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57" r:id="rId3"/>
    <p:sldId id="26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55" autoAdjust="0"/>
    <p:restoredTop sz="94713" autoAdjust="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52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4375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4376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CA2E6-10DC-4BCE-82AC-7E90CA4938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E3788E-4B11-4E2C-A3AD-08314D4CC9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21641A-EDDF-454F-8AF0-6A56B6F794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74F8B2-22B9-4060-8A25-2FD7BA6D4A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8923B9-4E5C-4E0F-8FFE-12C07A6102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1896CD-80FF-4B8E-930C-33A7455174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F0F37E-7987-4663-A4F2-785989F5DA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70D4C7-359A-4904-9BF3-8D447A6726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A116B8-6A78-4DFA-AEE6-C9A2FC7898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5C26DA-7B57-44DE-91E9-11E1E81B98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E301B2-3EF7-4575-B71D-FB3B0F0E37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85F89-23B8-49A8-8D1F-F84BDD7770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1331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31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31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13319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320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321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322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323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324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325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326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327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328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329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330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331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13332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333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334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335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336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337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338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339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340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341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342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4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3344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345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346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347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348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13349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350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3351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352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53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54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860E2DB0-0536-4601-953F-33433F0878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355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3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2938" y="0"/>
            <a:ext cx="7747000" cy="1044575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err="1" smtClean="0"/>
              <a:t>Єлизавета</a:t>
            </a:r>
            <a:r>
              <a:rPr lang="ru-RU" dirty="0" smtClean="0"/>
              <a:t> </a:t>
            </a:r>
            <a:r>
              <a:rPr lang="ru-RU" dirty="0" err="1" smtClean="0"/>
              <a:t>Петрівна</a:t>
            </a:r>
            <a:endParaRPr lang="ru-RU" dirty="0" smtClean="0"/>
          </a:p>
        </p:txBody>
      </p:sp>
      <p:pic>
        <p:nvPicPr>
          <p:cNvPr id="3075" name="Picture 4" descr="194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38888" y="928688"/>
            <a:ext cx="2805112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5" descr="elisabeth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929063"/>
            <a:ext cx="3000375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6" descr="inf_1712_kob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38" y="3929063"/>
            <a:ext cx="2786062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7" descr="e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928688"/>
            <a:ext cx="300037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9" descr="v063_400[1]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00375" y="928688"/>
            <a:ext cx="3357563" cy="592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142875"/>
            <a:ext cx="8215312" cy="785813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err="1" smtClean="0"/>
              <a:t>Семилітня</a:t>
            </a:r>
            <a:r>
              <a:rPr lang="ru-RU" dirty="0" smtClean="0"/>
              <a:t> </a:t>
            </a:r>
            <a:r>
              <a:rPr lang="ru-RU" dirty="0" err="1" smtClean="0"/>
              <a:t>війна</a:t>
            </a:r>
            <a:endParaRPr lang="ru-RU" dirty="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785813"/>
            <a:ext cx="5857875" cy="6072187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ru-RU" sz="1900" dirty="0" smtClean="0"/>
              <a:t>    </a:t>
            </a:r>
            <a:r>
              <a:rPr lang="uk-UA" sz="1800" dirty="0" smtClean="0"/>
              <a:t>Зовнішня політика країни проводилася </a:t>
            </a:r>
          </a:p>
          <a:p>
            <a:pPr>
              <a:buFont typeface="Wingdings" pitchFamily="2" charset="2"/>
              <a:buNone/>
              <a:defRPr/>
            </a:pPr>
            <a:r>
              <a:rPr lang="uk-UA" sz="1800" dirty="0" smtClean="0"/>
              <a:t>    канцлером А.П.Бестужева-Рюміним, противником Пруссії та Франції, прихильником союзу з Англією та Австрією. Імператриця ж дотримувалася </a:t>
            </a:r>
          </a:p>
          <a:p>
            <a:pPr>
              <a:buFont typeface="Wingdings" pitchFamily="2" charset="2"/>
              <a:buNone/>
              <a:defRPr/>
            </a:pPr>
            <a:r>
              <a:rPr lang="uk-UA" sz="1800" dirty="0" smtClean="0"/>
              <a:t>    </a:t>
            </a:r>
            <a:r>
              <a:rPr lang="uk-UA" sz="1800" dirty="0" err="1" smtClean="0"/>
              <a:t>профранцузької</a:t>
            </a:r>
            <a:r>
              <a:rPr lang="uk-UA" sz="1800" dirty="0" smtClean="0"/>
              <a:t> політики. У 1756р. </a:t>
            </a:r>
          </a:p>
          <a:p>
            <a:pPr>
              <a:buFont typeface="Wingdings" pitchFamily="2" charset="2"/>
              <a:buNone/>
              <a:defRPr/>
            </a:pPr>
            <a:r>
              <a:rPr lang="uk-UA" sz="1800" dirty="0" smtClean="0"/>
              <a:t>    почалася Семирічна війна. Воювали </a:t>
            </a:r>
          </a:p>
          <a:p>
            <a:pPr>
              <a:buFont typeface="Wingdings" pitchFamily="2" charset="2"/>
              <a:buNone/>
              <a:defRPr/>
            </a:pPr>
            <a:r>
              <a:rPr lang="uk-UA" sz="1800" dirty="0" smtClean="0"/>
              <a:t>   Росія, Франція, Австрія, Іспанія, Саксонія </a:t>
            </a:r>
          </a:p>
          <a:p>
            <a:pPr>
              <a:buFont typeface="Wingdings" pitchFamily="2" charset="2"/>
              <a:buNone/>
              <a:defRPr/>
            </a:pPr>
            <a:r>
              <a:rPr lang="uk-UA" sz="1800" dirty="0" smtClean="0"/>
              <a:t>   і Швеція проти Пруссії, Англії та Португалії. Російська армія перемогла в </a:t>
            </a:r>
          </a:p>
          <a:p>
            <a:pPr>
              <a:buFont typeface="Wingdings" pitchFamily="2" charset="2"/>
              <a:buNone/>
              <a:defRPr/>
            </a:pPr>
            <a:r>
              <a:rPr lang="uk-UA" sz="1800" dirty="0" smtClean="0"/>
              <a:t>   битвах на </a:t>
            </a:r>
            <a:r>
              <a:rPr lang="uk-UA" sz="1800" dirty="0" err="1" smtClean="0"/>
              <a:t>Грос-Єгерсфордському</a:t>
            </a:r>
            <a:r>
              <a:rPr lang="uk-UA" sz="1800" dirty="0" smtClean="0"/>
              <a:t> полі</a:t>
            </a:r>
          </a:p>
          <a:p>
            <a:pPr>
              <a:buFont typeface="Wingdings" pitchFamily="2" charset="2"/>
              <a:buNone/>
              <a:defRPr/>
            </a:pPr>
            <a:r>
              <a:rPr lang="uk-UA" sz="1800" dirty="0" smtClean="0"/>
              <a:t>   (1757), під </a:t>
            </a:r>
            <a:r>
              <a:rPr lang="uk-UA" sz="1800" dirty="0" err="1" smtClean="0"/>
              <a:t>Цорндорфе</a:t>
            </a:r>
            <a:r>
              <a:rPr lang="uk-UA" sz="1800" dirty="0" smtClean="0"/>
              <a:t> (1758) і </a:t>
            </a:r>
          </a:p>
          <a:p>
            <a:pPr>
              <a:buFont typeface="Wingdings" pitchFamily="2" charset="2"/>
              <a:buNone/>
              <a:defRPr/>
            </a:pPr>
            <a:r>
              <a:rPr lang="uk-UA" sz="1800" dirty="0" smtClean="0"/>
              <a:t>    </a:t>
            </a:r>
            <a:r>
              <a:rPr lang="uk-UA" sz="1800" dirty="0" err="1" smtClean="0"/>
              <a:t>Кунерсдорфом</a:t>
            </a:r>
            <a:r>
              <a:rPr lang="uk-UA" sz="1800" dirty="0" smtClean="0"/>
              <a:t> (1759). 28 вересня 1760 російські вступили в столицю </a:t>
            </a:r>
          </a:p>
          <a:p>
            <a:pPr>
              <a:buFont typeface="Wingdings" pitchFamily="2" charset="2"/>
              <a:buNone/>
              <a:defRPr/>
            </a:pPr>
            <a:r>
              <a:rPr lang="uk-UA" sz="1800" dirty="0" smtClean="0"/>
              <a:t>    Пруссії Берлін. Корону Фрідріху </a:t>
            </a:r>
            <a:r>
              <a:rPr lang="en-US" sz="1800" dirty="0" smtClean="0"/>
              <a:t>II </a:t>
            </a:r>
            <a:endParaRPr lang="uk-UA" sz="1800" dirty="0" smtClean="0"/>
          </a:p>
          <a:p>
            <a:pPr>
              <a:buFont typeface="Wingdings" pitchFamily="2" charset="2"/>
              <a:buNone/>
              <a:defRPr/>
            </a:pPr>
            <a:r>
              <a:rPr lang="uk-UA" sz="1800" dirty="0" smtClean="0"/>
              <a:t>    врятувала смерть російської </a:t>
            </a:r>
          </a:p>
          <a:p>
            <a:pPr>
              <a:buFont typeface="Wingdings" pitchFamily="2" charset="2"/>
              <a:buNone/>
              <a:defRPr/>
            </a:pPr>
            <a:r>
              <a:rPr lang="uk-UA" sz="1800" dirty="0" smtClean="0"/>
              <a:t>    імператриці.</a:t>
            </a:r>
            <a:br>
              <a:rPr lang="uk-UA" sz="1800" dirty="0" smtClean="0"/>
            </a:br>
            <a:r>
              <a:rPr lang="uk-UA" sz="1800" dirty="0" smtClean="0"/>
              <a:t>    Єлизавета Петрівна померла 25 грудня 1761 р., імовірно від епілепсії.</a:t>
            </a:r>
          </a:p>
          <a:p>
            <a:pPr>
              <a:defRPr/>
            </a:pPr>
            <a:r>
              <a:rPr lang="uk-UA" sz="2000" dirty="0" smtClean="0"/>
              <a:t/>
            </a:r>
            <a:br>
              <a:rPr lang="uk-UA" sz="2000" dirty="0" smtClean="0"/>
            </a:br>
            <a:endParaRPr lang="ru-RU" sz="2000" dirty="0" smtClean="0"/>
          </a:p>
        </p:txBody>
      </p:sp>
      <p:pic>
        <p:nvPicPr>
          <p:cNvPr id="10244" name="Picture 4" descr="inf_1946_yov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24525" y="1412875"/>
            <a:ext cx="3240088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70" decel="100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770" decel="100000"/>
                                        <p:tgtEl>
                                          <p:spTgt spid="1024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3" dur="77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0" fill="hold"/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0" fill="hold"/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0" fill="hold"/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0" fill="hold"/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0" fill="hold"/>
                                        <p:tgtEl>
                                          <p:spTgt spid="102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0" fill="hold"/>
                                        <p:tgtEl>
                                          <p:spTgt spid="102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0" fill="hold"/>
                                        <p:tgtEl>
                                          <p:spTgt spid="102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0" fill="hold"/>
                                        <p:tgtEl>
                                          <p:spTgt spid="102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0" fill="hold"/>
                                        <p:tgtEl>
                                          <p:spTgt spid="102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0" fill="hold"/>
                                        <p:tgtEl>
                                          <p:spTgt spid="102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2" grpId="1"/>
      <p:bldP spid="1024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142875"/>
            <a:ext cx="8258175" cy="785813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dirty="0" err="1" smtClean="0"/>
              <a:t>Єлизавета</a:t>
            </a:r>
            <a:r>
              <a:rPr lang="ru-RU" sz="4000" dirty="0" smtClean="0"/>
              <a:t> </a:t>
            </a:r>
            <a:r>
              <a:rPr lang="ru-RU" sz="4000" dirty="0" err="1" smtClean="0"/>
              <a:t>Петрівна</a:t>
            </a:r>
            <a:r>
              <a:rPr lang="ru-RU" sz="4000" dirty="0" smtClean="0"/>
              <a:t> в </a:t>
            </a:r>
            <a:r>
              <a:rPr lang="ru-RU" sz="4000" dirty="0" err="1" smtClean="0"/>
              <a:t>історії</a:t>
            </a:r>
            <a:r>
              <a:rPr lang="ru-RU" sz="4000" dirty="0" smtClean="0"/>
              <a:t> </a:t>
            </a:r>
            <a:r>
              <a:rPr lang="ru-RU" sz="4000" dirty="0" err="1" smtClean="0"/>
              <a:t>Росії</a:t>
            </a:r>
            <a:endParaRPr lang="ru-RU" sz="4000" dirty="0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857250"/>
            <a:ext cx="5508625" cy="5832475"/>
          </a:xfrm>
        </p:spPr>
        <p:txBody>
          <a:bodyPr/>
          <a:lstStyle/>
          <a:p>
            <a:pPr>
              <a:defRPr/>
            </a:pPr>
            <a:r>
              <a:rPr lang="ru-RU" sz="2000" dirty="0" smtClean="0"/>
              <a:t>  </a:t>
            </a:r>
            <a:r>
              <a:rPr lang="uk-UA" sz="2000" dirty="0" smtClean="0"/>
              <a:t>За загальним визнанням,  </a:t>
            </a:r>
          </a:p>
          <a:p>
            <a:pPr>
              <a:buFont typeface="Wingdings" pitchFamily="2" charset="2"/>
              <a:buNone/>
              <a:defRPr/>
            </a:pPr>
            <a:r>
              <a:rPr lang="uk-UA" sz="2000" dirty="0" smtClean="0"/>
              <a:t>    </a:t>
            </a:r>
            <a:r>
              <a:rPr lang="uk-UA" sz="2000" dirty="0" err="1" smtClean="0"/>
              <a:t>Єлизаветська</a:t>
            </a:r>
            <a:r>
              <a:rPr lang="uk-UA" sz="2000" dirty="0" smtClean="0"/>
              <a:t> епоха до цих пір не отримала посадового освітлення у світовій історіографії. У Росії з приходом до влади Катерини </a:t>
            </a:r>
            <a:r>
              <a:rPr lang="en-US" sz="2000" dirty="0" smtClean="0"/>
              <a:t>II </a:t>
            </a:r>
            <a:endParaRPr lang="uk-UA" sz="2000" dirty="0" smtClean="0"/>
          </a:p>
          <a:p>
            <a:pPr>
              <a:buFont typeface="Wingdings" pitchFamily="2" charset="2"/>
              <a:buNone/>
              <a:defRPr/>
            </a:pPr>
            <a:r>
              <a:rPr lang="uk-UA" sz="2000" dirty="0" smtClean="0"/>
              <a:t>    стало традицією представляти </a:t>
            </a:r>
          </a:p>
          <a:p>
            <a:pPr>
              <a:buFont typeface="Wingdings" pitchFamily="2" charset="2"/>
              <a:buNone/>
              <a:defRPr/>
            </a:pPr>
            <a:r>
              <a:rPr lang="uk-UA" sz="2000" dirty="0" smtClean="0"/>
              <a:t>    Єлизавету Петрівну легковажною </a:t>
            </a:r>
          </a:p>
          <a:p>
            <a:pPr>
              <a:buFont typeface="Wingdings" pitchFamily="2" charset="2"/>
              <a:buNone/>
              <a:defRPr/>
            </a:pPr>
            <a:r>
              <a:rPr lang="uk-UA" sz="2000" dirty="0" smtClean="0"/>
              <a:t>   "веселою"імператрицею, захоплюється балами і маскарадами і мало піклувалася про державні справи.</a:t>
            </a:r>
            <a:br>
              <a:rPr lang="uk-UA" sz="2000" dirty="0" smtClean="0"/>
            </a:br>
            <a:r>
              <a:rPr lang="uk-UA" sz="2000" dirty="0" smtClean="0"/>
              <a:t>    Фрідріх </a:t>
            </a:r>
            <a:r>
              <a:rPr lang="en-US" sz="2000" dirty="0" smtClean="0"/>
              <a:t>II: «</a:t>
            </a:r>
            <a:r>
              <a:rPr lang="uk-UA" sz="2000" dirty="0" smtClean="0"/>
              <a:t>Чуттєва жінка, розтратила фінанси Росії безладним господарюванням і особистими </a:t>
            </a:r>
          </a:p>
          <a:p>
            <a:pPr>
              <a:buFont typeface="Wingdings" pitchFamily="2" charset="2"/>
              <a:buNone/>
              <a:defRPr/>
            </a:pPr>
            <a:r>
              <a:rPr lang="uk-UA" sz="2000" dirty="0" smtClean="0"/>
              <a:t>    витратами".</a:t>
            </a:r>
            <a:br>
              <a:rPr lang="uk-UA" sz="2000" dirty="0" smtClean="0"/>
            </a:br>
            <a:r>
              <a:rPr lang="uk-UA" sz="2000" dirty="0" smtClean="0"/>
              <a:t>    Н.М.</a:t>
            </a:r>
            <a:r>
              <a:rPr lang="uk-UA" sz="2000" dirty="0" err="1" smtClean="0"/>
              <a:t>Карамзин</a:t>
            </a:r>
            <a:r>
              <a:rPr lang="uk-UA" sz="2000" dirty="0" smtClean="0"/>
              <a:t>: ". Святкова, яка у розкошах живе, не могла добре </a:t>
            </a:r>
          </a:p>
          <a:p>
            <a:pPr>
              <a:buFont typeface="Wingdings" pitchFamily="2" charset="2"/>
              <a:buNone/>
              <a:defRPr/>
            </a:pPr>
            <a:r>
              <a:rPr lang="uk-UA" sz="2000" dirty="0" smtClean="0"/>
              <a:t>    керувати державою"</a:t>
            </a:r>
          </a:p>
          <a:p>
            <a:pPr>
              <a:defRPr/>
            </a:pPr>
            <a:r>
              <a:rPr lang="uk-UA" sz="2000" dirty="0" smtClean="0"/>
              <a:t/>
            </a:r>
            <a:br>
              <a:rPr lang="uk-UA" sz="2000" dirty="0" smtClean="0"/>
            </a:br>
            <a:endParaRPr lang="ru-RU" sz="2000" dirty="0" smtClean="0"/>
          </a:p>
        </p:txBody>
      </p:sp>
      <p:pic>
        <p:nvPicPr>
          <p:cNvPr id="11268" name="Picture 4" descr="inf_1712_kob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25" y="928688"/>
            <a:ext cx="3455988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err="1" smtClean="0"/>
              <a:t>Зміст</a:t>
            </a:r>
            <a:r>
              <a:rPr lang="en-US" dirty="0" smtClean="0"/>
              <a:t>:</a:t>
            </a:r>
            <a:endParaRPr lang="ru-RU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85750" y="1571625"/>
            <a:ext cx="8229600" cy="4530725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dirty="0" smtClean="0"/>
              <a:t>  </a:t>
            </a:r>
            <a:r>
              <a:rPr lang="uk-UA" dirty="0" smtClean="0"/>
              <a:t> Дитинство і юність</a:t>
            </a:r>
            <a:br>
              <a:rPr lang="uk-UA" dirty="0" smtClean="0"/>
            </a:br>
            <a:r>
              <a:rPr lang="uk-UA" dirty="0" smtClean="0"/>
              <a:t>Переворот і початок царювання</a:t>
            </a:r>
            <a:br>
              <a:rPr lang="uk-UA" dirty="0" smtClean="0"/>
            </a:br>
            <a:r>
              <a:rPr lang="en-US" dirty="0" smtClean="0"/>
              <a:t>E</a:t>
            </a:r>
            <a:r>
              <a:rPr lang="uk-UA" dirty="0" err="1" smtClean="0"/>
              <a:t>кономічні</a:t>
            </a:r>
            <a:r>
              <a:rPr lang="uk-UA" dirty="0" smtClean="0"/>
              <a:t> перетворення</a:t>
            </a:r>
            <a:br>
              <a:rPr lang="uk-UA" dirty="0" smtClean="0"/>
            </a:br>
            <a:r>
              <a:rPr lang="uk-UA" dirty="0" smtClean="0"/>
              <a:t>Єлизаветинські фаворити</a:t>
            </a:r>
            <a:br>
              <a:rPr lang="uk-UA" dirty="0" smtClean="0"/>
            </a:br>
            <a:r>
              <a:rPr lang="uk-UA" dirty="0" smtClean="0"/>
              <a:t>Російська наука</a:t>
            </a:r>
            <a:br>
              <a:rPr lang="uk-UA" dirty="0" smtClean="0"/>
            </a:br>
            <a:r>
              <a:rPr lang="uk-UA" dirty="0" smtClean="0"/>
              <a:t>Найпишніше бароко</a:t>
            </a:r>
            <a:br>
              <a:rPr lang="uk-UA" dirty="0" smtClean="0"/>
            </a:br>
            <a:r>
              <a:rPr lang="uk-UA" dirty="0" smtClean="0"/>
              <a:t>Семирічна війна</a:t>
            </a:r>
            <a:br>
              <a:rPr lang="uk-UA" dirty="0" smtClean="0"/>
            </a:br>
            <a:r>
              <a:rPr lang="uk-UA" dirty="0" smtClean="0"/>
              <a:t>Єлизавета Петрівна в історії Росії</a:t>
            </a:r>
          </a:p>
          <a:p>
            <a:pPr>
              <a:buFont typeface="Wingdings" pitchFamily="2" charset="2"/>
              <a:buNone/>
              <a:defRPr/>
            </a:pPr>
            <a:r>
              <a:rPr lang="uk-UA" dirty="0" smtClean="0"/>
              <a:t/>
            </a:r>
            <a:br>
              <a:rPr lang="uk-UA" dirty="0" smtClean="0"/>
            </a:b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70" decel="100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770" decel="100000"/>
                                        <p:tgtEl>
                                          <p:spTgt spid="307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8" dur="77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2" presetID="16" presetClass="entr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4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1" presetID="26" presetClass="entr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26" presetClass="entr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4" grpId="1"/>
      <p:bldP spid="3074" grpId="2"/>
      <p:bldP spid="3075" grpId="0" build="p"/>
      <p:bldP spid="3075" grpId="1" build="p"/>
      <p:bldP spid="3075" grpId="2" build="p"/>
      <p:bldP spid="3075" grpId="3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142875"/>
            <a:ext cx="8229600" cy="1139825"/>
          </a:xfrm>
        </p:spPr>
        <p:txBody>
          <a:bodyPr/>
          <a:lstStyle/>
          <a:p>
            <a:pPr>
              <a:defRPr/>
            </a:pPr>
            <a:r>
              <a:rPr lang="uk-UA" dirty="0" smtClean="0"/>
              <a:t>Генеалогічне дерево</a:t>
            </a:r>
            <a:endParaRPr lang="uk-UA" dirty="0"/>
          </a:p>
        </p:txBody>
      </p:sp>
      <p:pic>
        <p:nvPicPr>
          <p:cNvPr id="5123" name="Picture 2" descr="D:\Картинки\єлизавета петрівна\2120085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75" y="1143000"/>
            <a:ext cx="6858000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0"/>
            <a:ext cx="8143875" cy="5715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dirty="0" err="1" smtClean="0"/>
              <a:t>Дитинство</a:t>
            </a:r>
            <a:r>
              <a:rPr lang="ru-RU" sz="4000" dirty="0" smtClean="0"/>
              <a:t> </a:t>
            </a:r>
            <a:r>
              <a:rPr lang="ru-RU" sz="4000" dirty="0" err="1" smtClean="0"/>
              <a:t>і</a:t>
            </a:r>
            <a:r>
              <a:rPr lang="ru-RU" sz="4000" dirty="0" smtClean="0"/>
              <a:t> </a:t>
            </a:r>
            <a:r>
              <a:rPr lang="ru-RU" sz="4000" dirty="0" err="1" smtClean="0"/>
              <a:t>юність</a:t>
            </a:r>
            <a:endParaRPr lang="ru-RU" sz="4000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571500"/>
            <a:ext cx="6357938" cy="6286500"/>
          </a:xfrm>
        </p:spPr>
        <p:txBody>
          <a:bodyPr/>
          <a:lstStyle/>
          <a:p>
            <a:pPr>
              <a:defRPr/>
            </a:pPr>
            <a:r>
              <a:rPr lang="uk-UA" sz="1900" dirty="0" smtClean="0"/>
              <a:t>Дочка Петра </a:t>
            </a:r>
            <a:r>
              <a:rPr lang="en-US" sz="1900" dirty="0" smtClean="0"/>
              <a:t>I </a:t>
            </a:r>
            <a:r>
              <a:rPr lang="uk-UA" sz="1900" dirty="0" smtClean="0"/>
              <a:t>і Катерини </a:t>
            </a:r>
            <a:r>
              <a:rPr lang="en-US" sz="1900" dirty="0" smtClean="0"/>
              <a:t>I </a:t>
            </a:r>
            <a:r>
              <a:rPr lang="uk-UA" sz="1900" dirty="0" smtClean="0"/>
              <a:t>Єлизавета </a:t>
            </a:r>
          </a:p>
          <a:p>
            <a:pPr>
              <a:buFont typeface="Wingdings" pitchFamily="2" charset="2"/>
              <a:buNone/>
              <a:defRPr/>
            </a:pPr>
            <a:r>
              <a:rPr lang="uk-UA" sz="1900" dirty="0" smtClean="0"/>
              <a:t>    народилася 18 грудня 1709 р., в день, </a:t>
            </a:r>
          </a:p>
          <a:p>
            <a:pPr>
              <a:buFont typeface="Wingdings" pitchFamily="2" charset="2"/>
              <a:buNone/>
              <a:defRPr/>
            </a:pPr>
            <a:r>
              <a:rPr lang="uk-UA" sz="1900" dirty="0" smtClean="0"/>
              <a:t>    коли цар з тріумфом увійшов до Москви, </a:t>
            </a:r>
          </a:p>
          <a:p>
            <a:pPr>
              <a:buFont typeface="Wingdings" pitchFamily="2" charset="2"/>
              <a:buNone/>
              <a:defRPr/>
            </a:pPr>
            <a:r>
              <a:rPr lang="uk-UA" sz="1900" dirty="0" smtClean="0"/>
              <a:t>    щоб відсвяткувати перемогу в Полтавській битві. Вона була позашлюбною дитиною, батьки вінчалися пізніше, і це надалі важко відбилося на долі дівчинки.</a:t>
            </a:r>
            <a:br>
              <a:rPr lang="uk-UA" sz="1900" dirty="0" smtClean="0"/>
            </a:br>
            <a:r>
              <a:rPr lang="uk-UA" sz="1900" dirty="0" smtClean="0"/>
              <a:t>    Росла Єлизавета в підмосковних селах </a:t>
            </a:r>
          </a:p>
          <a:p>
            <a:pPr>
              <a:buFont typeface="Wingdings" pitchFamily="2" charset="2"/>
              <a:buNone/>
              <a:defRPr/>
            </a:pPr>
            <a:r>
              <a:rPr lang="uk-UA" sz="1900" dirty="0" smtClean="0"/>
              <a:t>    </a:t>
            </a:r>
            <a:r>
              <a:rPr lang="uk-UA" sz="1900" dirty="0" err="1" smtClean="0"/>
              <a:t>Ізмайлово</a:t>
            </a:r>
            <a:r>
              <a:rPr lang="uk-UA" sz="1900" dirty="0" smtClean="0"/>
              <a:t> і Преображенське в глибоко релігійної атмосфері. Все життя вона </a:t>
            </a:r>
          </a:p>
          <a:p>
            <a:pPr>
              <a:buFont typeface="Wingdings" pitchFamily="2" charset="2"/>
              <a:buNone/>
              <a:defRPr/>
            </a:pPr>
            <a:r>
              <a:rPr lang="uk-UA" sz="1900" dirty="0" smtClean="0"/>
              <a:t>    залишалася глибоко віруючою людиною і сприяла зміцненню православ'я в Росії. </a:t>
            </a:r>
          </a:p>
          <a:p>
            <a:pPr>
              <a:buFont typeface="Wingdings" pitchFamily="2" charset="2"/>
              <a:buNone/>
              <a:defRPr/>
            </a:pPr>
            <a:r>
              <a:rPr lang="uk-UA" sz="1900" dirty="0" smtClean="0"/>
              <a:t>    Одночасно дівчинку постійно оточувала французька свита, оскільки її готували в </a:t>
            </a:r>
          </a:p>
          <a:p>
            <a:pPr>
              <a:buFont typeface="Wingdings" pitchFamily="2" charset="2"/>
              <a:buNone/>
              <a:defRPr/>
            </a:pPr>
            <a:r>
              <a:rPr lang="uk-UA" sz="1900" dirty="0" smtClean="0"/>
              <a:t>    дружини спадкоємця французького престолу, майбутнього Людовика </a:t>
            </a:r>
            <a:r>
              <a:rPr lang="en-US" sz="1900" dirty="0" smtClean="0"/>
              <a:t>XV.</a:t>
            </a:r>
            <a:endParaRPr lang="uk-UA" sz="1900" dirty="0" smtClean="0"/>
          </a:p>
          <a:p>
            <a:pPr>
              <a:buFont typeface="Wingdings" pitchFamily="2" charset="2"/>
              <a:buNone/>
              <a:defRPr/>
            </a:pPr>
            <a:r>
              <a:rPr lang="uk-UA" sz="1900" dirty="0" smtClean="0"/>
              <a:t>  </a:t>
            </a:r>
            <a:r>
              <a:rPr lang="en-US" sz="1900" dirty="0" smtClean="0"/>
              <a:t> </a:t>
            </a:r>
            <a:r>
              <a:rPr lang="uk-UA" sz="1900" dirty="0" smtClean="0"/>
              <a:t>Французький двір відмовився від цього шлюбу: Єлизаветі не пробачили мати-простолюдинку і позашлюбне народження.</a:t>
            </a:r>
          </a:p>
          <a:p>
            <a:pPr>
              <a:defRPr/>
            </a:pP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000" dirty="0" smtClean="0"/>
              <a:t> </a:t>
            </a:r>
            <a:br>
              <a:rPr lang="uk-UA" sz="2000" dirty="0" smtClean="0"/>
            </a:br>
            <a:r>
              <a:rPr lang="ru-RU" sz="2000" dirty="0" smtClean="0"/>
              <a:t> 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 smtClean="0"/>
              <a:t>   </a:t>
            </a:r>
          </a:p>
        </p:txBody>
      </p:sp>
      <p:pic>
        <p:nvPicPr>
          <p:cNvPr id="4100" name="Picture 4" descr="inf_1861_yeh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8738" y="3857625"/>
            <a:ext cx="2735262" cy="220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 descr="inf_2155_dij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688" y="928688"/>
            <a:ext cx="2403475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410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 tmFilter="0,0; .5, 1; 1, 1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0"/>
            <a:ext cx="8215312" cy="85725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dirty="0" smtClean="0"/>
              <a:t>Переворот та початок </a:t>
            </a:r>
            <a:r>
              <a:rPr lang="ru-RU" sz="4000" dirty="0" err="1" smtClean="0"/>
              <a:t>царювання</a:t>
            </a:r>
            <a:endParaRPr lang="ru-RU" sz="4000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714375"/>
            <a:ext cx="5786438" cy="6143625"/>
          </a:xfrm>
        </p:spPr>
        <p:txBody>
          <a:bodyPr/>
          <a:lstStyle/>
          <a:p>
            <a:pPr>
              <a:defRPr/>
            </a:pPr>
            <a:r>
              <a:rPr lang="uk-UA" sz="1900" dirty="0" smtClean="0"/>
              <a:t>Єлизавета Петрівна пережила п'ятьох імператорів і імператриць - Петра </a:t>
            </a:r>
            <a:r>
              <a:rPr lang="en-US" sz="1900" dirty="0" smtClean="0"/>
              <a:t>I, </a:t>
            </a:r>
            <a:r>
              <a:rPr lang="uk-UA" sz="1900" dirty="0" smtClean="0"/>
              <a:t>Катерину </a:t>
            </a:r>
            <a:r>
              <a:rPr lang="en-US" sz="1900" dirty="0" smtClean="0"/>
              <a:t>I, </a:t>
            </a:r>
            <a:r>
              <a:rPr lang="uk-UA" sz="1900" dirty="0" smtClean="0"/>
              <a:t>Петра </a:t>
            </a:r>
            <a:r>
              <a:rPr lang="en-US" sz="1900" dirty="0" smtClean="0"/>
              <a:t>II, </a:t>
            </a:r>
            <a:r>
              <a:rPr lang="uk-UA" sz="1900" dirty="0" smtClean="0"/>
              <a:t>Анну </a:t>
            </a:r>
            <a:r>
              <a:rPr lang="uk-UA" sz="1900" dirty="0" err="1" smtClean="0"/>
              <a:t>Іоанівну</a:t>
            </a:r>
            <a:endParaRPr lang="uk-UA" sz="1900" dirty="0" smtClean="0"/>
          </a:p>
          <a:p>
            <a:pPr>
              <a:buFont typeface="Wingdings" pitchFamily="2" charset="2"/>
              <a:buNone/>
              <a:defRPr/>
            </a:pPr>
            <a:r>
              <a:rPr lang="uk-UA" sz="1900" dirty="0" smtClean="0"/>
              <a:t>    та Івана </a:t>
            </a:r>
            <a:r>
              <a:rPr lang="en-US" sz="1900" dirty="0" smtClean="0"/>
              <a:t>VI.</a:t>
            </a:r>
            <a:br>
              <a:rPr lang="en-US" sz="1900" dirty="0" smtClean="0"/>
            </a:br>
            <a:r>
              <a:rPr lang="uk-UA" sz="1900" dirty="0" smtClean="0"/>
              <a:t>Після смерті Анни </a:t>
            </a:r>
            <a:r>
              <a:rPr lang="uk-UA" sz="1900" dirty="0" err="1" smtClean="0"/>
              <a:t>Іоанівни</a:t>
            </a:r>
            <a:r>
              <a:rPr lang="uk-UA" sz="1900" dirty="0" smtClean="0"/>
              <a:t> на </a:t>
            </a:r>
            <a:r>
              <a:rPr lang="uk-UA" sz="1900" dirty="0" err="1" smtClean="0"/>
              <a:t>російсько-</a:t>
            </a:r>
            <a:endParaRPr lang="uk-UA" sz="1900" dirty="0" smtClean="0"/>
          </a:p>
          <a:p>
            <a:pPr>
              <a:buFont typeface="Wingdings" pitchFamily="2" charset="2"/>
              <a:buNone/>
              <a:defRPr/>
            </a:pPr>
            <a:r>
              <a:rPr lang="uk-UA" sz="1900" dirty="0" smtClean="0"/>
              <a:t>    </a:t>
            </a:r>
            <a:r>
              <a:rPr lang="uk-UA" sz="1900" dirty="0" err="1" smtClean="0"/>
              <a:t>му</a:t>
            </a:r>
            <a:r>
              <a:rPr lang="uk-UA" sz="1900" dirty="0" smtClean="0"/>
              <a:t> престолі виявився іноземець Іван Антонович (його мати була племінницею</a:t>
            </a:r>
          </a:p>
          <a:p>
            <a:pPr>
              <a:buFont typeface="Wingdings" pitchFamily="2" charset="2"/>
              <a:buNone/>
              <a:defRPr/>
            </a:pPr>
            <a:r>
              <a:rPr lang="uk-UA" sz="1900" dirty="0" smtClean="0"/>
              <a:t>    імператриці). Здавалося немислимим </a:t>
            </a:r>
          </a:p>
          <a:p>
            <a:pPr>
              <a:buFont typeface="Wingdings" pitchFamily="2" charset="2"/>
              <a:buNone/>
              <a:defRPr/>
            </a:pPr>
            <a:r>
              <a:rPr lang="uk-UA" sz="1900" dirty="0" smtClean="0"/>
              <a:t>    як таке можливо, що пряма </a:t>
            </a:r>
          </a:p>
          <a:p>
            <a:pPr>
              <a:buFont typeface="Wingdings" pitchFamily="2" charset="2"/>
              <a:buNone/>
              <a:defRPr/>
            </a:pPr>
            <a:r>
              <a:rPr lang="uk-UA" sz="1900" dirty="0" smtClean="0"/>
              <a:t>    спадкоємиця престолу, дочка Петра </a:t>
            </a:r>
          </a:p>
          <a:p>
            <a:pPr>
              <a:buFont typeface="Wingdings" pitchFamily="2" charset="2"/>
              <a:buNone/>
              <a:defRPr/>
            </a:pPr>
            <a:r>
              <a:rPr lang="uk-UA" sz="1900" dirty="0" smtClean="0"/>
              <a:t>    Великого не займає трон. Під час </a:t>
            </a:r>
          </a:p>
          <a:p>
            <a:pPr>
              <a:buFont typeface="Wingdings" pitchFamily="2" charset="2"/>
              <a:buNone/>
              <a:defRPr/>
            </a:pPr>
            <a:r>
              <a:rPr lang="uk-UA" sz="1900" dirty="0" smtClean="0"/>
              <a:t>    правління Івана </a:t>
            </a:r>
            <a:r>
              <a:rPr lang="en-US" sz="1900" dirty="0" smtClean="0"/>
              <a:t>VI </a:t>
            </a:r>
            <a:r>
              <a:rPr lang="uk-UA" sz="1900" dirty="0" smtClean="0"/>
              <a:t>регентша Анна </a:t>
            </a:r>
          </a:p>
          <a:p>
            <a:pPr>
              <a:buFont typeface="Wingdings" pitchFamily="2" charset="2"/>
              <a:buNone/>
              <a:defRPr/>
            </a:pPr>
            <a:r>
              <a:rPr lang="uk-UA" sz="1900" dirty="0" smtClean="0"/>
              <a:t>    Леопольдівна своїми переслідуваннями   поставила Єлизавету Петрівну перед</a:t>
            </a:r>
          </a:p>
          <a:p>
            <a:pPr>
              <a:buFont typeface="Wingdings" pitchFamily="2" charset="2"/>
              <a:buNone/>
              <a:defRPr/>
            </a:pPr>
            <a:r>
              <a:rPr lang="uk-UA" sz="1900" dirty="0" smtClean="0"/>
              <a:t>    неминучим вибором: або монастир, або переворот.</a:t>
            </a:r>
          </a:p>
          <a:p>
            <a:pPr>
              <a:buFont typeface="Wingdings" pitchFamily="2" charset="2"/>
              <a:buNone/>
              <a:defRPr/>
            </a:pPr>
            <a:r>
              <a:rPr lang="uk-UA" sz="1900" dirty="0" smtClean="0"/>
              <a:t>    В ніч з 24 по 25 листопада 1741 Іван </a:t>
            </a:r>
          </a:p>
          <a:p>
            <a:pPr>
              <a:buFont typeface="Wingdings" pitchFamily="2" charset="2"/>
              <a:buNone/>
              <a:defRPr/>
            </a:pPr>
            <a:r>
              <a:rPr lang="uk-UA" sz="1900" dirty="0" smtClean="0"/>
              <a:t>    Антонович в результаті безкровного перевороту був позбавлений престолу.</a:t>
            </a:r>
          </a:p>
          <a:p>
            <a:pPr>
              <a:defRPr/>
            </a:pPr>
            <a:r>
              <a:rPr lang="uk-UA" sz="2000" dirty="0" smtClean="0"/>
              <a:t/>
            </a:r>
            <a:br>
              <a:rPr lang="uk-UA" sz="2000" dirty="0" smtClean="0"/>
            </a:br>
            <a:endParaRPr lang="ru-RU" sz="2000" dirty="0" smtClean="0"/>
          </a:p>
        </p:txBody>
      </p:sp>
      <p:pic>
        <p:nvPicPr>
          <p:cNvPr id="5124" name="Picture 4" descr="e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5963" y="1357313"/>
            <a:ext cx="3348037" cy="471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142875"/>
            <a:ext cx="8186738" cy="865188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dirty="0" err="1" smtClean="0"/>
              <a:t>Економічні</a:t>
            </a:r>
            <a:r>
              <a:rPr lang="ru-RU" sz="4000" dirty="0" smtClean="0"/>
              <a:t> </a:t>
            </a:r>
            <a:r>
              <a:rPr lang="ru-RU" sz="4000" dirty="0" err="1" smtClean="0"/>
              <a:t>перетворення</a:t>
            </a:r>
            <a:endParaRPr lang="ru-RU" sz="4000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714750" y="1071563"/>
            <a:ext cx="5429250" cy="5786437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ru-RU" sz="2000" dirty="0" smtClean="0"/>
              <a:t>   </a:t>
            </a:r>
            <a:r>
              <a:rPr lang="uk-UA" sz="1800" dirty="0" smtClean="0"/>
              <a:t>У період правління Єлизавети  Петрівни </a:t>
            </a:r>
          </a:p>
          <a:p>
            <a:pPr>
              <a:buFont typeface="Wingdings" pitchFamily="2" charset="2"/>
              <a:buNone/>
              <a:defRPr/>
            </a:pPr>
            <a:r>
              <a:rPr lang="uk-UA" sz="1800" dirty="0" smtClean="0"/>
              <a:t>    відбувається помітне економічне зростання країни. Сільське </a:t>
            </a:r>
            <a:r>
              <a:rPr lang="uk-UA" sz="1800" dirty="0" err="1" smtClean="0"/>
              <a:t>господарстворозвивається</a:t>
            </a:r>
            <a:r>
              <a:rPr lang="uk-UA" sz="1800" dirty="0" smtClean="0"/>
              <a:t> за рахунок освоєння </a:t>
            </a:r>
          </a:p>
          <a:p>
            <a:pPr>
              <a:buFont typeface="Wingdings" pitchFamily="2" charset="2"/>
              <a:buNone/>
              <a:defRPr/>
            </a:pPr>
            <a:r>
              <a:rPr lang="uk-UA" sz="1800" dirty="0" smtClean="0"/>
              <a:t>    орних земель на півдні і сході імперії, промисловість, металургія. Росія стала найбільшим у Європі експортером </a:t>
            </a:r>
          </a:p>
          <a:p>
            <a:pPr>
              <a:buFont typeface="Wingdings" pitchFamily="2" charset="2"/>
              <a:buNone/>
              <a:defRPr/>
            </a:pPr>
            <a:r>
              <a:rPr lang="uk-UA" sz="1800" dirty="0" smtClean="0"/>
              <a:t>    чавуну. Збільшилася чисельність </a:t>
            </a:r>
          </a:p>
          <a:p>
            <a:pPr>
              <a:buFont typeface="Wingdings" pitchFamily="2" charset="2"/>
              <a:buNone/>
              <a:defRPr/>
            </a:pPr>
            <a:r>
              <a:rPr lang="uk-UA" sz="1800" dirty="0" smtClean="0"/>
              <a:t>    населення імперії.</a:t>
            </a:r>
            <a:br>
              <a:rPr lang="uk-UA" sz="1800" dirty="0" smtClean="0"/>
            </a:br>
            <a:r>
              <a:rPr lang="uk-UA" sz="1800" dirty="0" smtClean="0"/>
              <a:t>Однак уряд Єлизавети намагалося </a:t>
            </a:r>
          </a:p>
          <a:p>
            <a:pPr>
              <a:buFont typeface="Wingdings" pitchFamily="2" charset="2"/>
              <a:buNone/>
              <a:defRPr/>
            </a:pPr>
            <a:r>
              <a:rPr lang="uk-UA" sz="1800" dirty="0" smtClean="0"/>
              <a:t>    зміцнити поміщиків на шкоду селянам. </a:t>
            </a:r>
          </a:p>
          <a:p>
            <a:pPr>
              <a:buFont typeface="Wingdings" pitchFamily="2" charset="2"/>
              <a:buNone/>
              <a:defRPr/>
            </a:pPr>
            <a:r>
              <a:rPr lang="uk-UA" sz="1800" dirty="0" smtClean="0"/>
              <a:t>    Це викликало численні повстання і заколоти в останні роки правління </a:t>
            </a:r>
          </a:p>
          <a:p>
            <a:pPr>
              <a:buFont typeface="Wingdings" pitchFamily="2" charset="2"/>
              <a:buNone/>
              <a:defRPr/>
            </a:pPr>
            <a:r>
              <a:rPr lang="uk-UA" sz="1800" dirty="0" smtClean="0"/>
              <a:t>    імператриці. Втеча селян до Польщі, </a:t>
            </a:r>
          </a:p>
          <a:p>
            <a:pPr>
              <a:buFont typeface="Wingdings" pitchFamily="2" charset="2"/>
              <a:buNone/>
              <a:defRPr/>
            </a:pPr>
            <a:r>
              <a:rPr lang="uk-UA" sz="1800" dirty="0" smtClean="0"/>
              <a:t>    Молдови, на Середню Волгу і в Сибір </a:t>
            </a:r>
          </a:p>
          <a:p>
            <a:pPr>
              <a:buFont typeface="Wingdings" pitchFamily="2" charset="2"/>
              <a:buNone/>
              <a:defRPr/>
            </a:pPr>
            <a:r>
              <a:rPr lang="uk-UA" sz="1800" dirty="0" smtClean="0"/>
              <a:t>    стало масовим явищем.</a:t>
            </a:r>
          </a:p>
          <a:p>
            <a:pPr>
              <a:defRPr/>
            </a:pPr>
            <a:r>
              <a:rPr lang="uk-UA" sz="1800" dirty="0" smtClean="0"/>
              <a:t/>
            </a:r>
            <a:br>
              <a:rPr lang="uk-UA" sz="1800" dirty="0" smtClean="0"/>
            </a:br>
            <a:endParaRPr lang="ru-RU" sz="1800" dirty="0" smtClean="0"/>
          </a:p>
        </p:txBody>
      </p:sp>
      <p:pic>
        <p:nvPicPr>
          <p:cNvPr id="6149" name="Picture 5" descr="v063_4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143000"/>
            <a:ext cx="3708400" cy="507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614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8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4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0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6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2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8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4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0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6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8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142875"/>
            <a:ext cx="8229600" cy="88265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Єлизаветенські </a:t>
            </a:r>
            <a:r>
              <a:rPr lang="ru-RU" dirty="0" err="1" smtClean="0"/>
              <a:t>фаворити</a:t>
            </a:r>
            <a:endParaRPr lang="ru-RU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2875" y="1000125"/>
            <a:ext cx="5143500" cy="5857875"/>
          </a:xfrm>
        </p:spPr>
        <p:txBody>
          <a:bodyPr/>
          <a:lstStyle/>
          <a:p>
            <a:pPr>
              <a:defRPr/>
            </a:pPr>
            <a:r>
              <a:rPr lang="uk-UA" sz="1900" dirty="0" smtClean="0"/>
              <a:t>Єлизаветинське правління було </a:t>
            </a:r>
          </a:p>
          <a:p>
            <a:pPr>
              <a:buFont typeface="Wingdings" pitchFamily="2" charset="2"/>
              <a:buNone/>
              <a:defRPr/>
            </a:pPr>
            <a:r>
              <a:rPr lang="uk-UA" sz="1900" dirty="0" smtClean="0"/>
              <a:t>    знамените своїми фаворитами. </a:t>
            </a:r>
          </a:p>
          <a:p>
            <a:pPr>
              <a:buFont typeface="Wingdings" pitchFamily="2" charset="2"/>
              <a:buNone/>
              <a:defRPr/>
            </a:pPr>
            <a:r>
              <a:rPr lang="uk-UA" sz="1900" dirty="0" smtClean="0"/>
              <a:t>    Ще до початку правління у Єлизавети Петрівни було безліч коханців. Стало питання про постригу Єлизавети в монастир.</a:t>
            </a:r>
            <a:br>
              <a:rPr lang="uk-UA" sz="1900" dirty="0" smtClean="0"/>
            </a:br>
            <a:r>
              <a:rPr lang="uk-UA" sz="1900" dirty="0" smtClean="0"/>
              <a:t>Офіційно Єлизавета Петрівна </a:t>
            </a:r>
          </a:p>
          <a:p>
            <a:pPr>
              <a:buFont typeface="Wingdings" pitchFamily="2" charset="2"/>
              <a:buNone/>
              <a:defRPr/>
            </a:pPr>
            <a:r>
              <a:rPr lang="uk-UA" sz="1900" dirty="0" smtClean="0"/>
              <a:t>     залишилась незаміжньою, але в 1742 р., Мабуть, вступила в </a:t>
            </a:r>
          </a:p>
          <a:p>
            <a:pPr>
              <a:buFont typeface="Wingdings" pitchFamily="2" charset="2"/>
              <a:buNone/>
              <a:defRPr/>
            </a:pPr>
            <a:r>
              <a:rPr lang="uk-UA" sz="1900" dirty="0" smtClean="0"/>
              <a:t>    таємний шлюб з Олексієм</a:t>
            </a:r>
          </a:p>
          <a:p>
            <a:pPr>
              <a:buFont typeface="Wingdings" pitchFamily="2" charset="2"/>
              <a:buNone/>
              <a:defRPr/>
            </a:pPr>
            <a:r>
              <a:rPr lang="uk-UA" sz="1900" dirty="0" smtClean="0"/>
              <a:t>    Григоровичем Розумовським. Він </a:t>
            </a:r>
          </a:p>
          <a:p>
            <a:pPr>
              <a:buFont typeface="Wingdings" pitchFamily="2" charset="2"/>
              <a:buNone/>
              <a:defRPr/>
            </a:pPr>
            <a:r>
              <a:rPr lang="uk-UA" sz="1900" dirty="0" smtClean="0"/>
              <a:t>    був на дев'ять років старший за неї. Жила подружжя побутом </a:t>
            </a:r>
          </a:p>
          <a:p>
            <a:pPr>
              <a:buFont typeface="Wingdings" pitchFamily="2" charset="2"/>
              <a:buNone/>
              <a:defRPr/>
            </a:pPr>
            <a:r>
              <a:rPr lang="uk-UA" sz="1900" dirty="0" smtClean="0"/>
              <a:t>    простолюдинів. Потім імператриця </a:t>
            </a:r>
          </a:p>
          <a:p>
            <a:pPr>
              <a:buFont typeface="Wingdings" pitchFamily="2" charset="2"/>
              <a:buNone/>
              <a:defRPr/>
            </a:pPr>
            <a:r>
              <a:rPr lang="uk-UA" sz="1900" dirty="0" smtClean="0"/>
              <a:t>    завела роман з графом </a:t>
            </a:r>
          </a:p>
          <a:p>
            <a:pPr>
              <a:buFont typeface="Wingdings" pitchFamily="2" charset="2"/>
              <a:buNone/>
              <a:defRPr/>
            </a:pPr>
            <a:r>
              <a:rPr lang="uk-UA" sz="1900" dirty="0" smtClean="0"/>
              <a:t>    П.І.</a:t>
            </a:r>
            <a:r>
              <a:rPr lang="uk-UA" sz="1900" dirty="0" err="1" smtClean="0"/>
              <a:t>Шуваловим</a:t>
            </a:r>
            <a:r>
              <a:rPr lang="uk-UA" sz="1900" dirty="0" smtClean="0"/>
              <a:t>.</a:t>
            </a:r>
          </a:p>
        </p:txBody>
      </p:sp>
      <p:pic>
        <p:nvPicPr>
          <p:cNvPr id="7172" name="Picture 4" descr="inf_2354_xah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8625" y="4005263"/>
            <a:ext cx="2665413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 descr="inf_1936_kum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25" y="1071563"/>
            <a:ext cx="2665413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0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3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6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9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2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5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8" dur="5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1" dur="500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4" dur="500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 build="p"/>
      <p:bldP spid="7171" grpI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214313"/>
            <a:ext cx="8229600" cy="785812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err="1" smtClean="0"/>
              <a:t>Російська</a:t>
            </a:r>
            <a:r>
              <a:rPr lang="ru-RU" dirty="0" smtClean="0"/>
              <a:t> наука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86250" y="2857500"/>
            <a:ext cx="4787900" cy="3860800"/>
          </a:xfrm>
        </p:spPr>
        <p:txBody>
          <a:bodyPr/>
          <a:lstStyle/>
          <a:p>
            <a:pPr>
              <a:defRPr/>
            </a:pPr>
            <a:r>
              <a:rPr lang="uk-UA" sz="2000" dirty="0" smtClean="0"/>
              <a:t>При Єлизаветі російська наука переживала небувалий зліт. У 1755 р. заснований Московський університет. З</a:t>
            </a:r>
          </a:p>
          <a:p>
            <a:pPr>
              <a:buFont typeface="Wingdings" pitchFamily="2" charset="2"/>
              <a:buNone/>
              <a:defRPr/>
            </a:pPr>
            <a:r>
              <a:rPr lang="uk-UA" sz="2000" dirty="0" smtClean="0"/>
              <a:t>    середини 40-х р. з Петербурзької академії наук </a:t>
            </a:r>
          </a:p>
          <a:p>
            <a:pPr>
              <a:buFont typeface="Wingdings" pitchFamily="2" charset="2"/>
              <a:buNone/>
              <a:defRPr/>
            </a:pPr>
            <a:r>
              <a:rPr lang="uk-UA" sz="2000" dirty="0" smtClean="0"/>
              <a:t>    стали поступово витіснятися </a:t>
            </a:r>
          </a:p>
          <a:p>
            <a:pPr>
              <a:buFont typeface="Wingdings" pitchFamily="2" charset="2"/>
              <a:buNone/>
              <a:defRPr/>
            </a:pPr>
            <a:r>
              <a:rPr lang="uk-UA" sz="2000" dirty="0" smtClean="0"/>
              <a:t>    іноземні вчені, і на перші ролі вийшли вітчизняні вчені,очолювані М. В. Ломоносовим та його покровителем графом П.И.</a:t>
            </a:r>
            <a:r>
              <a:rPr lang="uk-UA" sz="2000" dirty="0" err="1" smtClean="0"/>
              <a:t>Шуваловим</a:t>
            </a:r>
            <a:r>
              <a:rPr lang="uk-UA" sz="2000" dirty="0" smtClean="0"/>
              <a:t>.</a:t>
            </a:r>
          </a:p>
          <a:p>
            <a:pPr>
              <a:defRPr/>
            </a:pPr>
            <a:r>
              <a:rPr lang="uk-UA" sz="2000" dirty="0" smtClean="0"/>
              <a:t/>
            </a:r>
            <a:br>
              <a:rPr lang="uk-UA" sz="2000" dirty="0" smtClean="0"/>
            </a:br>
            <a:endParaRPr lang="ru-RU" sz="2000" dirty="0" smtClean="0"/>
          </a:p>
        </p:txBody>
      </p:sp>
      <p:pic>
        <p:nvPicPr>
          <p:cNvPr id="8196" name="Picture 4" descr="lomonosov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25538"/>
            <a:ext cx="4356100" cy="573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 descr="mgu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1000125"/>
            <a:ext cx="4270375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6" presetClass="entr" presetSubtype="16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6" presetClass="entr" presetSubtype="16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6" presetClass="entr" presetSubtype="16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6" presetClass="entr" presetSubtype="16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6" presetClass="entr" presetSubtype="16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0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5" grpId="0" build="p"/>
      <p:bldP spid="8195" grpId="1" build="p"/>
      <p:bldP spid="8195" grpId="2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57188"/>
            <a:ext cx="8229600" cy="785812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err="1" smtClean="0"/>
              <a:t>Найпишніше</a:t>
            </a:r>
            <a:r>
              <a:rPr lang="ru-RU" dirty="0" smtClean="0"/>
              <a:t> </a:t>
            </a:r>
            <a:r>
              <a:rPr lang="ru-RU" dirty="0" err="1" smtClean="0"/>
              <a:t>бароко</a:t>
            </a:r>
            <a:endParaRPr lang="ru-RU" dirty="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143000"/>
            <a:ext cx="4786313" cy="5715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uk-UA" sz="2000" dirty="0" smtClean="0"/>
              <a:t>Епоха Єлизавети Петрівни - розквіт російської культури. Неймовірний зліт російського бароко.</a:t>
            </a:r>
            <a:br>
              <a:rPr lang="uk-UA" sz="2000" dirty="0" smtClean="0"/>
            </a:br>
            <a:r>
              <a:rPr lang="uk-UA" sz="2000" dirty="0" smtClean="0"/>
              <a:t>Під час її правління (1757 р.) був заснований перший постійний драматичний театр. Архітектор 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uk-UA" sz="2000" dirty="0" smtClean="0"/>
              <a:t>    В.В.</a:t>
            </a:r>
            <a:r>
              <a:rPr lang="uk-UA" sz="2000" dirty="0" err="1" smtClean="0"/>
              <a:t>Расстреллі</a:t>
            </a:r>
            <a:r>
              <a:rPr lang="uk-UA" sz="2000" dirty="0" smtClean="0"/>
              <a:t> звів палацовий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uk-UA" sz="2000" dirty="0" smtClean="0"/>
              <a:t>    ансамбль в Царському Селі, приступив до будівництва 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uk-UA" sz="2000" dirty="0" smtClean="0"/>
              <a:t>    Зимового Палацу. 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uk-UA" sz="2000" dirty="0" smtClean="0"/>
              <a:t>    При Єлизаветі Петрівні 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uk-UA" sz="2000" dirty="0" smtClean="0"/>
              <a:t>    французька мова стала мовою 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uk-UA" sz="2000" dirty="0" smtClean="0"/>
              <a:t>    дворян.</a:t>
            </a:r>
            <a:br>
              <a:rPr lang="uk-UA" sz="2000" dirty="0" smtClean="0"/>
            </a:br>
            <a:r>
              <a:rPr lang="uk-UA" sz="2000" dirty="0" smtClean="0"/>
              <a:t>Сама Єлизавета не відставала 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uk-UA" sz="2000" dirty="0" smtClean="0"/>
              <a:t>    від культурного прогресу і мала понад 10 000 суконь.</a:t>
            </a:r>
            <a:endParaRPr lang="ru-RU" sz="2000" dirty="0" smtClean="0"/>
          </a:p>
        </p:txBody>
      </p:sp>
      <p:pic>
        <p:nvPicPr>
          <p:cNvPr id="9220" name="Picture 4" descr="229903343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7900" y="4005263"/>
            <a:ext cx="4176713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 descr="DSC03373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1268413"/>
            <a:ext cx="4105275" cy="242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1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9" grpId="0" build="p"/>
    </p:bldLst>
  </p:timing>
</p:sld>
</file>

<file path=ppt/theme/theme1.xml><?xml version="1.0" encoding="utf-8"?>
<a:theme xmlns:a="http://schemas.openxmlformats.org/drawingml/2006/main" name="Глобус">
  <a:themeElements>
    <a:clrScheme name="Глобус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Глобус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Глобус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Globe</Template>
  <TotalTime>285</TotalTime>
  <Words>42</Words>
  <Application>Microsoft Office PowerPoint</Application>
  <PresentationFormat>Экран (4:3)</PresentationFormat>
  <Paragraphs>92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Verdana</vt:lpstr>
      <vt:lpstr>Arial</vt:lpstr>
      <vt:lpstr>Wingdings</vt:lpstr>
      <vt:lpstr>Calibri</vt:lpstr>
      <vt:lpstr>Глобус</vt:lpstr>
      <vt:lpstr>Єлизавета Петрівна</vt:lpstr>
      <vt:lpstr>Зміст:</vt:lpstr>
      <vt:lpstr>Генеалогічне дерево</vt:lpstr>
      <vt:lpstr>Дитинство і юність</vt:lpstr>
      <vt:lpstr>Переворот та початок царювання</vt:lpstr>
      <vt:lpstr>Економічні перетворення</vt:lpstr>
      <vt:lpstr>Єлизаветенські фаворити</vt:lpstr>
      <vt:lpstr>Російська наука</vt:lpstr>
      <vt:lpstr>Найпишніше бароко</vt:lpstr>
      <vt:lpstr>Семилітня війна</vt:lpstr>
      <vt:lpstr>Єлизавета Петрівна в історії Росії</vt:lpstr>
    </vt:vector>
  </TitlesOfParts>
  <Company>zxc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Елизавета Петровна</dc:title>
  <dc:creator>zxc</dc:creator>
  <cp:lastModifiedBy>User</cp:lastModifiedBy>
  <cp:revision>30</cp:revision>
  <dcterms:created xsi:type="dcterms:W3CDTF">2006-04-17T12:31:29Z</dcterms:created>
  <dcterms:modified xsi:type="dcterms:W3CDTF">2012-04-18T18:57:08Z</dcterms:modified>
</cp:coreProperties>
</file>