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66" d="100"/>
          <a:sy n="66" d="100"/>
        </p:scale>
        <p:origin x="-142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6BCBC-5162-442F-B23C-4075BD3D05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FC2EBB-6B81-4558-B3DC-55466FF3797F}">
      <dgm:prSet phldrT="[Текст]"/>
      <dgm:spPr/>
      <dgm:t>
        <a:bodyPr/>
        <a:lstStyle/>
        <a:p>
          <a:r>
            <a:rPr lang="uk-UA" dirty="0" smtClean="0"/>
            <a:t>ЯКІСНІ</a:t>
          </a:r>
          <a:endParaRPr lang="ru-RU" dirty="0"/>
        </a:p>
      </dgm:t>
    </dgm:pt>
    <dgm:pt modelId="{118C7713-5DB8-42C4-8670-2B38FF87A8F4}" type="parTrans" cxnId="{077FB1AE-156D-4CA8-8A57-74B8DB38DFDC}">
      <dgm:prSet/>
      <dgm:spPr/>
      <dgm:t>
        <a:bodyPr/>
        <a:lstStyle/>
        <a:p>
          <a:endParaRPr lang="ru-RU"/>
        </a:p>
      </dgm:t>
    </dgm:pt>
    <dgm:pt modelId="{83DF8332-4940-4653-BA66-F630F5A0FC0A}" type="sibTrans" cxnId="{077FB1AE-156D-4CA8-8A57-74B8DB38DFDC}">
      <dgm:prSet/>
      <dgm:spPr/>
      <dgm:t>
        <a:bodyPr/>
        <a:lstStyle/>
        <a:p>
          <a:endParaRPr lang="ru-RU"/>
        </a:p>
      </dgm:t>
    </dgm:pt>
    <dgm:pt modelId="{3CAE24FE-0389-4F92-809F-3BCF1028B95B}">
      <dgm:prSet phldrT="[Текст]" custT="1"/>
      <dgm:spPr/>
      <dgm:t>
        <a:bodyPr/>
        <a:lstStyle/>
        <a:p>
          <a:r>
            <a:rPr lang="uk-UA" sz="1200" dirty="0" smtClean="0"/>
            <a:t>Пояснюють якість,стан,значення предмета. Напряму відповідають на питання  </a:t>
          </a:r>
          <a:r>
            <a:rPr lang="uk-UA" sz="1200" dirty="0" err="1" smtClean="0"/>
            <a:t>“який</a:t>
          </a:r>
          <a:r>
            <a:rPr lang="uk-UA" sz="1200" dirty="0" smtClean="0"/>
            <a:t>?”, </a:t>
          </a:r>
          <a:r>
            <a:rPr lang="uk-UA" sz="1200" dirty="0" err="1" smtClean="0"/>
            <a:t>“Яка</a:t>
          </a:r>
          <a:r>
            <a:rPr lang="uk-UA" sz="1200" dirty="0" smtClean="0"/>
            <a:t>?”, </a:t>
          </a:r>
          <a:r>
            <a:rPr lang="uk-UA" sz="1200" dirty="0" err="1" smtClean="0"/>
            <a:t>“Яке</a:t>
          </a:r>
          <a:r>
            <a:rPr lang="uk-UA" sz="1200" dirty="0" smtClean="0"/>
            <a:t>?” </a:t>
          </a:r>
          <a:r>
            <a:rPr lang="uk-UA" sz="1200" dirty="0" err="1" smtClean="0"/>
            <a:t>“Які</a:t>
          </a:r>
          <a:r>
            <a:rPr lang="uk-UA" sz="1200" dirty="0" smtClean="0"/>
            <a:t>?”. .(Важливий, різноманітний,гарний).</a:t>
          </a:r>
          <a:endParaRPr lang="ru-RU" sz="1200" dirty="0"/>
        </a:p>
      </dgm:t>
    </dgm:pt>
    <dgm:pt modelId="{9570880B-C431-474C-93CA-DAB16EF54D8C}" type="parTrans" cxnId="{FD13C4FA-8FD7-4FF4-8B4E-6079000EC6F7}">
      <dgm:prSet/>
      <dgm:spPr/>
      <dgm:t>
        <a:bodyPr/>
        <a:lstStyle/>
        <a:p>
          <a:endParaRPr lang="ru-RU"/>
        </a:p>
      </dgm:t>
    </dgm:pt>
    <dgm:pt modelId="{885BA684-8E8E-4FCD-982C-B45BE8E150F1}" type="sibTrans" cxnId="{FD13C4FA-8FD7-4FF4-8B4E-6079000EC6F7}">
      <dgm:prSet/>
      <dgm:spPr/>
      <dgm:t>
        <a:bodyPr/>
        <a:lstStyle/>
        <a:p>
          <a:endParaRPr lang="ru-RU"/>
        </a:p>
      </dgm:t>
    </dgm:pt>
    <dgm:pt modelId="{C1C53F98-D2AB-4494-82F0-BAFA2750B71B}">
      <dgm:prSet phldrT="[Текст]"/>
      <dgm:spPr/>
      <dgm:t>
        <a:bodyPr/>
        <a:lstStyle/>
        <a:p>
          <a:r>
            <a:rPr lang="uk-UA" dirty="0" smtClean="0"/>
            <a:t>ВІДНОСНІ</a:t>
          </a:r>
          <a:endParaRPr lang="ru-RU" dirty="0"/>
        </a:p>
      </dgm:t>
    </dgm:pt>
    <dgm:pt modelId="{DB1DA0EE-ED72-43B6-83E5-22B0DDAB78C8}" type="parTrans" cxnId="{4D4D6BB1-9354-44EF-8E2F-4D762157A5FD}">
      <dgm:prSet/>
      <dgm:spPr/>
      <dgm:t>
        <a:bodyPr/>
        <a:lstStyle/>
        <a:p>
          <a:endParaRPr lang="ru-RU"/>
        </a:p>
      </dgm:t>
    </dgm:pt>
    <dgm:pt modelId="{CDAAFDFF-3265-4ED4-85A5-CF9EA6F3466D}" type="sibTrans" cxnId="{4D4D6BB1-9354-44EF-8E2F-4D762157A5FD}">
      <dgm:prSet/>
      <dgm:spPr/>
      <dgm:t>
        <a:bodyPr/>
        <a:lstStyle/>
        <a:p>
          <a:endParaRPr lang="ru-RU"/>
        </a:p>
      </dgm:t>
    </dgm:pt>
    <dgm:pt modelId="{EFC93BF5-B143-42D5-890D-86FBE05DF17E}">
      <dgm:prSet phldrT="[Текст]" custT="1"/>
      <dgm:spPr/>
      <dgm:t>
        <a:bodyPr/>
        <a:lstStyle/>
        <a:p>
          <a:r>
            <a:rPr lang="uk-UA" sz="1400" dirty="0" smtClean="0"/>
            <a:t>Вказують на відношення предмета до матеріалу, його походження (дерев'яний, справжній, скляний).</a:t>
          </a:r>
          <a:endParaRPr lang="ru-RU" sz="1400" dirty="0"/>
        </a:p>
      </dgm:t>
    </dgm:pt>
    <dgm:pt modelId="{0C682FEC-242D-4203-AE13-87000228692D}" type="parTrans" cxnId="{A5A83979-BC4C-433B-B957-F1A32B2B0930}">
      <dgm:prSet/>
      <dgm:spPr/>
      <dgm:t>
        <a:bodyPr/>
        <a:lstStyle/>
        <a:p>
          <a:endParaRPr lang="ru-RU"/>
        </a:p>
      </dgm:t>
    </dgm:pt>
    <dgm:pt modelId="{9751841F-C047-4C46-8922-BCA5D8AF95DA}" type="sibTrans" cxnId="{A5A83979-BC4C-433B-B957-F1A32B2B0930}">
      <dgm:prSet/>
      <dgm:spPr/>
      <dgm:t>
        <a:bodyPr/>
        <a:lstStyle/>
        <a:p>
          <a:endParaRPr lang="ru-RU"/>
        </a:p>
      </dgm:t>
    </dgm:pt>
    <dgm:pt modelId="{023FCE7B-6522-41E2-81A9-EBD487A01924}">
      <dgm:prSet phldrT="[Текст]"/>
      <dgm:spPr/>
      <dgm:t>
        <a:bodyPr/>
        <a:lstStyle/>
        <a:p>
          <a:r>
            <a:rPr lang="uk-UA" dirty="0" smtClean="0"/>
            <a:t>ПРИСВІЙНІ</a:t>
          </a:r>
          <a:endParaRPr lang="ru-RU" dirty="0"/>
        </a:p>
      </dgm:t>
    </dgm:pt>
    <dgm:pt modelId="{90E06C4D-C44B-420B-ADF1-E747ED63E6C0}" type="parTrans" cxnId="{41EE2AAA-D4F0-466E-AD84-F2E34331A52C}">
      <dgm:prSet/>
      <dgm:spPr/>
      <dgm:t>
        <a:bodyPr/>
        <a:lstStyle/>
        <a:p>
          <a:endParaRPr lang="ru-RU"/>
        </a:p>
      </dgm:t>
    </dgm:pt>
    <dgm:pt modelId="{71A5937E-AD53-48F7-936F-51E5110B10F3}" type="sibTrans" cxnId="{41EE2AAA-D4F0-466E-AD84-F2E34331A52C}">
      <dgm:prSet/>
      <dgm:spPr/>
      <dgm:t>
        <a:bodyPr/>
        <a:lstStyle/>
        <a:p>
          <a:endParaRPr lang="ru-RU"/>
        </a:p>
      </dgm:t>
    </dgm:pt>
    <dgm:pt modelId="{D5DA0372-F6D1-4EBC-9793-B78BD8CB9CAA}">
      <dgm:prSet phldrT="[Текст]"/>
      <dgm:spPr/>
      <dgm:t>
        <a:bodyPr/>
        <a:lstStyle/>
        <a:p>
          <a:r>
            <a:rPr lang="uk-UA" dirty="0" smtClean="0"/>
            <a:t>Вказують на приналежність предмета до певної особи чи часового проміжку (мамина, антична, давня).</a:t>
          </a:r>
          <a:endParaRPr lang="ru-RU" dirty="0"/>
        </a:p>
      </dgm:t>
    </dgm:pt>
    <dgm:pt modelId="{80F45D92-D0F6-4779-9DCE-91DCCEB1FFA5}" type="parTrans" cxnId="{DC4E089F-94C7-4B42-A078-19E466BA0FB6}">
      <dgm:prSet/>
      <dgm:spPr/>
      <dgm:t>
        <a:bodyPr/>
        <a:lstStyle/>
        <a:p>
          <a:endParaRPr lang="ru-RU"/>
        </a:p>
      </dgm:t>
    </dgm:pt>
    <dgm:pt modelId="{D31A8B48-1F45-476F-A9AB-B57EFB5F1F0C}" type="sibTrans" cxnId="{DC4E089F-94C7-4B42-A078-19E466BA0FB6}">
      <dgm:prSet/>
      <dgm:spPr/>
      <dgm:t>
        <a:bodyPr/>
        <a:lstStyle/>
        <a:p>
          <a:endParaRPr lang="ru-RU"/>
        </a:p>
      </dgm:t>
    </dgm:pt>
    <dgm:pt modelId="{39B8A965-C739-401A-A70C-E774ED6D0783}" type="pres">
      <dgm:prSet presAssocID="{18F6BCBC-5162-442F-B23C-4075BD3D05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D3C92A4-1776-42A3-8128-93193317A4AD}" type="pres">
      <dgm:prSet presAssocID="{37FC2EBB-6B81-4558-B3DC-55466FF3797F}" presName="horFlow" presStyleCnt="0"/>
      <dgm:spPr/>
    </dgm:pt>
    <dgm:pt modelId="{90441CDC-D192-481D-809E-26AA7CA91B35}" type="pres">
      <dgm:prSet presAssocID="{37FC2EBB-6B81-4558-B3DC-55466FF3797F}" presName="bigChev" presStyleLbl="node1" presStyleIdx="0" presStyleCnt="3"/>
      <dgm:spPr/>
      <dgm:t>
        <a:bodyPr/>
        <a:lstStyle/>
        <a:p>
          <a:endParaRPr lang="ru-RU"/>
        </a:p>
      </dgm:t>
    </dgm:pt>
    <dgm:pt modelId="{A7FE345B-CF03-43CB-9FC1-7CB1938ACDB9}" type="pres">
      <dgm:prSet presAssocID="{9570880B-C431-474C-93CA-DAB16EF54D8C}" presName="parTrans" presStyleCnt="0"/>
      <dgm:spPr/>
    </dgm:pt>
    <dgm:pt modelId="{CD025CC9-AB29-4335-A4BC-6E5C5B8C59FB}" type="pres">
      <dgm:prSet presAssocID="{3CAE24FE-0389-4F92-809F-3BCF1028B95B}" presName="node" presStyleLbl="alignAccFollowNode1" presStyleIdx="0" presStyleCnt="3" custScaleX="112025" custScaleY="109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B50CB0-884F-4C1D-9EF0-35476A324238}" type="pres">
      <dgm:prSet presAssocID="{37FC2EBB-6B81-4558-B3DC-55466FF3797F}" presName="vSp" presStyleCnt="0"/>
      <dgm:spPr/>
    </dgm:pt>
    <dgm:pt modelId="{D4159DC1-6628-4CF5-8022-71D5FA4F2B34}" type="pres">
      <dgm:prSet presAssocID="{C1C53F98-D2AB-4494-82F0-BAFA2750B71B}" presName="horFlow" presStyleCnt="0"/>
      <dgm:spPr/>
    </dgm:pt>
    <dgm:pt modelId="{221665EB-C6D4-43A6-9A32-7ED9CF806F3D}" type="pres">
      <dgm:prSet presAssocID="{C1C53F98-D2AB-4494-82F0-BAFA2750B71B}" presName="bigChev" presStyleLbl="node1" presStyleIdx="1" presStyleCnt="3"/>
      <dgm:spPr/>
      <dgm:t>
        <a:bodyPr/>
        <a:lstStyle/>
        <a:p>
          <a:endParaRPr lang="ru-RU"/>
        </a:p>
      </dgm:t>
    </dgm:pt>
    <dgm:pt modelId="{2B184540-6050-4E49-8E54-95B16CE43F71}" type="pres">
      <dgm:prSet presAssocID="{0C682FEC-242D-4203-AE13-87000228692D}" presName="parTrans" presStyleCnt="0"/>
      <dgm:spPr/>
    </dgm:pt>
    <dgm:pt modelId="{742C865F-BCB8-4C92-81F4-9926AC357F63}" type="pres">
      <dgm:prSet presAssocID="{EFC93BF5-B143-42D5-890D-86FBE05DF17E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B08BAB-2E43-40FE-8474-2E7235550402}" type="pres">
      <dgm:prSet presAssocID="{C1C53F98-D2AB-4494-82F0-BAFA2750B71B}" presName="vSp" presStyleCnt="0"/>
      <dgm:spPr/>
    </dgm:pt>
    <dgm:pt modelId="{64C73A46-4715-42DB-82AE-531080F19CF7}" type="pres">
      <dgm:prSet presAssocID="{023FCE7B-6522-41E2-81A9-EBD487A01924}" presName="horFlow" presStyleCnt="0"/>
      <dgm:spPr/>
    </dgm:pt>
    <dgm:pt modelId="{A7EA62F5-0D74-4C47-875A-F47A2A43846A}" type="pres">
      <dgm:prSet presAssocID="{023FCE7B-6522-41E2-81A9-EBD487A01924}" presName="bigChev" presStyleLbl="node1" presStyleIdx="2" presStyleCnt="3"/>
      <dgm:spPr/>
      <dgm:t>
        <a:bodyPr/>
        <a:lstStyle/>
        <a:p>
          <a:endParaRPr lang="ru-RU"/>
        </a:p>
      </dgm:t>
    </dgm:pt>
    <dgm:pt modelId="{6394F3E1-CE6B-487E-A3DF-1434ED764D28}" type="pres">
      <dgm:prSet presAssocID="{80F45D92-D0F6-4779-9DCE-91DCCEB1FFA5}" presName="parTrans" presStyleCnt="0"/>
      <dgm:spPr/>
    </dgm:pt>
    <dgm:pt modelId="{5461F652-4B44-432C-92F7-F13B5B9C2645}" type="pres">
      <dgm:prSet presAssocID="{D5DA0372-F6D1-4EBC-9793-B78BD8CB9CAA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544880-EC39-490E-A514-475FB71B7FFF}" type="presOf" srcId="{37FC2EBB-6B81-4558-B3DC-55466FF3797F}" destId="{90441CDC-D192-481D-809E-26AA7CA91B35}" srcOrd="0" destOrd="0" presId="urn:microsoft.com/office/officeart/2005/8/layout/lProcess3"/>
    <dgm:cxn modelId="{9DBC2046-62ED-4C3C-9617-466B41D2935E}" type="presOf" srcId="{3CAE24FE-0389-4F92-809F-3BCF1028B95B}" destId="{CD025CC9-AB29-4335-A4BC-6E5C5B8C59FB}" srcOrd="0" destOrd="0" presId="urn:microsoft.com/office/officeart/2005/8/layout/lProcess3"/>
    <dgm:cxn modelId="{3B16EA28-2C7F-4D10-8851-8E2EF45E0064}" type="presOf" srcId="{D5DA0372-F6D1-4EBC-9793-B78BD8CB9CAA}" destId="{5461F652-4B44-432C-92F7-F13B5B9C2645}" srcOrd="0" destOrd="0" presId="urn:microsoft.com/office/officeart/2005/8/layout/lProcess3"/>
    <dgm:cxn modelId="{A5A83979-BC4C-433B-B957-F1A32B2B0930}" srcId="{C1C53F98-D2AB-4494-82F0-BAFA2750B71B}" destId="{EFC93BF5-B143-42D5-890D-86FBE05DF17E}" srcOrd="0" destOrd="0" parTransId="{0C682FEC-242D-4203-AE13-87000228692D}" sibTransId="{9751841F-C047-4C46-8922-BCA5D8AF95DA}"/>
    <dgm:cxn modelId="{4D4D6BB1-9354-44EF-8E2F-4D762157A5FD}" srcId="{18F6BCBC-5162-442F-B23C-4075BD3D055F}" destId="{C1C53F98-D2AB-4494-82F0-BAFA2750B71B}" srcOrd="1" destOrd="0" parTransId="{DB1DA0EE-ED72-43B6-83E5-22B0DDAB78C8}" sibTransId="{CDAAFDFF-3265-4ED4-85A5-CF9EA6F3466D}"/>
    <dgm:cxn modelId="{0AD619AB-4E07-4CB5-ACE1-770F35D88A7B}" type="presOf" srcId="{18F6BCBC-5162-442F-B23C-4075BD3D055F}" destId="{39B8A965-C739-401A-A70C-E774ED6D0783}" srcOrd="0" destOrd="0" presId="urn:microsoft.com/office/officeart/2005/8/layout/lProcess3"/>
    <dgm:cxn modelId="{41EE2AAA-D4F0-466E-AD84-F2E34331A52C}" srcId="{18F6BCBC-5162-442F-B23C-4075BD3D055F}" destId="{023FCE7B-6522-41E2-81A9-EBD487A01924}" srcOrd="2" destOrd="0" parTransId="{90E06C4D-C44B-420B-ADF1-E747ED63E6C0}" sibTransId="{71A5937E-AD53-48F7-936F-51E5110B10F3}"/>
    <dgm:cxn modelId="{077FB1AE-156D-4CA8-8A57-74B8DB38DFDC}" srcId="{18F6BCBC-5162-442F-B23C-4075BD3D055F}" destId="{37FC2EBB-6B81-4558-B3DC-55466FF3797F}" srcOrd="0" destOrd="0" parTransId="{118C7713-5DB8-42C4-8670-2B38FF87A8F4}" sibTransId="{83DF8332-4940-4653-BA66-F630F5A0FC0A}"/>
    <dgm:cxn modelId="{7E6F1C26-0F39-4E3B-924A-84114544370F}" type="presOf" srcId="{C1C53F98-D2AB-4494-82F0-BAFA2750B71B}" destId="{221665EB-C6D4-43A6-9A32-7ED9CF806F3D}" srcOrd="0" destOrd="0" presId="urn:microsoft.com/office/officeart/2005/8/layout/lProcess3"/>
    <dgm:cxn modelId="{548A3E2D-659B-4667-BA8C-8CF712008802}" type="presOf" srcId="{023FCE7B-6522-41E2-81A9-EBD487A01924}" destId="{A7EA62F5-0D74-4C47-875A-F47A2A43846A}" srcOrd="0" destOrd="0" presId="urn:microsoft.com/office/officeart/2005/8/layout/lProcess3"/>
    <dgm:cxn modelId="{DC4E089F-94C7-4B42-A078-19E466BA0FB6}" srcId="{023FCE7B-6522-41E2-81A9-EBD487A01924}" destId="{D5DA0372-F6D1-4EBC-9793-B78BD8CB9CAA}" srcOrd="0" destOrd="0" parTransId="{80F45D92-D0F6-4779-9DCE-91DCCEB1FFA5}" sibTransId="{D31A8B48-1F45-476F-A9AB-B57EFB5F1F0C}"/>
    <dgm:cxn modelId="{E4A93E2D-D581-45F9-AD99-F00B8D6CC36C}" type="presOf" srcId="{EFC93BF5-B143-42D5-890D-86FBE05DF17E}" destId="{742C865F-BCB8-4C92-81F4-9926AC357F63}" srcOrd="0" destOrd="0" presId="urn:microsoft.com/office/officeart/2005/8/layout/lProcess3"/>
    <dgm:cxn modelId="{FD13C4FA-8FD7-4FF4-8B4E-6079000EC6F7}" srcId="{37FC2EBB-6B81-4558-B3DC-55466FF3797F}" destId="{3CAE24FE-0389-4F92-809F-3BCF1028B95B}" srcOrd="0" destOrd="0" parTransId="{9570880B-C431-474C-93CA-DAB16EF54D8C}" sibTransId="{885BA684-8E8E-4FCD-982C-B45BE8E150F1}"/>
    <dgm:cxn modelId="{86CF7593-0020-4F8A-8174-D7C4AAE103E9}" type="presParOf" srcId="{39B8A965-C739-401A-A70C-E774ED6D0783}" destId="{4D3C92A4-1776-42A3-8128-93193317A4AD}" srcOrd="0" destOrd="0" presId="urn:microsoft.com/office/officeart/2005/8/layout/lProcess3"/>
    <dgm:cxn modelId="{1574674A-16AA-4609-AFE7-BD46D76506B3}" type="presParOf" srcId="{4D3C92A4-1776-42A3-8128-93193317A4AD}" destId="{90441CDC-D192-481D-809E-26AA7CA91B35}" srcOrd="0" destOrd="0" presId="urn:microsoft.com/office/officeart/2005/8/layout/lProcess3"/>
    <dgm:cxn modelId="{C1019A98-E190-4D50-A41C-78A6E3652EE6}" type="presParOf" srcId="{4D3C92A4-1776-42A3-8128-93193317A4AD}" destId="{A7FE345B-CF03-43CB-9FC1-7CB1938ACDB9}" srcOrd="1" destOrd="0" presId="urn:microsoft.com/office/officeart/2005/8/layout/lProcess3"/>
    <dgm:cxn modelId="{208EA16D-EB70-4116-B881-5356C0372521}" type="presParOf" srcId="{4D3C92A4-1776-42A3-8128-93193317A4AD}" destId="{CD025CC9-AB29-4335-A4BC-6E5C5B8C59FB}" srcOrd="2" destOrd="0" presId="urn:microsoft.com/office/officeart/2005/8/layout/lProcess3"/>
    <dgm:cxn modelId="{006AB680-E4D9-44A8-B4DF-DF832E49C7A0}" type="presParOf" srcId="{39B8A965-C739-401A-A70C-E774ED6D0783}" destId="{70B50CB0-884F-4C1D-9EF0-35476A324238}" srcOrd="1" destOrd="0" presId="urn:microsoft.com/office/officeart/2005/8/layout/lProcess3"/>
    <dgm:cxn modelId="{3B2A7299-1F7B-4B90-933D-78BBC1F4EFB0}" type="presParOf" srcId="{39B8A965-C739-401A-A70C-E774ED6D0783}" destId="{D4159DC1-6628-4CF5-8022-71D5FA4F2B34}" srcOrd="2" destOrd="0" presId="urn:microsoft.com/office/officeart/2005/8/layout/lProcess3"/>
    <dgm:cxn modelId="{DAE603DD-49DA-4689-B22F-822308E519C6}" type="presParOf" srcId="{D4159DC1-6628-4CF5-8022-71D5FA4F2B34}" destId="{221665EB-C6D4-43A6-9A32-7ED9CF806F3D}" srcOrd="0" destOrd="0" presId="urn:microsoft.com/office/officeart/2005/8/layout/lProcess3"/>
    <dgm:cxn modelId="{BC8FA6BD-29EB-4CAC-8243-E9BAA6521BE2}" type="presParOf" srcId="{D4159DC1-6628-4CF5-8022-71D5FA4F2B34}" destId="{2B184540-6050-4E49-8E54-95B16CE43F71}" srcOrd="1" destOrd="0" presId="urn:microsoft.com/office/officeart/2005/8/layout/lProcess3"/>
    <dgm:cxn modelId="{DE7D8B49-CF5B-476F-B09B-49118AF31A5D}" type="presParOf" srcId="{D4159DC1-6628-4CF5-8022-71D5FA4F2B34}" destId="{742C865F-BCB8-4C92-81F4-9926AC357F63}" srcOrd="2" destOrd="0" presId="urn:microsoft.com/office/officeart/2005/8/layout/lProcess3"/>
    <dgm:cxn modelId="{465F84B6-6E20-4DE7-AA19-E32B8551DEB0}" type="presParOf" srcId="{39B8A965-C739-401A-A70C-E774ED6D0783}" destId="{CBB08BAB-2E43-40FE-8474-2E7235550402}" srcOrd="3" destOrd="0" presId="urn:microsoft.com/office/officeart/2005/8/layout/lProcess3"/>
    <dgm:cxn modelId="{BA757865-18E1-4B17-81EF-62249696C396}" type="presParOf" srcId="{39B8A965-C739-401A-A70C-E774ED6D0783}" destId="{64C73A46-4715-42DB-82AE-531080F19CF7}" srcOrd="4" destOrd="0" presId="urn:microsoft.com/office/officeart/2005/8/layout/lProcess3"/>
    <dgm:cxn modelId="{32CB0A22-9FE2-4ABA-A5A2-58782A3EB332}" type="presParOf" srcId="{64C73A46-4715-42DB-82AE-531080F19CF7}" destId="{A7EA62F5-0D74-4C47-875A-F47A2A43846A}" srcOrd="0" destOrd="0" presId="urn:microsoft.com/office/officeart/2005/8/layout/lProcess3"/>
    <dgm:cxn modelId="{62662D5D-E582-4880-815F-8C009C18F62A}" type="presParOf" srcId="{64C73A46-4715-42DB-82AE-531080F19CF7}" destId="{6394F3E1-CE6B-487E-A3DF-1434ED764D28}" srcOrd="1" destOrd="0" presId="urn:microsoft.com/office/officeart/2005/8/layout/lProcess3"/>
    <dgm:cxn modelId="{C190AA5D-6051-4C33-AA61-02C2DD42B8A9}" type="presParOf" srcId="{64C73A46-4715-42DB-82AE-531080F19CF7}" destId="{5461F652-4B44-432C-92F7-F13B5B9C264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441CDC-D192-481D-809E-26AA7CA91B35}">
      <dsp:nvSpPr>
        <dsp:cNvPr id="0" name=""/>
        <dsp:cNvSpPr/>
      </dsp:nvSpPr>
      <dsp:spPr>
        <a:xfrm>
          <a:off x="468553" y="151"/>
          <a:ext cx="4040323" cy="16161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ЯКІСНІ</a:t>
          </a:r>
          <a:endParaRPr lang="ru-RU" sz="2900" kern="1200" dirty="0"/>
        </a:p>
      </dsp:txBody>
      <dsp:txXfrm>
        <a:off x="468553" y="151"/>
        <a:ext cx="4040323" cy="1616129"/>
      </dsp:txXfrm>
    </dsp:sp>
    <dsp:sp modelId="{CD025CC9-AB29-4335-A4BC-6E5C5B8C59FB}">
      <dsp:nvSpPr>
        <dsp:cNvPr id="0" name=""/>
        <dsp:cNvSpPr/>
      </dsp:nvSpPr>
      <dsp:spPr>
        <a:xfrm>
          <a:off x="3983635" y="72009"/>
          <a:ext cx="3756723" cy="147241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Пояснюють якість,стан,значення предмета. Напряму відповідають на питання  </a:t>
          </a:r>
          <a:r>
            <a:rPr lang="uk-UA" sz="1200" kern="1200" dirty="0" err="1" smtClean="0"/>
            <a:t>“який</a:t>
          </a:r>
          <a:r>
            <a:rPr lang="uk-UA" sz="1200" kern="1200" dirty="0" smtClean="0"/>
            <a:t>?”, </a:t>
          </a:r>
          <a:r>
            <a:rPr lang="uk-UA" sz="1200" kern="1200" dirty="0" err="1" smtClean="0"/>
            <a:t>“Яка</a:t>
          </a:r>
          <a:r>
            <a:rPr lang="uk-UA" sz="1200" kern="1200" dirty="0" smtClean="0"/>
            <a:t>?”, </a:t>
          </a:r>
          <a:r>
            <a:rPr lang="uk-UA" sz="1200" kern="1200" dirty="0" err="1" smtClean="0"/>
            <a:t>“Яке</a:t>
          </a:r>
          <a:r>
            <a:rPr lang="uk-UA" sz="1200" kern="1200" dirty="0" smtClean="0"/>
            <a:t>?” </a:t>
          </a:r>
          <a:r>
            <a:rPr lang="uk-UA" sz="1200" kern="1200" dirty="0" err="1" smtClean="0"/>
            <a:t>“Які</a:t>
          </a:r>
          <a:r>
            <a:rPr lang="uk-UA" sz="1200" kern="1200" dirty="0" smtClean="0"/>
            <a:t>?”. .(Важливий, різноманітний,гарний).</a:t>
          </a:r>
          <a:endParaRPr lang="ru-RU" sz="1200" kern="1200" dirty="0"/>
        </a:p>
      </dsp:txBody>
      <dsp:txXfrm>
        <a:off x="3983635" y="72009"/>
        <a:ext cx="3756723" cy="1472414"/>
      </dsp:txXfrm>
    </dsp:sp>
    <dsp:sp modelId="{221665EB-C6D4-43A6-9A32-7ED9CF806F3D}">
      <dsp:nvSpPr>
        <dsp:cNvPr id="0" name=""/>
        <dsp:cNvSpPr/>
      </dsp:nvSpPr>
      <dsp:spPr>
        <a:xfrm>
          <a:off x="468553" y="1842539"/>
          <a:ext cx="4040323" cy="16161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ВІДНОСНІ</a:t>
          </a:r>
          <a:endParaRPr lang="ru-RU" sz="2900" kern="1200" dirty="0"/>
        </a:p>
      </dsp:txBody>
      <dsp:txXfrm>
        <a:off x="468553" y="1842539"/>
        <a:ext cx="4040323" cy="1616129"/>
      </dsp:txXfrm>
    </dsp:sp>
    <dsp:sp modelId="{742C865F-BCB8-4C92-81F4-9926AC357F63}">
      <dsp:nvSpPr>
        <dsp:cNvPr id="0" name=""/>
        <dsp:cNvSpPr/>
      </dsp:nvSpPr>
      <dsp:spPr>
        <a:xfrm>
          <a:off x="3983635" y="1979910"/>
          <a:ext cx="3353468" cy="134138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Вказують на відношення предмета до матеріалу, його походження (дерев'яний, справжній, скляний).</a:t>
          </a:r>
          <a:endParaRPr lang="ru-RU" sz="1400" kern="1200" dirty="0"/>
        </a:p>
      </dsp:txBody>
      <dsp:txXfrm>
        <a:off x="3983635" y="1979910"/>
        <a:ext cx="3353468" cy="1341387"/>
      </dsp:txXfrm>
    </dsp:sp>
    <dsp:sp modelId="{A7EA62F5-0D74-4C47-875A-F47A2A43846A}">
      <dsp:nvSpPr>
        <dsp:cNvPr id="0" name=""/>
        <dsp:cNvSpPr/>
      </dsp:nvSpPr>
      <dsp:spPr>
        <a:xfrm>
          <a:off x="468553" y="3684926"/>
          <a:ext cx="4040323" cy="16161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ПРИСВІЙНІ</a:t>
          </a:r>
          <a:endParaRPr lang="ru-RU" sz="2900" kern="1200" dirty="0"/>
        </a:p>
      </dsp:txBody>
      <dsp:txXfrm>
        <a:off x="468553" y="3684926"/>
        <a:ext cx="4040323" cy="1616129"/>
      </dsp:txXfrm>
    </dsp:sp>
    <dsp:sp modelId="{5461F652-4B44-432C-92F7-F13B5B9C2645}">
      <dsp:nvSpPr>
        <dsp:cNvPr id="0" name=""/>
        <dsp:cNvSpPr/>
      </dsp:nvSpPr>
      <dsp:spPr>
        <a:xfrm>
          <a:off x="3983635" y="3822297"/>
          <a:ext cx="3353468" cy="134138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Вказують на приналежність предмета до певної особи чи часового проміжку (мамина, антична, давня).</a:t>
          </a:r>
          <a:endParaRPr lang="ru-RU" sz="1600" kern="1200" dirty="0"/>
        </a:p>
      </dsp:txBody>
      <dsp:txXfrm>
        <a:off x="3983635" y="3822297"/>
        <a:ext cx="3353468" cy="1341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СТУПЕН</a:t>
            </a:r>
            <a:r>
              <a:rPr lang="uk-UA" dirty="0" smtClean="0"/>
              <a:t>І ПОРІВНЯННЯ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В УКРАЇНСЬКІЙ МОВІ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195736" y="1988840"/>
            <a:ext cx="6172200" cy="205359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 УКРАЇНСЬКІЙ МОВІ </a:t>
            </a:r>
            <a:r>
              <a:rPr lang="uk-UA" dirty="0" smtClean="0"/>
              <a:t>СТУПЕНІ ПОРІВНЯННЯ </a:t>
            </a:r>
            <a:r>
              <a:rPr lang="uk-UA" dirty="0" smtClean="0"/>
              <a:t>МАЮТЬ</a:t>
            </a:r>
            <a:r>
              <a:rPr lang="uk-UA" dirty="0" smtClean="0"/>
              <a:t> </a:t>
            </a:r>
            <a:r>
              <a:rPr lang="uk-UA" dirty="0" smtClean="0"/>
              <a:t>ТАКІ ЧАСТИНИ МОВИ, ЯК ПРИКМЕТНИК І ПРИСЛІВНИК.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437112"/>
            <a:ext cx="6172200" cy="205359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ПРИКМЕТНИК – САМОСТІЙНА ЧАСТИНА МОВИ, ВІДПОВІДАЄ НА ПИТАННЯ “ЯКИЙ?”, “ЯКА?”, “ЯКЕ?” “ЯКІ?”. ВИЗНАЧАЄ ОЗНАКУ ПРЕДМЕТА, ЙОГО СТАН, ПОХОДЖЕННЯ ТОЩО (НАПРИКЛАД </a:t>
            </a:r>
            <a:r>
              <a:rPr lang="uk-UA" u="sng" dirty="0" smtClean="0"/>
              <a:t>ЧЕРВОНИЙ </a:t>
            </a:r>
            <a:r>
              <a:rPr lang="uk-UA" dirty="0" smtClean="0"/>
              <a:t> ОЛІВЕЦЬ, </a:t>
            </a:r>
            <a:r>
              <a:rPr lang="uk-UA" u="sng" dirty="0" smtClean="0"/>
              <a:t>СПОКІЙНА</a:t>
            </a:r>
            <a:r>
              <a:rPr lang="uk-UA" dirty="0" smtClean="0"/>
              <a:t> ЛЮДИНА, </a:t>
            </a:r>
            <a:r>
              <a:rPr lang="uk-UA" u="sng" dirty="0" smtClean="0"/>
              <a:t>ДАВНЬОГРЕЦЬКА</a:t>
            </a:r>
            <a:r>
              <a:rPr lang="uk-UA" dirty="0" smtClean="0"/>
              <a:t> ЛІТЕРАТУРА). ЗМІНЮЄТЬСЯ ЗА РОДАМИ,ЧИСЛАМИ І ВІДМІНКАМИ.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6172200" cy="1224136"/>
          </a:xfrm>
        </p:spPr>
        <p:txBody>
          <a:bodyPr/>
          <a:lstStyle/>
          <a:p>
            <a:pPr algn="ctr"/>
            <a:r>
              <a:rPr lang="uk-UA" dirty="0" smtClean="0"/>
              <a:t>ПРИКМЕТНИКИ ПОДІЛЯЮТЬСЯ НА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403648" y="1556792"/>
          <a:ext cx="8208912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060848"/>
            <a:ext cx="6172200" cy="2053590"/>
          </a:xfrm>
        </p:spPr>
        <p:txBody>
          <a:bodyPr/>
          <a:lstStyle/>
          <a:p>
            <a:r>
              <a:rPr lang="uk-UA" dirty="0" smtClean="0"/>
              <a:t>За ступенями порівняння можуть змінюватися тільки якісні прикметники.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0"/>
            <a:ext cx="6172200" cy="2053590"/>
          </a:xfrm>
        </p:spPr>
        <p:txBody>
          <a:bodyPr/>
          <a:lstStyle/>
          <a:p>
            <a:pPr algn="ctr"/>
            <a:r>
              <a:rPr lang="uk-UA" dirty="0" smtClean="0"/>
              <a:t>Існує два види ступенів порівняння: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51720" y="2204864"/>
          <a:ext cx="6840760" cy="439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0"/>
                <a:gridCol w="342038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ВИЩИЙ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НАЙВИЩИЙ</a:t>
                      </a:r>
                      <a:endParaRPr lang="ru-RU" dirty="0"/>
                    </a:p>
                  </a:txBody>
                  <a:tcPr/>
                </a:tc>
              </a:tr>
              <a:tr h="1392155">
                <a:tc>
                  <a:txBody>
                    <a:bodyPr/>
                    <a:lstStyle/>
                    <a:p>
                      <a:r>
                        <a:rPr lang="uk-UA" dirty="0" smtClean="0"/>
                        <a:t>ПРОСТА ФОТМА</a:t>
                      </a:r>
                    </a:p>
                    <a:p>
                      <a:r>
                        <a:rPr lang="uk-UA" dirty="0" smtClean="0"/>
                        <a:t>Утворюється</a:t>
                      </a:r>
                      <a:r>
                        <a:rPr lang="uk-UA" baseline="0" dirty="0" smtClean="0"/>
                        <a:t> додаванням до основи слова суфіксів  -ш-, - </a:t>
                      </a:r>
                      <a:r>
                        <a:rPr lang="uk-UA" baseline="0" dirty="0" err="1" smtClean="0"/>
                        <a:t>іш</a:t>
                      </a:r>
                      <a:r>
                        <a:rPr lang="uk-UA" baseline="0" dirty="0" smtClean="0"/>
                        <a:t> - :</a:t>
                      </a:r>
                    </a:p>
                    <a:p>
                      <a:r>
                        <a:rPr lang="uk-UA" baseline="0" dirty="0" smtClean="0"/>
                        <a:t>Довший,вагоміший,яскравіший.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ПРОСТА ФОТМА</a:t>
                      </a:r>
                      <a:endParaRPr lang="ru-RU" dirty="0" smtClean="0"/>
                    </a:p>
                    <a:p>
                      <a:r>
                        <a:rPr lang="uk-UA" dirty="0" smtClean="0"/>
                        <a:t>Утворюється за допомогою</a:t>
                      </a:r>
                      <a:r>
                        <a:rPr lang="uk-UA" baseline="0" dirty="0" smtClean="0"/>
                        <a:t> приєднання префікса </a:t>
                      </a:r>
                      <a:r>
                        <a:rPr lang="uk-UA" baseline="0" dirty="0" err="1" smtClean="0"/>
                        <a:t>най-</a:t>
                      </a:r>
                      <a:r>
                        <a:rPr lang="uk-UA" baseline="0" dirty="0" smtClean="0"/>
                        <a:t> до простої форми вищого </a:t>
                      </a:r>
                      <a:r>
                        <a:rPr lang="uk-UA" baseline="0" dirty="0" err="1" smtClean="0"/>
                        <a:t>ступення</a:t>
                      </a:r>
                      <a:r>
                        <a:rPr lang="uk-UA" baseline="0" dirty="0" smtClean="0"/>
                        <a:t> :</a:t>
                      </a:r>
                    </a:p>
                    <a:p>
                      <a:r>
                        <a:rPr lang="uk-UA" dirty="0" smtClean="0"/>
                        <a:t>Найдовший, </a:t>
                      </a:r>
                      <a:r>
                        <a:rPr lang="uk-UA" dirty="0" err="1" smtClean="0"/>
                        <a:t>найкраший</a:t>
                      </a:r>
                      <a:r>
                        <a:rPr lang="uk-UA" dirty="0" smtClean="0"/>
                        <a:t>,найсмачніший.</a:t>
                      </a:r>
                      <a:endParaRPr lang="ru-RU" dirty="0"/>
                    </a:p>
                  </a:txBody>
                  <a:tcPr/>
                </a:tc>
              </a:tr>
              <a:tr h="1392155">
                <a:tc>
                  <a:txBody>
                    <a:bodyPr/>
                    <a:lstStyle/>
                    <a:p>
                      <a:r>
                        <a:rPr lang="uk-UA" dirty="0" smtClean="0"/>
                        <a:t>СКЛАДНА</a:t>
                      </a:r>
                      <a:r>
                        <a:rPr lang="uk-UA" baseline="0" dirty="0" smtClean="0"/>
                        <a:t> ФОРМА</a:t>
                      </a:r>
                    </a:p>
                    <a:p>
                      <a:r>
                        <a:rPr lang="uk-UA" baseline="0" dirty="0" smtClean="0"/>
                        <a:t>Утворюється при додаванні до слова часток більш/менш :</a:t>
                      </a:r>
                    </a:p>
                    <a:p>
                      <a:r>
                        <a:rPr lang="uk-UA" baseline="0" dirty="0" smtClean="0"/>
                        <a:t>Більш довгий,менш вагомий, більш яскравий.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СКЛАДНА</a:t>
                      </a:r>
                      <a:r>
                        <a:rPr lang="uk-UA" baseline="0" dirty="0" smtClean="0"/>
                        <a:t> ФОРМА</a:t>
                      </a:r>
                      <a:endParaRPr lang="ru-RU" dirty="0" smtClean="0"/>
                    </a:p>
                    <a:p>
                      <a:r>
                        <a:rPr lang="uk-UA" dirty="0" smtClean="0"/>
                        <a:t>Утворюється при додаванні до слова часток найбільш/найменш</a:t>
                      </a:r>
                      <a:r>
                        <a:rPr lang="uk-UA" baseline="0" dirty="0" smtClean="0"/>
                        <a:t> :</a:t>
                      </a:r>
                    </a:p>
                    <a:p>
                      <a:r>
                        <a:rPr lang="uk-UA" baseline="0" dirty="0" smtClean="0"/>
                        <a:t>Найменш вірогідний, найбільш безпечний.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996952"/>
            <a:ext cx="6172200" cy="20535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Прислівник </a:t>
            </a:r>
            <a:r>
              <a:rPr lang="uk-UA" dirty="0" smtClean="0"/>
              <a:t>– самостійна частина </a:t>
            </a:r>
            <a:r>
              <a:rPr lang="uk-UA" dirty="0" smtClean="0"/>
              <a:t>мови, відповідає на питання “ як? ”, </a:t>
            </a:r>
            <a:r>
              <a:rPr lang="uk-UA" dirty="0" smtClean="0"/>
              <a:t>“ де? ” тощо. Не змінюється</a:t>
            </a:r>
            <a:r>
              <a:rPr lang="uk-UA" dirty="0" smtClean="0"/>
              <a:t> ні за родами, ні за числами, ні за відмінками.</a:t>
            </a:r>
            <a:r>
              <a:rPr lang="uk-UA" dirty="0" smtClean="0"/>
              <a:t> Вказує на ознаку предмета за дією (близько, далеко, весело, холодно).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0"/>
            <a:ext cx="6172200" cy="2053590"/>
          </a:xfrm>
        </p:spPr>
        <p:txBody>
          <a:bodyPr/>
          <a:lstStyle/>
          <a:p>
            <a:pPr algn="ctr"/>
            <a:r>
              <a:rPr lang="uk-UA" dirty="0" smtClean="0"/>
              <a:t>Прислівники, що закінчуються на - о- , - е – теж мають ступені порівняння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51720" y="2204864"/>
          <a:ext cx="6840760" cy="439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0"/>
                <a:gridCol w="342038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ВИЩИЙ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НАЙВИЩИЙ</a:t>
                      </a:r>
                      <a:endParaRPr lang="ru-RU" dirty="0"/>
                    </a:p>
                  </a:txBody>
                  <a:tcPr/>
                </a:tc>
              </a:tr>
              <a:tr h="1392155">
                <a:tc>
                  <a:txBody>
                    <a:bodyPr/>
                    <a:lstStyle/>
                    <a:p>
                      <a:r>
                        <a:rPr lang="uk-UA" dirty="0" smtClean="0"/>
                        <a:t>ПРОСТА ФОТМА</a:t>
                      </a:r>
                    </a:p>
                    <a:p>
                      <a:r>
                        <a:rPr lang="uk-UA" dirty="0" smtClean="0"/>
                        <a:t>Утворюється</a:t>
                      </a:r>
                      <a:r>
                        <a:rPr lang="uk-UA" baseline="0" dirty="0" smtClean="0"/>
                        <a:t> додаванням до основи слова суфіксів  -ш-, - </a:t>
                      </a:r>
                      <a:r>
                        <a:rPr lang="uk-UA" baseline="0" dirty="0" err="1" smtClean="0"/>
                        <a:t>іш</a:t>
                      </a:r>
                      <a:r>
                        <a:rPr lang="uk-UA" baseline="0" dirty="0" smtClean="0"/>
                        <a:t> - :</a:t>
                      </a:r>
                    </a:p>
                    <a:p>
                      <a:r>
                        <a:rPr lang="uk-UA" baseline="0" dirty="0" smtClean="0"/>
                        <a:t>Швидше,спокійніше,важливіше.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ПРОСТА ФОТМА</a:t>
                      </a:r>
                      <a:endParaRPr lang="ru-RU" dirty="0" smtClean="0"/>
                    </a:p>
                    <a:p>
                      <a:r>
                        <a:rPr lang="uk-UA" dirty="0" smtClean="0"/>
                        <a:t>Утворюється за допомогою</a:t>
                      </a:r>
                      <a:r>
                        <a:rPr lang="uk-UA" baseline="0" dirty="0" smtClean="0"/>
                        <a:t> приєднання префікса </a:t>
                      </a:r>
                      <a:r>
                        <a:rPr lang="uk-UA" baseline="0" dirty="0" err="1" smtClean="0"/>
                        <a:t>най-</a:t>
                      </a:r>
                      <a:r>
                        <a:rPr lang="uk-UA" baseline="0" dirty="0" smtClean="0"/>
                        <a:t> до простої форми вищого </a:t>
                      </a:r>
                      <a:r>
                        <a:rPr lang="uk-UA" baseline="0" dirty="0" err="1" smtClean="0"/>
                        <a:t>ступення</a:t>
                      </a:r>
                      <a:r>
                        <a:rPr lang="uk-UA" baseline="0" dirty="0" smtClean="0"/>
                        <a:t> :</a:t>
                      </a:r>
                    </a:p>
                    <a:p>
                      <a:r>
                        <a:rPr lang="uk-UA" dirty="0" smtClean="0"/>
                        <a:t>Найшвидше,найвеселіше, найсумніше.</a:t>
                      </a:r>
                      <a:endParaRPr lang="ru-RU" dirty="0"/>
                    </a:p>
                  </a:txBody>
                  <a:tcPr/>
                </a:tc>
              </a:tr>
              <a:tr h="1392155">
                <a:tc>
                  <a:txBody>
                    <a:bodyPr/>
                    <a:lstStyle/>
                    <a:p>
                      <a:r>
                        <a:rPr lang="uk-UA" dirty="0" smtClean="0"/>
                        <a:t>СКЛАДНА</a:t>
                      </a:r>
                      <a:r>
                        <a:rPr lang="uk-UA" baseline="0" dirty="0" smtClean="0"/>
                        <a:t> ФОРМА</a:t>
                      </a:r>
                    </a:p>
                    <a:p>
                      <a:r>
                        <a:rPr lang="uk-UA" baseline="0" dirty="0" smtClean="0"/>
                        <a:t>Утворюється при додаванні до слова часток більш/менш :</a:t>
                      </a:r>
                    </a:p>
                    <a:p>
                      <a:r>
                        <a:rPr lang="uk-UA" baseline="0" dirty="0" smtClean="0"/>
                        <a:t>Більш важливо, менш цікаво, більш спокійно.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СКЛАДНА</a:t>
                      </a:r>
                      <a:r>
                        <a:rPr lang="uk-UA" baseline="0" dirty="0" smtClean="0"/>
                        <a:t> ФОРМА</a:t>
                      </a:r>
                      <a:endParaRPr lang="ru-RU" dirty="0" smtClean="0"/>
                    </a:p>
                    <a:p>
                      <a:r>
                        <a:rPr lang="uk-UA" dirty="0" smtClean="0"/>
                        <a:t>Утворюється при додаванні до слова часток найбільш/найменш</a:t>
                      </a:r>
                      <a:r>
                        <a:rPr lang="uk-UA" baseline="0" dirty="0" smtClean="0"/>
                        <a:t> :</a:t>
                      </a:r>
                    </a:p>
                    <a:p>
                      <a:r>
                        <a:rPr lang="uk-UA" baseline="0" dirty="0" smtClean="0"/>
                        <a:t>Найбільш важливо, </a:t>
                      </a:r>
                      <a:r>
                        <a:rPr lang="uk-UA" baseline="0" smtClean="0"/>
                        <a:t>найменш цікаво.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131</TotalTime>
  <Words>352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СТУПЕНІ ПОРІВНЯННЯ</vt:lpstr>
      <vt:lpstr>В УКРАЇНСЬКІЙ МОВІ СТУПЕНІ ПОРІВНЯННЯ МАЮТЬ ТАКІ ЧАСТИНИ МОВИ, ЯК ПРИКМЕТНИК І ПРИСЛІВНИК.</vt:lpstr>
      <vt:lpstr>ПРИКМЕТНИК – САМОСТІЙНА ЧАСТИНА МОВИ, ВІДПОВІДАЄ НА ПИТАННЯ “ЯКИЙ?”, “ЯКА?”, “ЯКЕ?” “ЯКІ?”. ВИЗНАЧАЄ ОЗНАКУ ПРЕДМЕТА, ЙОГО СТАН, ПОХОДЖЕННЯ ТОЩО (НАПРИКЛАД ЧЕРВОНИЙ  ОЛІВЕЦЬ, СПОКІЙНА ЛЮДИНА, ДАВНЬОГРЕЦЬКА ЛІТЕРАТУРА). ЗМІНЮЄТЬСЯ ЗА РОДАМИ,ЧИСЛАМИ І ВІДМІНКАМИ.</vt:lpstr>
      <vt:lpstr>ПРИКМЕТНИКИ ПОДІЛЯЮТЬСЯ НА</vt:lpstr>
      <vt:lpstr>За ступенями порівняння можуть змінюватися тільки якісні прикметники.</vt:lpstr>
      <vt:lpstr>Існує два види ступенів порівняння:</vt:lpstr>
      <vt:lpstr>Прислівник – самостійна частина мови, відповідає на питання “ як? ”, “ де? ” тощо. Не змінюється ні за родами, ні за числами, ні за відмінками. Вказує на ознаку предмета за дією (близько, далеко, весело, холодно).</vt:lpstr>
      <vt:lpstr>Прислівники, що закінчуються на - о- , - е – теж мають ступені порівняння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СТУПЕНІ ПОРІВНЯННЯ</dc:title>
  <cp:lastModifiedBy>User</cp:lastModifiedBy>
  <cp:revision>15</cp:revision>
  <dcterms:modified xsi:type="dcterms:W3CDTF">2013-10-10T05:03:23Z</dcterms:modified>
</cp:coreProperties>
</file>