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08920"/>
            <a:ext cx="4013200" cy="599440"/>
          </a:xfrm>
        </p:spPr>
        <p:txBody>
          <a:bodyPr>
            <a:noAutofit/>
          </a:bodyPr>
          <a:lstStyle/>
          <a:p>
            <a:r>
              <a:rPr lang="ru-RU" sz="3200" i="1" dirty="0" err="1"/>
              <a:t>Архітектура</a:t>
            </a:r>
            <a:r>
              <a:rPr lang="ru-RU" sz="3200" i="1" dirty="0"/>
              <a:t> </a:t>
            </a:r>
            <a:r>
              <a:rPr lang="ru-RU" sz="3200" i="1" dirty="0" err="1"/>
              <a:t>Австрії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3789376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0"/>
            <a:ext cx="4176464" cy="5568619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83768" y="5733256"/>
            <a:ext cx="4114800" cy="701040"/>
          </a:xfrm>
        </p:spPr>
        <p:txBody>
          <a:bodyPr/>
          <a:lstStyle/>
          <a:p>
            <a:r>
              <a:rPr lang="ru-RU" dirty="0" err="1"/>
              <a:t>Південна</a:t>
            </a:r>
            <a:r>
              <a:rPr lang="ru-RU" dirty="0"/>
              <a:t> вежа собору Св. Стефана</a:t>
            </a:r>
          </a:p>
        </p:txBody>
      </p:sp>
    </p:spTree>
    <p:extLst>
      <p:ext uri="{BB962C8B-B14F-4D97-AF65-F5344CB8AC3E}">
        <p14:creationId xmlns:p14="http://schemas.microsoft.com/office/powerpoint/2010/main" val="3026339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4324085" cy="32430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Зруйновані</a:t>
            </a:r>
            <a:r>
              <a:rPr lang="ru-RU" dirty="0"/>
              <a:t> замки </a:t>
            </a:r>
            <a:r>
              <a:rPr lang="ru-RU" dirty="0" err="1"/>
              <a:t>Австрії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5301208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Замок </a:t>
            </a:r>
            <a:r>
              <a:rPr lang="ru-RU" sz="2800" dirty="0" err="1"/>
              <a:t>Еммерберг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511589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  <a:p>
            <a:r>
              <a:rPr lang="ru-RU" sz="2400" dirty="0"/>
              <a:t>Замок </a:t>
            </a:r>
            <a:r>
              <a:rPr lang="ru-RU" sz="2400" dirty="0" err="1"/>
              <a:t>Альтшилейтен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00809"/>
            <a:ext cx="4427984" cy="323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297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209" y="1556792"/>
            <a:ext cx="5600131" cy="417646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3024336" cy="451764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Зруйновані</a:t>
            </a:r>
            <a:r>
              <a:rPr lang="ru-RU" dirty="0"/>
              <a:t> замки </a:t>
            </a:r>
            <a:r>
              <a:rPr lang="ru-RU" dirty="0" err="1"/>
              <a:t>Австрії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551723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  <a:p>
            <a:r>
              <a:rPr lang="ru-RU" sz="2400" dirty="0" err="1"/>
              <a:t>Гінтергаус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71592" y="55633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  <a:p>
            <a:r>
              <a:rPr lang="ru-RU" dirty="0" err="1"/>
              <a:t>Кольміц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26796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Йоган</a:t>
            </a:r>
            <a:r>
              <a:rPr lang="ru-RU" dirty="0" smtClean="0"/>
              <a:t> </a:t>
            </a:r>
            <a:r>
              <a:rPr lang="ru-RU" dirty="0" err="1"/>
              <a:t>Ендер</a:t>
            </a:r>
            <a:r>
              <a:rPr lang="ru-RU" dirty="0"/>
              <a:t>. «</a:t>
            </a:r>
            <a:r>
              <a:rPr lang="ru-RU" dirty="0" err="1"/>
              <a:t>Пані</a:t>
            </a:r>
            <a:r>
              <a:rPr lang="ru-RU" dirty="0"/>
              <a:t> за </a:t>
            </a:r>
            <a:r>
              <a:rPr lang="ru-RU" dirty="0" err="1"/>
              <a:t>письмовим</a:t>
            </a:r>
            <a:r>
              <a:rPr lang="ru-RU" dirty="0"/>
              <a:t> столом», 1820 р.</a:t>
            </a:r>
          </a:p>
          <a:p>
            <a:pPr algn="l"/>
            <a:r>
              <a:rPr lang="ru-RU" dirty="0" smtClean="0"/>
              <a:t>	В </a:t>
            </a:r>
            <a:r>
              <a:rPr lang="ru-RU" dirty="0" err="1"/>
              <a:t>країні</a:t>
            </a:r>
            <a:r>
              <a:rPr lang="ru-RU" dirty="0"/>
              <a:t> з </a:t>
            </a:r>
            <a:r>
              <a:rPr lang="ru-RU" dirty="0" err="1"/>
              <a:t>розвиненими</a:t>
            </a:r>
            <a:r>
              <a:rPr lang="ru-RU" dirty="0"/>
              <a:t> </a:t>
            </a:r>
            <a:r>
              <a:rPr lang="ru-RU" dirty="0" err="1"/>
              <a:t>традиціями</a:t>
            </a:r>
            <a:r>
              <a:rPr lang="ru-RU" dirty="0"/>
              <a:t> готики та </a:t>
            </a:r>
            <a:r>
              <a:rPr lang="ru-RU" dirty="0" err="1"/>
              <a:t>бароко</a:t>
            </a:r>
            <a:r>
              <a:rPr lang="ru-RU" dirty="0"/>
              <a:t> - </a:t>
            </a:r>
            <a:r>
              <a:rPr lang="ru-RU" dirty="0" err="1"/>
              <a:t>класицизм</a:t>
            </a:r>
            <a:r>
              <a:rPr lang="ru-RU" dirty="0"/>
              <a:t> не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значного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. 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та </a:t>
            </a:r>
            <a:r>
              <a:rPr lang="ru-RU" dirty="0" err="1"/>
              <a:t>архітектурні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значні</a:t>
            </a:r>
            <a:r>
              <a:rPr lang="ru-RU" dirty="0"/>
              <a:t> </a:t>
            </a:r>
            <a:r>
              <a:rPr lang="ru-RU" dirty="0" err="1"/>
              <a:t>домішки</a:t>
            </a:r>
            <a:r>
              <a:rPr lang="ru-RU" dirty="0"/>
              <a:t> </a:t>
            </a:r>
            <a:r>
              <a:rPr lang="ru-RU" dirty="0" err="1"/>
              <a:t>бароко</a:t>
            </a:r>
            <a:r>
              <a:rPr lang="ru-RU" dirty="0"/>
              <a:t> в </a:t>
            </a:r>
            <a:r>
              <a:rPr lang="ru-RU" dirty="0" err="1"/>
              <a:t>скульптурі</a:t>
            </a:r>
            <a:r>
              <a:rPr lang="ru-RU" dirty="0"/>
              <a:t>, </a:t>
            </a:r>
            <a:r>
              <a:rPr lang="ru-RU" dirty="0" err="1"/>
              <a:t>декорі</a:t>
            </a:r>
            <a:r>
              <a:rPr lang="ru-RU" dirty="0"/>
              <a:t>, </a:t>
            </a:r>
            <a:r>
              <a:rPr lang="ru-RU" dirty="0" err="1"/>
              <a:t>просторовому</a:t>
            </a:r>
            <a:r>
              <a:rPr lang="ru-RU" dirty="0"/>
              <a:t> </a:t>
            </a:r>
            <a:r>
              <a:rPr lang="ru-RU" dirty="0" err="1"/>
              <a:t>розплануванні</a:t>
            </a:r>
            <a:r>
              <a:rPr lang="ru-RU" dirty="0"/>
              <a:t>. </a:t>
            </a:r>
            <a:r>
              <a:rPr lang="ru-RU" dirty="0" err="1"/>
              <a:t>Австрійський</a:t>
            </a:r>
            <a:r>
              <a:rPr lang="ru-RU" dirty="0"/>
              <a:t> </a:t>
            </a:r>
            <a:r>
              <a:rPr lang="ru-RU" dirty="0" err="1"/>
              <a:t>класицизм</a:t>
            </a:r>
            <a:r>
              <a:rPr lang="ru-RU" dirty="0"/>
              <a:t> не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значних</a:t>
            </a:r>
            <a:r>
              <a:rPr lang="ru-RU" dirty="0"/>
              <a:t> </a:t>
            </a:r>
            <a:r>
              <a:rPr lang="ru-RU" dirty="0" err="1"/>
              <a:t>досягнень</a:t>
            </a:r>
            <a:r>
              <a:rPr lang="ru-RU" dirty="0"/>
              <a:t> і </a:t>
            </a:r>
            <a:r>
              <a:rPr lang="ru-RU" dirty="0" err="1"/>
              <a:t>поступися</a:t>
            </a:r>
            <a:r>
              <a:rPr lang="ru-RU" dirty="0"/>
              <a:t> </a:t>
            </a:r>
            <a:r>
              <a:rPr lang="ru-RU" dirty="0" err="1"/>
              <a:t>бурхливому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еклектики</a:t>
            </a:r>
            <a:r>
              <a:rPr lang="ru-RU" dirty="0"/>
              <a:t> в 19 ст. </a:t>
            </a:r>
            <a:r>
              <a:rPr lang="ru-RU" dirty="0" err="1"/>
              <a:t>Стилістика</a:t>
            </a:r>
            <a:r>
              <a:rPr lang="ru-RU" dirty="0"/>
              <a:t> </a:t>
            </a:r>
            <a:r>
              <a:rPr lang="ru-RU" dirty="0" err="1"/>
              <a:t>пізнього</a:t>
            </a:r>
            <a:r>
              <a:rPr lang="ru-RU" dirty="0"/>
              <a:t> </a:t>
            </a:r>
            <a:r>
              <a:rPr lang="ru-RU" dirty="0" err="1"/>
              <a:t>класицизму</a:t>
            </a:r>
            <a:r>
              <a:rPr lang="ru-RU" dirty="0"/>
              <a:t> і мода на </a:t>
            </a:r>
            <a:r>
              <a:rPr lang="ru-RU" dirty="0" err="1"/>
              <a:t>ампір</a:t>
            </a:r>
            <a:r>
              <a:rPr lang="ru-RU" dirty="0"/>
              <a:t> </a:t>
            </a:r>
            <a:r>
              <a:rPr lang="ru-RU" dirty="0" err="1"/>
              <a:t>французького</a:t>
            </a:r>
            <a:r>
              <a:rPr lang="ru-RU" dirty="0"/>
              <a:t> </a:t>
            </a:r>
            <a:r>
              <a:rPr lang="ru-RU" dirty="0" err="1"/>
              <a:t>зразка</a:t>
            </a:r>
            <a:r>
              <a:rPr lang="ru-RU" dirty="0"/>
              <a:t> </a:t>
            </a:r>
            <a:r>
              <a:rPr lang="ru-RU" dirty="0" err="1"/>
              <a:t>вплинула</a:t>
            </a:r>
            <a:r>
              <a:rPr lang="ru-RU" dirty="0"/>
              <a:t> на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модних</a:t>
            </a:r>
            <a:r>
              <a:rPr lang="ru-RU" dirty="0"/>
              <a:t> </a:t>
            </a:r>
            <a:r>
              <a:rPr lang="ru-RU" dirty="0" err="1"/>
              <a:t>інтер'єрів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Класицизм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6538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476672"/>
            <a:ext cx="3453499" cy="518457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805264"/>
            <a:ext cx="4114800" cy="701040"/>
          </a:xfrm>
        </p:spPr>
        <p:txBody>
          <a:bodyPr/>
          <a:lstStyle/>
          <a:p>
            <a:r>
              <a:rPr lang="ru-RU" dirty="0" err="1"/>
              <a:t>Мальтійська</a:t>
            </a:r>
            <a:r>
              <a:rPr lang="ru-RU" dirty="0"/>
              <a:t> </a:t>
            </a:r>
            <a:r>
              <a:rPr lang="ru-RU" dirty="0" err="1"/>
              <a:t>церква</a:t>
            </a:r>
            <a:r>
              <a:rPr lang="ru-RU" dirty="0"/>
              <a:t>, фасад, </a:t>
            </a:r>
            <a:r>
              <a:rPr lang="ru-RU" dirty="0" err="1"/>
              <a:t>Відень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50" y="5767243"/>
            <a:ext cx="419417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650" y="908720"/>
            <a:ext cx="4194175" cy="445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801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3456384" cy="498885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Фахверк в </a:t>
            </a:r>
            <a:r>
              <a:rPr lang="ru-RU" dirty="0" err="1"/>
              <a:t>Австрії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636912"/>
            <a:ext cx="5178116" cy="388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198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3479620"/>
            <a:ext cx="4064000" cy="270764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15" y="723556"/>
            <a:ext cx="2016224" cy="493769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260648"/>
            <a:ext cx="4114800" cy="701040"/>
          </a:xfrm>
        </p:spPr>
        <p:txBody>
          <a:bodyPr/>
          <a:lstStyle/>
          <a:p>
            <a:r>
              <a:rPr lang="ru-RU" dirty="0" err="1"/>
              <a:t>Віденська</a:t>
            </a:r>
            <a:r>
              <a:rPr lang="ru-RU" dirty="0"/>
              <a:t> </a:t>
            </a:r>
            <a:r>
              <a:rPr lang="ru-RU" dirty="0" err="1"/>
              <a:t>сецесія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661248"/>
            <a:ext cx="2564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Кутові</a:t>
            </a:r>
            <a:r>
              <a:rPr lang="ru-RU" dirty="0"/>
              <a:t> </a:t>
            </a:r>
            <a:r>
              <a:rPr lang="ru-RU" dirty="0" err="1"/>
              <a:t>балкони</a:t>
            </a:r>
            <a:r>
              <a:rPr lang="ru-RU" dirty="0"/>
              <a:t> фасаду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88526" y="391011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  <a:p>
            <a:r>
              <a:rPr lang="ru-RU" dirty="0" err="1"/>
              <a:t>Церква</a:t>
            </a:r>
            <a:r>
              <a:rPr lang="ru-RU" dirty="0"/>
              <a:t> Карла </a:t>
            </a:r>
            <a:endParaRPr lang="ru-RU" dirty="0" smtClean="0"/>
          </a:p>
          <a:p>
            <a:r>
              <a:rPr lang="ru-RU" dirty="0" err="1" smtClean="0"/>
              <a:t>Борромео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68760"/>
            <a:ext cx="3383419" cy="271307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148064" y="62116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Відень</a:t>
            </a:r>
            <a:r>
              <a:rPr lang="ru-RU" dirty="0"/>
              <a:t>, </a:t>
            </a:r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Героїв</a:t>
            </a:r>
            <a:r>
              <a:rPr lang="ru-RU" dirty="0"/>
              <a:t> з монументом </a:t>
            </a:r>
            <a:r>
              <a:rPr lang="ru-RU" dirty="0" err="1"/>
              <a:t>Євгену</a:t>
            </a:r>
            <a:r>
              <a:rPr lang="ru-RU" dirty="0"/>
              <a:t> </a:t>
            </a:r>
            <a:r>
              <a:rPr lang="ru-RU" dirty="0" err="1"/>
              <a:t>Савойському</a:t>
            </a:r>
            <a:r>
              <a:rPr lang="ru-RU" dirty="0"/>
              <a:t>, 1865 р.</a:t>
            </a:r>
          </a:p>
        </p:txBody>
      </p:sp>
    </p:spTree>
    <p:extLst>
      <p:ext uri="{BB962C8B-B14F-4D97-AF65-F5344CB8AC3E}">
        <p14:creationId xmlns:p14="http://schemas.microsoft.com/office/powerpoint/2010/main" val="6605979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800" dirty="0" err="1" smtClean="0"/>
              <a:t>Hielscher</a:t>
            </a:r>
            <a:r>
              <a:rPr lang="en-US" sz="2800" dirty="0" smtClean="0"/>
              <a:t> </a:t>
            </a:r>
            <a:r>
              <a:rPr lang="en-US" sz="2800" dirty="0"/>
              <a:t>K,. </a:t>
            </a:r>
            <a:r>
              <a:rPr lang="en-US" sz="2800" dirty="0" err="1"/>
              <a:t>Gube</a:t>
            </a:r>
            <a:r>
              <a:rPr lang="en-US" sz="2800" dirty="0"/>
              <a:t> R ,. </a:t>
            </a:r>
            <a:r>
              <a:rPr lang="en-US" sz="2800" dirty="0" err="1"/>
              <a:t>Osterreich</a:t>
            </a:r>
            <a:r>
              <a:rPr lang="en-US" sz="2800" dirty="0"/>
              <a:t>. </a:t>
            </a:r>
            <a:r>
              <a:rPr lang="en-US" sz="2800" dirty="0" err="1"/>
              <a:t>Landschaft</a:t>
            </a:r>
            <a:r>
              <a:rPr lang="en-US" sz="2800" dirty="0"/>
              <a:t> und </a:t>
            </a:r>
            <a:r>
              <a:rPr lang="en-US" sz="2800" dirty="0" err="1"/>
              <a:t>Baukunst</a:t>
            </a:r>
            <a:r>
              <a:rPr lang="en-US" sz="2800" dirty="0"/>
              <a:t>, B.,1928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800" dirty="0" err="1"/>
              <a:t>Riehl</a:t>
            </a:r>
            <a:r>
              <a:rPr lang="en-US" sz="2800" dirty="0"/>
              <a:t> H., </a:t>
            </a:r>
            <a:r>
              <a:rPr lang="en-US" sz="2800" dirty="0" err="1"/>
              <a:t>Barocke</a:t>
            </a:r>
            <a:r>
              <a:rPr lang="en-US" sz="2800" dirty="0"/>
              <a:t> </a:t>
            </a:r>
            <a:r>
              <a:rPr lang="en-US" sz="2800" dirty="0" err="1"/>
              <a:t>Baukunst</a:t>
            </a:r>
            <a:r>
              <a:rPr lang="en-US" sz="2800" dirty="0"/>
              <a:t> in </a:t>
            </a:r>
            <a:r>
              <a:rPr lang="en-US" sz="2800" dirty="0" err="1"/>
              <a:t>Osterreich</a:t>
            </a:r>
            <a:r>
              <a:rPr lang="en-US" sz="2800" dirty="0"/>
              <a:t>, Munch, 1930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800" dirty="0" err="1"/>
              <a:t>Sedlmayer</a:t>
            </a:r>
            <a:r>
              <a:rPr lang="en-US" sz="2800" dirty="0"/>
              <a:t> H., </a:t>
            </a:r>
            <a:r>
              <a:rPr lang="en-US" sz="2800" dirty="0" err="1"/>
              <a:t>Osterreichische</a:t>
            </a:r>
            <a:r>
              <a:rPr lang="en-US" sz="2800" dirty="0"/>
              <a:t> </a:t>
            </a:r>
            <a:r>
              <a:rPr lang="en-US" sz="2800" dirty="0" err="1"/>
              <a:t>Barockarchitektur</a:t>
            </a:r>
            <a:r>
              <a:rPr lang="en-US" sz="2800" dirty="0"/>
              <a:t> 1690-1740,W., 1930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800" dirty="0"/>
              <a:t>Краткая художественная энциклопедия. Искусство стран и народов </a:t>
            </a:r>
            <a:r>
              <a:rPr lang="ru-RU" sz="2800" dirty="0" err="1"/>
              <a:t>мира,Т</a:t>
            </a:r>
            <a:r>
              <a:rPr lang="ru-RU" sz="2800" dirty="0"/>
              <a:t> 1, М, 1962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Джерела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50515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</a:t>
            </a:r>
            <a:r>
              <a:rPr lang="ru-RU" dirty="0" err="1" smtClean="0"/>
              <a:t>Доба</a:t>
            </a:r>
            <a:r>
              <a:rPr lang="ru-RU" dirty="0" smtClean="0"/>
              <a:t> </a:t>
            </a:r>
            <a:r>
              <a:rPr lang="ru-RU" dirty="0" err="1"/>
              <a:t>Стародавнього</a:t>
            </a:r>
            <a:r>
              <a:rPr lang="ru-RU" dirty="0"/>
              <a:t> Риму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Раннє</a:t>
            </a:r>
            <a:r>
              <a:rPr lang="ru-RU" dirty="0" smtClean="0"/>
              <a:t> </a:t>
            </a:r>
            <a:r>
              <a:rPr lang="ru-RU" dirty="0" err="1"/>
              <a:t>середньовіччя</a:t>
            </a:r>
            <a:endParaRPr lang="ru-RU" dirty="0"/>
          </a:p>
          <a:p>
            <a:r>
              <a:rPr lang="ru-RU" dirty="0" smtClean="0"/>
              <a:t>3. </a:t>
            </a:r>
            <a:r>
              <a:rPr lang="ru-RU" dirty="0" err="1"/>
              <a:t>Австрійська</a:t>
            </a:r>
            <a:r>
              <a:rPr lang="ru-RU" dirty="0"/>
              <a:t> готика</a:t>
            </a:r>
          </a:p>
          <a:p>
            <a:r>
              <a:rPr lang="ru-RU" dirty="0" smtClean="0"/>
              <a:t>4. </a:t>
            </a:r>
            <a:r>
              <a:rPr lang="ru-RU" dirty="0" err="1" smtClean="0"/>
              <a:t>Зруйновані</a:t>
            </a:r>
            <a:r>
              <a:rPr lang="ru-RU" dirty="0" smtClean="0"/>
              <a:t> </a:t>
            </a:r>
            <a:r>
              <a:rPr lang="ru-RU" dirty="0"/>
              <a:t>замки </a:t>
            </a:r>
            <a:r>
              <a:rPr lang="ru-RU" dirty="0" err="1" smtClean="0"/>
              <a:t>Австрії</a:t>
            </a:r>
            <a:endParaRPr lang="ru-RU" dirty="0"/>
          </a:p>
          <a:p>
            <a:r>
              <a:rPr lang="ru-RU" dirty="0" smtClean="0"/>
              <a:t>5. </a:t>
            </a:r>
            <a:r>
              <a:rPr lang="ru-RU" dirty="0" err="1" smtClean="0"/>
              <a:t>Класицизм</a:t>
            </a:r>
            <a:endParaRPr lang="ru-RU" dirty="0"/>
          </a:p>
          <a:p>
            <a:r>
              <a:rPr lang="ru-RU" dirty="0" smtClean="0"/>
              <a:t>8. </a:t>
            </a:r>
            <a:r>
              <a:rPr lang="ru-RU" dirty="0" err="1" smtClean="0"/>
              <a:t>Еклектика</a:t>
            </a:r>
            <a:r>
              <a:rPr lang="ru-RU" dirty="0" smtClean="0"/>
              <a:t> </a:t>
            </a:r>
            <a:r>
              <a:rPr lang="ru-RU" dirty="0"/>
              <a:t>19 ст. та модерн</a:t>
            </a:r>
          </a:p>
          <a:p>
            <a:r>
              <a:rPr lang="ru-RU" dirty="0" smtClean="0"/>
              <a:t>9. Фахверк </a:t>
            </a:r>
            <a:r>
              <a:rPr lang="ru-RU" dirty="0"/>
              <a:t>в </a:t>
            </a:r>
            <a:r>
              <a:rPr lang="ru-RU" dirty="0" err="1"/>
              <a:t>Австрії</a:t>
            </a:r>
            <a:endParaRPr lang="ru-RU" dirty="0"/>
          </a:p>
          <a:p>
            <a:r>
              <a:rPr lang="ru-RU" dirty="0" smtClean="0"/>
              <a:t>10. </a:t>
            </a:r>
            <a:r>
              <a:rPr lang="ru-RU" dirty="0" err="1" smtClean="0"/>
              <a:t>Віденська</a:t>
            </a:r>
            <a:r>
              <a:rPr lang="ru-RU" dirty="0" smtClean="0"/>
              <a:t> </a:t>
            </a:r>
            <a:r>
              <a:rPr lang="ru-RU" dirty="0" err="1"/>
              <a:t>сецесія</a:t>
            </a:r>
            <a:endParaRPr lang="ru-RU" dirty="0"/>
          </a:p>
          <a:p>
            <a:r>
              <a:rPr lang="ru-RU" dirty="0" smtClean="0"/>
              <a:t>11. 20 </a:t>
            </a:r>
            <a:r>
              <a:rPr lang="ru-RU" dirty="0" err="1"/>
              <a:t>століття</a:t>
            </a:r>
            <a:endParaRPr lang="ru-RU" dirty="0"/>
          </a:p>
          <a:p>
            <a:r>
              <a:rPr lang="ru-RU" dirty="0" smtClean="0"/>
              <a:t>12. </a:t>
            </a:r>
            <a:r>
              <a:rPr lang="ru-RU" dirty="0" err="1" smtClean="0"/>
              <a:t>Джерела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41639" y="1011351"/>
            <a:ext cx="4114800" cy="701040"/>
          </a:xfrm>
        </p:spPr>
        <p:txBody>
          <a:bodyPr/>
          <a:lstStyle/>
          <a:p>
            <a:r>
              <a:rPr lang="ru-RU" dirty="0" err="1"/>
              <a:t>Зміст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43009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64853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/>
              <a:t>	</a:t>
            </a:r>
            <a:r>
              <a:rPr lang="ru-RU" dirty="0" err="1" smtClean="0"/>
              <a:t>Відлік</a:t>
            </a:r>
            <a:r>
              <a:rPr lang="ru-RU" dirty="0" smtClean="0"/>
              <a:t> </a:t>
            </a:r>
            <a:r>
              <a:rPr lang="ru-RU" dirty="0" err="1"/>
              <a:t>європейських</a:t>
            </a:r>
            <a:r>
              <a:rPr lang="ru-RU" dirty="0"/>
              <a:t> </a:t>
            </a:r>
            <a:r>
              <a:rPr lang="ru-RU" dirty="0" err="1"/>
              <a:t>зразків</a:t>
            </a:r>
            <a:r>
              <a:rPr lang="ru-RU" dirty="0"/>
              <a:t> </a:t>
            </a:r>
            <a:r>
              <a:rPr lang="ru-RU" dirty="0" err="1"/>
              <a:t>архітектури</a:t>
            </a:r>
            <a:r>
              <a:rPr lang="ru-RU" dirty="0"/>
              <a:t> </a:t>
            </a:r>
            <a:r>
              <a:rPr lang="ru-RU" dirty="0" err="1"/>
              <a:t>Австріїї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вести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архітектурних</a:t>
            </a:r>
            <a:r>
              <a:rPr lang="ru-RU" dirty="0"/>
              <a:t> </a:t>
            </a:r>
            <a:r>
              <a:rPr lang="ru-RU" dirty="0" err="1"/>
              <a:t>споруд</a:t>
            </a:r>
            <a:r>
              <a:rPr lang="ru-RU" dirty="0"/>
              <a:t> </a:t>
            </a:r>
            <a:r>
              <a:rPr lang="ru-RU" dirty="0" err="1"/>
              <a:t>Стародавнього</a:t>
            </a:r>
            <a:r>
              <a:rPr lang="ru-RU" dirty="0"/>
              <a:t> Риму. </a:t>
            </a:r>
            <a:r>
              <a:rPr lang="ru-RU" dirty="0" err="1"/>
              <a:t>Відомо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римляни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за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імператора</a:t>
            </a:r>
            <a:r>
              <a:rPr lang="ru-RU" dirty="0"/>
              <a:t> </a:t>
            </a:r>
            <a:r>
              <a:rPr lang="ru-RU" dirty="0" err="1"/>
              <a:t>Октавіана</a:t>
            </a:r>
            <a:r>
              <a:rPr lang="ru-RU" dirty="0"/>
              <a:t> Августа </a:t>
            </a:r>
            <a:r>
              <a:rPr lang="ru-RU" dirty="0" err="1"/>
              <a:t>захопили</a:t>
            </a:r>
            <a:r>
              <a:rPr lang="ru-RU" dirty="0"/>
              <a:t> </a:t>
            </a:r>
            <a:r>
              <a:rPr lang="ru-RU" dirty="0" err="1"/>
              <a:t>більшу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земель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Австрії</a:t>
            </a:r>
            <a:r>
              <a:rPr lang="ru-RU" dirty="0"/>
              <a:t> та </a:t>
            </a:r>
            <a:r>
              <a:rPr lang="ru-RU" dirty="0" err="1"/>
              <a:t>побудували</a:t>
            </a:r>
            <a:r>
              <a:rPr lang="ru-RU" dirty="0"/>
              <a:t> тут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фортець</a:t>
            </a:r>
            <a:r>
              <a:rPr lang="ru-RU" dirty="0"/>
              <a:t> для </a:t>
            </a:r>
            <a:r>
              <a:rPr lang="ru-RU" dirty="0" err="1"/>
              <a:t>римських</a:t>
            </a:r>
            <a:r>
              <a:rPr lang="ru-RU" dirty="0"/>
              <a:t> </a:t>
            </a:r>
            <a:r>
              <a:rPr lang="ru-RU" dirty="0" err="1"/>
              <a:t>гарнізонів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них -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err="1"/>
              <a:t>Віндобона</a:t>
            </a:r>
            <a:r>
              <a:rPr lang="ru-RU" dirty="0"/>
              <a:t> (</a:t>
            </a: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Відень</a:t>
            </a:r>
            <a:r>
              <a:rPr lang="ru-RU" dirty="0"/>
              <a:t>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err="1"/>
              <a:t>Ленция</a:t>
            </a:r>
            <a:r>
              <a:rPr lang="ru-RU" dirty="0"/>
              <a:t> (</a:t>
            </a:r>
            <a:r>
              <a:rPr lang="ru-RU" dirty="0" err="1"/>
              <a:t>нині</a:t>
            </a:r>
            <a:r>
              <a:rPr lang="ru-RU" dirty="0"/>
              <a:t> Зальцбург)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err="1"/>
              <a:t>Вірунум</a:t>
            </a:r>
            <a:r>
              <a:rPr lang="ru-RU" dirty="0"/>
              <a:t> (</a:t>
            </a: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Клагенфурт</a:t>
            </a:r>
            <a:r>
              <a:rPr lang="ru-RU" dirty="0"/>
              <a:t>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err="1"/>
              <a:t>Карнунтум</a:t>
            </a:r>
            <a:r>
              <a:rPr lang="ru-RU" dirty="0"/>
              <a:t> (</a:t>
            </a: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Петронелль</a:t>
            </a:r>
            <a:r>
              <a:rPr lang="ru-RU" dirty="0"/>
              <a:t>).</a:t>
            </a:r>
          </a:p>
          <a:p>
            <a:pPr algn="l"/>
            <a:r>
              <a:rPr lang="ru-RU" dirty="0" smtClean="0"/>
              <a:t>	</a:t>
            </a:r>
            <a:r>
              <a:rPr lang="ru-RU" dirty="0" err="1" smtClean="0"/>
              <a:t>Первісна</a:t>
            </a:r>
            <a:r>
              <a:rPr lang="ru-RU" dirty="0" smtClean="0"/>
              <a:t> </a:t>
            </a:r>
            <a:r>
              <a:rPr lang="ru-RU" dirty="0" err="1"/>
              <a:t>забудова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типовою, </a:t>
            </a:r>
            <a:r>
              <a:rPr lang="ru-RU" dirty="0" err="1"/>
              <a:t>чотирикутною</a:t>
            </a:r>
            <a:r>
              <a:rPr lang="ru-RU" dirty="0"/>
              <a:t> з форумом у </a:t>
            </a:r>
            <a:r>
              <a:rPr lang="ru-RU" dirty="0" err="1"/>
              <a:t>центрі</a:t>
            </a:r>
            <a:r>
              <a:rPr lang="ru-RU" dirty="0"/>
              <a:t>. </a:t>
            </a:r>
            <a:r>
              <a:rPr lang="ru-RU" dirty="0" err="1"/>
              <a:t>Будівельними</a:t>
            </a:r>
            <a:r>
              <a:rPr lang="ru-RU" dirty="0"/>
              <a:t> </a:t>
            </a:r>
            <a:r>
              <a:rPr lang="ru-RU" dirty="0" err="1"/>
              <a:t>матервалами</a:t>
            </a:r>
            <a:r>
              <a:rPr lang="ru-RU" dirty="0"/>
              <a:t> </a:t>
            </a:r>
            <a:r>
              <a:rPr lang="ru-RU" dirty="0" err="1"/>
              <a:t>слугували</a:t>
            </a:r>
            <a:r>
              <a:rPr lang="ru-RU" dirty="0"/>
              <a:t> </a:t>
            </a:r>
            <a:r>
              <a:rPr lang="ru-RU" dirty="0" err="1"/>
              <a:t>місцевий</a:t>
            </a:r>
            <a:r>
              <a:rPr lang="ru-RU" dirty="0"/>
              <a:t> </a:t>
            </a:r>
            <a:r>
              <a:rPr lang="ru-RU" dirty="0" err="1"/>
              <a:t>камінь</a:t>
            </a:r>
            <a:r>
              <a:rPr lang="ru-RU" dirty="0"/>
              <a:t> та </a:t>
            </a:r>
            <a:r>
              <a:rPr lang="ru-RU" dirty="0" err="1"/>
              <a:t>цегла</a:t>
            </a:r>
            <a:r>
              <a:rPr lang="ru-RU" dirty="0"/>
              <a:t>. </a:t>
            </a: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пересічної</a:t>
            </a:r>
            <a:r>
              <a:rPr lang="ru-RU" dirty="0"/>
              <a:t> </a:t>
            </a:r>
            <a:r>
              <a:rPr lang="ru-RU" dirty="0" err="1"/>
              <a:t>забудови</a:t>
            </a:r>
            <a:r>
              <a:rPr lang="ru-RU" dirty="0"/>
              <a:t> </a:t>
            </a:r>
            <a:r>
              <a:rPr lang="ru-RU" dirty="0" err="1"/>
              <a:t>зводили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- </a:t>
            </a:r>
            <a:r>
              <a:rPr lang="ru-RU" dirty="0" err="1"/>
              <a:t>язичницькі</a:t>
            </a:r>
            <a:r>
              <a:rPr lang="ru-RU" dirty="0"/>
              <a:t> </a:t>
            </a:r>
            <a:r>
              <a:rPr lang="ru-RU" dirty="0" err="1"/>
              <a:t>храми</a:t>
            </a:r>
            <a:r>
              <a:rPr lang="ru-RU" dirty="0"/>
              <a:t>, цирки, </a:t>
            </a:r>
            <a:r>
              <a:rPr lang="ru-RU" dirty="0" err="1"/>
              <a:t>лазні</a:t>
            </a:r>
            <a:r>
              <a:rPr lang="ru-RU" dirty="0"/>
              <a:t> ( </a:t>
            </a:r>
            <a:r>
              <a:rPr lang="ru-RU" dirty="0" err="1"/>
              <a:t>терми</a:t>
            </a:r>
            <a:r>
              <a:rPr lang="ru-RU" dirty="0"/>
              <a:t> ), </a:t>
            </a:r>
            <a:r>
              <a:rPr lang="ru-RU" dirty="0" err="1"/>
              <a:t>театри</a:t>
            </a:r>
            <a:r>
              <a:rPr lang="ru-RU" dirty="0"/>
              <a:t>, а </a:t>
            </a:r>
            <a:r>
              <a:rPr lang="ru-RU" dirty="0" err="1"/>
              <a:t>фортеці</a:t>
            </a:r>
            <a:r>
              <a:rPr lang="ru-RU" dirty="0"/>
              <a:t>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брами</a:t>
            </a:r>
            <a:r>
              <a:rPr lang="ru-RU" dirty="0"/>
              <a:t>.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Відня</a:t>
            </a:r>
            <a:r>
              <a:rPr lang="ru-RU" dirty="0"/>
              <a:t> </a:t>
            </a:r>
            <a:r>
              <a:rPr lang="ru-RU" dirty="0" err="1"/>
              <a:t>зберіглися</a:t>
            </a:r>
            <a:r>
              <a:rPr lang="ru-RU" dirty="0"/>
              <a:t> </a:t>
            </a:r>
            <a:r>
              <a:rPr lang="ru-RU" dirty="0" err="1"/>
              <a:t>залишки</a:t>
            </a:r>
            <a:r>
              <a:rPr lang="ru-RU" dirty="0"/>
              <a:t> </a:t>
            </a:r>
            <a:r>
              <a:rPr lang="ru-RU" dirty="0" err="1"/>
              <a:t>римського</a:t>
            </a:r>
            <a:r>
              <a:rPr lang="ru-RU" dirty="0"/>
              <a:t> акведуку.</a:t>
            </a:r>
          </a:p>
          <a:p>
            <a:pPr algn="l"/>
            <a:r>
              <a:rPr lang="ru-RU" dirty="0" smtClean="0"/>
              <a:t>	В </a:t>
            </a:r>
            <a:r>
              <a:rPr lang="ru-RU" dirty="0" err="1"/>
              <a:t>кінці</a:t>
            </a:r>
            <a:r>
              <a:rPr lang="ru-RU" dirty="0"/>
              <a:t> 5 ст. н. е. </a:t>
            </a:r>
            <a:r>
              <a:rPr lang="ru-RU" dirty="0" err="1"/>
              <a:t>римські</a:t>
            </a:r>
            <a:r>
              <a:rPr lang="ru-RU" dirty="0"/>
              <a:t> </a:t>
            </a:r>
            <a:r>
              <a:rPr lang="ru-RU" dirty="0" err="1"/>
              <a:t>гарнізони</a:t>
            </a:r>
            <a:r>
              <a:rPr lang="ru-RU" dirty="0"/>
              <a:t> покинули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перейшли</a:t>
            </a:r>
            <a:r>
              <a:rPr lang="ru-RU" dirty="0"/>
              <a:t> до </a:t>
            </a:r>
            <a:r>
              <a:rPr lang="ru-RU" dirty="0" err="1"/>
              <a:t>варварських</a:t>
            </a:r>
            <a:r>
              <a:rPr lang="ru-RU" dirty="0"/>
              <a:t> племен </a:t>
            </a:r>
            <a:r>
              <a:rPr lang="ru-RU" dirty="0" err="1"/>
              <a:t>германців</a:t>
            </a:r>
            <a:r>
              <a:rPr lang="ru-RU" dirty="0"/>
              <a:t> та </a:t>
            </a:r>
            <a:r>
              <a:rPr lang="ru-RU" dirty="0" err="1"/>
              <a:t>слов'ян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052736"/>
            <a:ext cx="4114800" cy="701040"/>
          </a:xfrm>
        </p:spPr>
        <p:txBody>
          <a:bodyPr/>
          <a:lstStyle/>
          <a:p>
            <a:r>
              <a:rPr lang="ru-RU" dirty="0" err="1"/>
              <a:t>Доба</a:t>
            </a:r>
            <a:r>
              <a:rPr lang="ru-RU" dirty="0"/>
              <a:t> </a:t>
            </a:r>
            <a:r>
              <a:rPr lang="ru-RU" dirty="0" err="1"/>
              <a:t>Стародавнього</a:t>
            </a:r>
            <a:r>
              <a:rPr lang="ru-RU" dirty="0"/>
              <a:t> Риму</a:t>
            </a:r>
          </a:p>
        </p:txBody>
      </p:sp>
    </p:spTree>
    <p:extLst>
      <p:ext uri="{BB962C8B-B14F-4D97-AF65-F5344CB8AC3E}">
        <p14:creationId xmlns:p14="http://schemas.microsoft.com/office/powerpoint/2010/main" val="20603168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4620" y="5301208"/>
            <a:ext cx="4114800" cy="701040"/>
          </a:xfrm>
        </p:spPr>
        <p:txBody>
          <a:bodyPr/>
          <a:lstStyle/>
          <a:p>
            <a:r>
              <a:rPr lang="ru-RU" dirty="0" err="1"/>
              <a:t>Альбертінаплац</a:t>
            </a:r>
            <a:r>
              <a:rPr lang="ru-RU" dirty="0"/>
              <a:t>, </a:t>
            </a:r>
            <a:r>
              <a:rPr lang="ru-RU" dirty="0" err="1"/>
              <a:t>Відень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09" y="548680"/>
            <a:ext cx="6120680" cy="4594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5771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20688"/>
            <a:ext cx="6696744" cy="446170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5301208"/>
            <a:ext cx="4114800" cy="70104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Реконструкція</a:t>
            </a:r>
            <a:r>
              <a:rPr lang="ru-RU" dirty="0"/>
              <a:t> </a:t>
            </a:r>
            <a:r>
              <a:rPr lang="ru-RU" dirty="0" err="1"/>
              <a:t>інтер'єру</a:t>
            </a:r>
            <a:r>
              <a:rPr lang="ru-RU" dirty="0"/>
              <a:t> </a:t>
            </a:r>
            <a:r>
              <a:rPr lang="ru-RU" dirty="0" err="1"/>
              <a:t>давньоримської</a:t>
            </a:r>
            <a:r>
              <a:rPr lang="ru-RU" dirty="0"/>
              <a:t> </a:t>
            </a:r>
            <a:r>
              <a:rPr lang="ru-RU" dirty="0" err="1"/>
              <a:t>вілли</a:t>
            </a:r>
            <a:r>
              <a:rPr lang="ru-RU" dirty="0"/>
              <a:t>, </a:t>
            </a:r>
            <a:r>
              <a:rPr lang="ru-RU" dirty="0" err="1"/>
              <a:t>Клагенфурт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4239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648536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	</a:t>
            </a:r>
            <a:r>
              <a:rPr lang="ru-RU" dirty="0" err="1" smtClean="0"/>
              <a:t>Близько</a:t>
            </a:r>
            <a:r>
              <a:rPr lang="ru-RU" dirty="0" smtClean="0"/>
              <a:t> </a:t>
            </a:r>
            <a:r>
              <a:rPr lang="ru-RU" dirty="0"/>
              <a:t>803 р. </a:t>
            </a:r>
            <a:r>
              <a:rPr lang="ru-RU" dirty="0" err="1"/>
              <a:t>н.е</a:t>
            </a:r>
            <a:r>
              <a:rPr lang="ru-RU" dirty="0"/>
              <a:t>. Карл Великий </a:t>
            </a:r>
            <a:r>
              <a:rPr lang="ru-RU" dirty="0" err="1"/>
              <a:t>розбив</a:t>
            </a:r>
            <a:r>
              <a:rPr lang="ru-RU" dirty="0"/>
              <a:t> </a:t>
            </a:r>
            <a:r>
              <a:rPr lang="ru-RU" dirty="0" err="1"/>
              <a:t>вояків</a:t>
            </a:r>
            <a:r>
              <a:rPr lang="ru-RU" dirty="0"/>
              <a:t> авар та створив на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теріторії</a:t>
            </a:r>
            <a:r>
              <a:rPr lang="ru-RU" dirty="0"/>
              <a:t> </a:t>
            </a:r>
            <a:r>
              <a:rPr lang="ru-RU" dirty="0" err="1"/>
              <a:t>Східну</a:t>
            </a:r>
            <a:r>
              <a:rPr lang="ru-RU" dirty="0"/>
              <a:t> марку ( герцогство ). </a:t>
            </a:r>
            <a:r>
              <a:rPr lang="ru-RU" dirty="0" err="1"/>
              <a:t>Почалася</a:t>
            </a:r>
            <a:r>
              <a:rPr lang="ru-RU" dirty="0"/>
              <a:t> </a:t>
            </a:r>
            <a:r>
              <a:rPr lang="ru-RU" dirty="0" err="1"/>
              <a:t>відчутна</a:t>
            </a:r>
            <a:r>
              <a:rPr lang="ru-RU" dirty="0"/>
              <a:t> </a:t>
            </a:r>
            <a:r>
              <a:rPr lang="ru-RU" dirty="0" err="1"/>
              <a:t>хвиля</a:t>
            </a:r>
            <a:r>
              <a:rPr lang="ru-RU" dirty="0"/>
              <a:t> </a:t>
            </a:r>
            <a:r>
              <a:rPr lang="ru-RU" dirty="0" err="1"/>
              <a:t>христианізації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мешканців</a:t>
            </a:r>
            <a:r>
              <a:rPr lang="ru-RU" dirty="0"/>
              <a:t> та </a:t>
            </a:r>
            <a:r>
              <a:rPr lang="ru-RU" dirty="0" err="1"/>
              <a:t>будівництво</a:t>
            </a:r>
            <a:r>
              <a:rPr lang="ru-RU" dirty="0"/>
              <a:t> </a:t>
            </a:r>
            <a:r>
              <a:rPr lang="ru-RU" dirty="0" err="1"/>
              <a:t>примітивних</a:t>
            </a:r>
            <a:r>
              <a:rPr lang="ru-RU" dirty="0"/>
              <a:t> </a:t>
            </a:r>
            <a:r>
              <a:rPr lang="ru-RU" dirty="0" err="1"/>
              <a:t>християнських</a:t>
            </a:r>
            <a:r>
              <a:rPr lang="ru-RU" dirty="0"/>
              <a:t> </a:t>
            </a:r>
            <a:r>
              <a:rPr lang="ru-RU" dirty="0" err="1"/>
              <a:t>церков</a:t>
            </a:r>
            <a:r>
              <a:rPr lang="ru-RU" dirty="0"/>
              <a:t> </a:t>
            </a:r>
            <a:r>
              <a:rPr lang="ru-RU" dirty="0" err="1"/>
              <a:t>спрощених</a:t>
            </a:r>
            <a:r>
              <a:rPr lang="ru-RU" dirty="0"/>
              <a:t> за планами та </a:t>
            </a:r>
            <a:r>
              <a:rPr lang="ru-RU" dirty="0" err="1"/>
              <a:t>архітектурними</a:t>
            </a:r>
            <a:r>
              <a:rPr lang="ru-RU" dirty="0"/>
              <a:t> формами.</a:t>
            </a:r>
          </a:p>
          <a:p>
            <a:pPr algn="l"/>
            <a:r>
              <a:rPr lang="ru-RU" dirty="0" smtClean="0"/>
              <a:t>	</a:t>
            </a:r>
            <a:r>
              <a:rPr lang="ru-RU" dirty="0" err="1" smtClean="0"/>
              <a:t>Будівлі</a:t>
            </a:r>
            <a:r>
              <a:rPr lang="ru-RU" dirty="0" smtClean="0"/>
              <a:t> </a:t>
            </a:r>
            <a:r>
              <a:rPr lang="ru-RU" dirty="0" err="1"/>
              <a:t>раннього</a:t>
            </a:r>
            <a:r>
              <a:rPr lang="ru-RU" dirty="0"/>
              <a:t> </a:t>
            </a:r>
            <a:r>
              <a:rPr lang="ru-RU" dirty="0" err="1"/>
              <a:t>середньовіччя</a:t>
            </a:r>
            <a:r>
              <a:rPr lang="ru-RU" dirty="0"/>
              <a:t> </a:t>
            </a:r>
            <a:r>
              <a:rPr lang="ru-RU" dirty="0" err="1"/>
              <a:t>створювали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з дерева, тому вони не </a:t>
            </a:r>
            <a:r>
              <a:rPr lang="ru-RU" dirty="0" err="1"/>
              <a:t>зберіглися</a:t>
            </a:r>
            <a:r>
              <a:rPr lang="ru-RU" dirty="0"/>
              <a:t>. </a:t>
            </a:r>
            <a:r>
              <a:rPr lang="ru-RU" dirty="0" err="1"/>
              <a:t>Кам'яними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однонавні</a:t>
            </a:r>
            <a:r>
              <a:rPr lang="ru-RU" dirty="0"/>
              <a:t> </a:t>
            </a:r>
            <a:r>
              <a:rPr lang="ru-RU" dirty="0" err="1"/>
              <a:t>християнські</a:t>
            </a:r>
            <a:r>
              <a:rPr lang="ru-RU" dirty="0"/>
              <a:t> церкви.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Австрії</a:t>
            </a:r>
            <a:r>
              <a:rPr lang="ru-RU" dirty="0"/>
              <a:t> </a:t>
            </a:r>
            <a:r>
              <a:rPr lang="ru-RU" dirty="0" err="1"/>
              <a:t>колонізували</a:t>
            </a:r>
            <a:r>
              <a:rPr lang="ru-RU" dirty="0"/>
              <a:t> </a:t>
            </a:r>
            <a:r>
              <a:rPr lang="ru-RU" dirty="0" err="1"/>
              <a:t>німецькі</a:t>
            </a:r>
            <a:r>
              <a:rPr lang="ru-RU" dirty="0"/>
              <a:t> племена, </a:t>
            </a:r>
            <a:r>
              <a:rPr lang="ru-RU" dirty="0" err="1"/>
              <a:t>здебільшого</a:t>
            </a:r>
            <a:r>
              <a:rPr lang="ru-RU" dirty="0"/>
              <a:t> </a:t>
            </a:r>
            <a:r>
              <a:rPr lang="ru-RU" dirty="0" err="1"/>
              <a:t>бавари</a:t>
            </a:r>
            <a:r>
              <a:rPr lang="ru-RU" dirty="0"/>
              <a:t>, тому культура </a:t>
            </a:r>
            <a:r>
              <a:rPr lang="ru-RU" dirty="0" err="1"/>
              <a:t>розвивалась</a:t>
            </a:r>
            <a:r>
              <a:rPr lang="ru-RU" dirty="0"/>
              <a:t> в </a:t>
            </a:r>
            <a:r>
              <a:rPr lang="ru-RU" dirty="0" err="1"/>
              <a:t>переважній</a:t>
            </a:r>
            <a:r>
              <a:rPr lang="ru-RU" dirty="0"/>
              <a:t> </a:t>
            </a:r>
            <a:r>
              <a:rPr lang="ru-RU" dirty="0" err="1"/>
              <a:t>стилістиці</a:t>
            </a:r>
            <a:r>
              <a:rPr lang="ru-RU" dirty="0"/>
              <a:t> </a:t>
            </a:r>
            <a:r>
              <a:rPr lang="ru-RU" dirty="0" err="1"/>
              <a:t>південно-німецького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. Але </a:t>
            </a:r>
            <a:r>
              <a:rPr lang="ru-RU" dirty="0" err="1"/>
              <a:t>значні</a:t>
            </a:r>
            <a:r>
              <a:rPr lang="ru-RU" dirty="0"/>
              <a:t> </a:t>
            </a:r>
            <a:r>
              <a:rPr lang="ru-RU" dirty="0" err="1"/>
              <a:t>торгівельні</a:t>
            </a:r>
            <a:r>
              <a:rPr lang="ru-RU" dirty="0"/>
              <a:t> </a:t>
            </a:r>
            <a:r>
              <a:rPr lang="ru-RU" dirty="0" err="1"/>
              <a:t>зв'язки</a:t>
            </a:r>
            <a:r>
              <a:rPr lang="ru-RU" dirty="0"/>
              <a:t> з </a:t>
            </a:r>
            <a:r>
              <a:rPr lang="ru-RU" dirty="0" err="1"/>
              <a:t>Ломбардією</a:t>
            </a:r>
            <a:r>
              <a:rPr lang="ru-RU" dirty="0"/>
              <a:t> </a:t>
            </a:r>
            <a:r>
              <a:rPr lang="ru-RU" dirty="0" err="1"/>
              <a:t>відігравали</a:t>
            </a:r>
            <a:r>
              <a:rPr lang="ru-RU" dirty="0"/>
              <a:t> все </a:t>
            </a:r>
            <a:r>
              <a:rPr lang="ru-RU" dirty="0" err="1"/>
              <a:t>зростаючий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</a:t>
            </a:r>
            <a:r>
              <a:rPr lang="ru-RU" dirty="0" err="1"/>
              <a:t>північної</a:t>
            </a:r>
            <a:r>
              <a:rPr lang="ru-RU" dirty="0"/>
              <a:t> </a:t>
            </a:r>
            <a:r>
              <a:rPr lang="ru-RU" dirty="0" err="1"/>
              <a:t>Італії</a:t>
            </a:r>
            <a:r>
              <a:rPr lang="ru-RU" dirty="0"/>
              <a:t>. </a:t>
            </a:r>
            <a:r>
              <a:rPr lang="ru-RU" dirty="0" err="1"/>
              <a:t>Свій</a:t>
            </a:r>
            <a:r>
              <a:rPr lang="ru-RU" dirty="0"/>
              <a:t> невеликий </a:t>
            </a:r>
            <a:r>
              <a:rPr lang="ru-RU" dirty="0" err="1"/>
              <a:t>внесок</a:t>
            </a:r>
            <a:r>
              <a:rPr lang="ru-RU" dirty="0"/>
              <a:t> мала і </a:t>
            </a:r>
            <a:r>
              <a:rPr lang="ru-RU" dirty="0" err="1"/>
              <a:t>слов'янська</a:t>
            </a:r>
            <a:r>
              <a:rPr lang="ru-RU" dirty="0"/>
              <a:t> </a:t>
            </a:r>
            <a:r>
              <a:rPr lang="ru-RU" dirty="0" err="1"/>
              <a:t>складова</a:t>
            </a:r>
            <a:r>
              <a:rPr lang="ru-RU" dirty="0"/>
              <a:t>.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перший </a:t>
            </a:r>
            <a:r>
              <a:rPr lang="ru-RU" dirty="0" err="1"/>
              <a:t>значний</a:t>
            </a:r>
            <a:r>
              <a:rPr lang="ru-RU" dirty="0"/>
              <a:t> </a:t>
            </a:r>
            <a:r>
              <a:rPr lang="ru-RU" dirty="0" err="1"/>
              <a:t>європейський</a:t>
            </a:r>
            <a:r>
              <a:rPr lang="ru-RU" dirty="0"/>
              <a:t> стиль - </a:t>
            </a:r>
            <a:r>
              <a:rPr lang="ru-RU" dirty="0" err="1"/>
              <a:t>романський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значних</a:t>
            </a:r>
            <a:r>
              <a:rPr lang="ru-RU" dirty="0"/>
              <a:t> </a:t>
            </a:r>
            <a:r>
              <a:rPr lang="ru-RU" dirty="0" err="1"/>
              <a:t>споруд</a:t>
            </a:r>
            <a:r>
              <a:rPr lang="ru-RU" dirty="0"/>
              <a:t> </a:t>
            </a:r>
            <a:r>
              <a:rPr lang="ru-RU" dirty="0" err="1"/>
              <a:t>доби</a:t>
            </a:r>
            <a:r>
              <a:rPr lang="ru-RU" dirty="0"/>
              <a:t> </a:t>
            </a:r>
            <a:r>
              <a:rPr lang="ru-RU" dirty="0" err="1"/>
              <a:t>романського</a:t>
            </a:r>
            <a:r>
              <a:rPr lang="ru-RU" dirty="0"/>
              <a:t> стилю -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Раннє</a:t>
            </a:r>
            <a:r>
              <a:rPr lang="ru-RU" dirty="0"/>
              <a:t> </a:t>
            </a:r>
            <a:r>
              <a:rPr lang="ru-RU" dirty="0" err="1" smtClean="0"/>
              <a:t>середньовіччя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410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3567220" cy="532859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845269"/>
            <a:ext cx="4114800" cy="701040"/>
          </a:xfrm>
        </p:spPr>
        <p:txBody>
          <a:bodyPr/>
          <a:lstStyle/>
          <a:p>
            <a:r>
              <a:rPr lang="ru-RU" dirty="0" err="1"/>
              <a:t>Каплиця</a:t>
            </a:r>
            <a:r>
              <a:rPr lang="ru-RU" dirty="0"/>
              <a:t> </a:t>
            </a:r>
            <a:r>
              <a:rPr lang="ru-RU" dirty="0" err="1"/>
              <a:t>Віндегг</a:t>
            </a:r>
            <a:r>
              <a:rPr lang="ru-RU" dirty="0"/>
              <a:t>, </a:t>
            </a:r>
            <a:r>
              <a:rPr lang="ru-RU" dirty="0" err="1"/>
              <a:t>Тіроль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0648"/>
            <a:ext cx="3888432" cy="5184576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160" y="5805264"/>
            <a:ext cx="41941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1571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64853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/>
              <a:t>	</a:t>
            </a:r>
            <a:r>
              <a:rPr lang="ru-RU" dirty="0" err="1" smtClean="0"/>
              <a:t>Перехід</a:t>
            </a:r>
            <a:r>
              <a:rPr lang="ru-RU" dirty="0" smtClean="0"/>
              <a:t> </a:t>
            </a:r>
            <a:r>
              <a:rPr lang="ru-RU" dirty="0"/>
              <a:t>до готики </a:t>
            </a:r>
            <a:r>
              <a:rPr lang="ru-RU" dirty="0" err="1"/>
              <a:t>відбувся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напркінці</a:t>
            </a:r>
            <a:r>
              <a:rPr lang="ru-RU" dirty="0"/>
              <a:t> 13 </a:t>
            </a:r>
            <a:r>
              <a:rPr lang="ru-RU" dirty="0" err="1"/>
              <a:t>століття</a:t>
            </a:r>
            <a:r>
              <a:rPr lang="ru-RU" dirty="0"/>
              <a:t>. </a:t>
            </a:r>
            <a:r>
              <a:rPr lang="ru-RU" dirty="0" err="1"/>
              <a:t>Готична</a:t>
            </a:r>
            <a:r>
              <a:rPr lang="ru-RU" dirty="0"/>
              <a:t> </a:t>
            </a:r>
            <a:r>
              <a:rPr lang="ru-RU" dirty="0" err="1"/>
              <a:t>архітектура</a:t>
            </a:r>
            <a:r>
              <a:rPr lang="ru-RU" dirty="0"/>
              <a:t> та </a:t>
            </a:r>
            <a:r>
              <a:rPr lang="ru-RU" dirty="0" err="1"/>
              <a:t>готична</a:t>
            </a:r>
            <a:r>
              <a:rPr lang="ru-RU" dirty="0"/>
              <a:t> </a:t>
            </a:r>
            <a:r>
              <a:rPr lang="ru-RU" dirty="0" err="1"/>
              <a:t>стилістика</a:t>
            </a:r>
            <a:r>
              <a:rPr lang="ru-RU" dirty="0"/>
              <a:t> мала </a:t>
            </a:r>
            <a:r>
              <a:rPr lang="ru-RU" dirty="0" err="1"/>
              <a:t>помітний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впродовж</a:t>
            </a:r>
            <a:r>
              <a:rPr lang="ru-RU" dirty="0"/>
              <a:t> 200-250 </a:t>
            </a:r>
            <a:r>
              <a:rPr lang="ru-RU" dirty="0" err="1"/>
              <a:t>років</a:t>
            </a:r>
            <a:r>
              <a:rPr lang="ru-RU" dirty="0"/>
              <a:t> і стала </a:t>
            </a:r>
            <a:r>
              <a:rPr lang="ru-RU" dirty="0" err="1"/>
              <a:t>якищем</a:t>
            </a:r>
            <a:r>
              <a:rPr lang="ru-RU" dirty="0"/>
              <a:t> в </a:t>
            </a:r>
            <a:r>
              <a:rPr lang="ru-RU" dirty="0" err="1"/>
              <a:t>місцевій</a:t>
            </a:r>
            <a:r>
              <a:rPr lang="ru-RU" dirty="0"/>
              <a:t> </a:t>
            </a:r>
            <a:r>
              <a:rPr lang="ru-RU" dirty="0" err="1"/>
              <a:t>культурі</a:t>
            </a:r>
            <a:r>
              <a:rPr lang="ru-RU" dirty="0"/>
              <a:t>.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підтримували</a:t>
            </a:r>
            <a:r>
              <a:rPr lang="ru-RU" dirty="0"/>
              <a:t> </a:t>
            </a:r>
            <a:r>
              <a:rPr lang="ru-RU" dirty="0" err="1"/>
              <a:t>володарі</a:t>
            </a:r>
            <a:r>
              <a:rPr lang="ru-RU" dirty="0"/>
              <a:t> - </a:t>
            </a:r>
            <a:r>
              <a:rPr lang="ru-RU" dirty="0" err="1"/>
              <a:t>Бабенберги</a:t>
            </a:r>
            <a:r>
              <a:rPr lang="ru-RU" dirty="0"/>
              <a:t>, а з 1282 року - Габсбурги. До </a:t>
            </a:r>
            <a:r>
              <a:rPr lang="ru-RU" dirty="0" err="1"/>
              <a:t>володінь</a:t>
            </a:r>
            <a:r>
              <a:rPr lang="ru-RU" dirty="0"/>
              <a:t> </a:t>
            </a:r>
            <a:r>
              <a:rPr lang="ru-RU" dirty="0" err="1"/>
              <a:t>потроху</a:t>
            </a:r>
            <a:r>
              <a:rPr lang="ru-RU" dirty="0"/>
              <a:t> </a:t>
            </a:r>
            <a:r>
              <a:rPr lang="ru-RU" dirty="0" err="1"/>
              <a:t>захоплюють</a:t>
            </a:r>
            <a:r>
              <a:rPr lang="ru-RU" dirty="0"/>
              <a:t> та </a:t>
            </a:r>
            <a:r>
              <a:rPr lang="ru-RU" dirty="0" err="1"/>
              <a:t>додають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теріторії</a:t>
            </a:r>
            <a:r>
              <a:rPr lang="ru-RU" dirty="0"/>
              <a:t>. </a:t>
            </a:r>
            <a:r>
              <a:rPr lang="ru-RU" dirty="0" err="1"/>
              <a:t>Австрія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відомою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так </a:t>
            </a:r>
            <a:r>
              <a:rPr lang="ru-RU" dirty="0" err="1"/>
              <a:t>званої</a:t>
            </a:r>
            <a:r>
              <a:rPr lang="ru-RU" dirty="0"/>
              <a:t> </a:t>
            </a:r>
            <a:r>
              <a:rPr lang="ru-RU" dirty="0" err="1"/>
              <a:t>Священої</a:t>
            </a:r>
            <a:r>
              <a:rPr lang="ru-RU" dirty="0"/>
              <a:t> </a:t>
            </a:r>
            <a:r>
              <a:rPr lang="ru-RU" dirty="0" err="1"/>
              <a:t>Римської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 </a:t>
            </a:r>
            <a:r>
              <a:rPr lang="ru-RU" dirty="0" err="1"/>
              <a:t>германської</a:t>
            </a:r>
            <a:r>
              <a:rPr lang="ru-RU" dirty="0"/>
              <a:t> </a:t>
            </a:r>
            <a:r>
              <a:rPr lang="ru-RU" dirty="0" err="1"/>
              <a:t>нації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найзначніших</a:t>
            </a:r>
            <a:r>
              <a:rPr lang="ru-RU" dirty="0"/>
              <a:t> </a:t>
            </a:r>
            <a:r>
              <a:rPr lang="ru-RU" dirty="0" err="1"/>
              <a:t>зразків</a:t>
            </a:r>
            <a:r>
              <a:rPr lang="ru-RU" dirty="0"/>
              <a:t> </a:t>
            </a:r>
            <a:r>
              <a:rPr lang="ru-RU" dirty="0" err="1"/>
              <a:t>австрійської</a:t>
            </a:r>
            <a:r>
              <a:rPr lang="ru-RU" dirty="0"/>
              <a:t> </a:t>
            </a:r>
            <a:r>
              <a:rPr lang="ru-RU" dirty="0" smtClean="0"/>
              <a:t>готики: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err="1" smtClean="0"/>
              <a:t>церква</a:t>
            </a:r>
            <a:r>
              <a:rPr lang="ru-RU" dirty="0" smtClean="0"/>
              <a:t> </a:t>
            </a:r>
            <a:r>
              <a:rPr lang="ru-RU" dirty="0"/>
              <a:t>Санкт </a:t>
            </a:r>
            <a:r>
              <a:rPr lang="ru-RU" dirty="0" err="1"/>
              <a:t>Марія</a:t>
            </a:r>
            <a:r>
              <a:rPr lang="ru-RU" dirty="0"/>
              <a:t> </a:t>
            </a:r>
            <a:r>
              <a:rPr lang="ru-RU" dirty="0" err="1"/>
              <a:t>ам</a:t>
            </a:r>
            <a:r>
              <a:rPr lang="ru-RU" dirty="0"/>
              <a:t> </a:t>
            </a:r>
            <a:r>
              <a:rPr lang="ru-RU" dirty="0" err="1"/>
              <a:t>Гештаде</a:t>
            </a:r>
            <a:r>
              <a:rPr lang="ru-RU" dirty="0"/>
              <a:t>, </a:t>
            </a:r>
            <a:r>
              <a:rPr lang="ru-RU" dirty="0" err="1"/>
              <a:t>Відень</a:t>
            </a:r>
            <a:endParaRPr lang="ru-RU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err="1"/>
              <a:t>готична</a:t>
            </a:r>
            <a:r>
              <a:rPr lang="ru-RU" dirty="0"/>
              <a:t> </a:t>
            </a:r>
            <a:r>
              <a:rPr lang="ru-RU" dirty="0" err="1"/>
              <a:t>південна</a:t>
            </a:r>
            <a:r>
              <a:rPr lang="ru-RU" dirty="0"/>
              <a:t> вежа собору Св. Стефана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/>
              <a:t>хори </a:t>
            </a:r>
            <a:r>
              <a:rPr lang="ru-RU" dirty="0" err="1"/>
              <a:t>церков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готичні</a:t>
            </a:r>
            <a:r>
              <a:rPr lang="ru-RU" dirty="0"/>
              <a:t> </a:t>
            </a:r>
            <a:r>
              <a:rPr lang="ru-RU" dirty="0" err="1"/>
              <a:t>каплиці</a:t>
            </a:r>
            <a:r>
              <a:rPr lang="ru-RU" dirty="0"/>
              <a:t> ( </a:t>
            </a:r>
            <a:r>
              <a:rPr lang="ru-RU" dirty="0" err="1"/>
              <a:t>Грац</a:t>
            </a:r>
            <a:r>
              <a:rPr lang="ru-RU" dirty="0"/>
              <a:t>, </a:t>
            </a:r>
            <a:r>
              <a:rPr lang="ru-RU" dirty="0" err="1"/>
              <a:t>Клостернейбург</a:t>
            </a:r>
            <a:r>
              <a:rPr lang="ru-RU" dirty="0"/>
              <a:t>, </a:t>
            </a:r>
            <a:r>
              <a:rPr lang="ru-RU" dirty="0" err="1"/>
              <a:t>Цветль</a:t>
            </a:r>
            <a:r>
              <a:rPr lang="ru-RU" dirty="0"/>
              <a:t>, </a:t>
            </a:r>
            <a:r>
              <a:rPr lang="ru-RU" dirty="0" err="1"/>
              <a:t>Швац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) Чим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Відня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простіші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готики </a:t>
            </a:r>
            <a:r>
              <a:rPr lang="ru-RU" dirty="0" err="1"/>
              <a:t>використовують</a:t>
            </a:r>
            <a:r>
              <a:rPr lang="ru-RU" dirty="0" smtClean="0"/>
              <a:t>. </a:t>
            </a:r>
          </a:p>
          <a:p>
            <a:pPr algn="l"/>
            <a:r>
              <a:rPr lang="ru-RU" dirty="0"/>
              <a:t>	</a:t>
            </a:r>
            <a:r>
              <a:rPr lang="ru-RU" dirty="0" err="1"/>
              <a:t>Обмежено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стінописи</a:t>
            </a:r>
            <a:r>
              <a:rPr lang="ru-RU" dirty="0"/>
              <a:t> ( Св. </a:t>
            </a:r>
            <a:r>
              <a:rPr lang="ru-RU" dirty="0" err="1"/>
              <a:t>Григорій</a:t>
            </a:r>
            <a:r>
              <a:rPr lang="ru-RU" dirty="0"/>
              <a:t>, </a:t>
            </a:r>
            <a:r>
              <a:rPr lang="ru-RU" dirty="0" err="1"/>
              <a:t>монастир</a:t>
            </a:r>
            <a:r>
              <a:rPr lang="ru-RU" dirty="0"/>
              <a:t> </a:t>
            </a:r>
            <a:r>
              <a:rPr lang="ru-RU" dirty="0" err="1"/>
              <a:t>Нонберг</a:t>
            </a:r>
            <a:r>
              <a:rPr lang="ru-RU" dirty="0"/>
              <a:t>, Зальцбург, бл.1150 р.), </a:t>
            </a:r>
            <a:r>
              <a:rPr lang="ru-RU" dirty="0" err="1"/>
              <a:t>скульптури</a:t>
            </a:r>
            <a:r>
              <a:rPr lang="ru-RU" dirty="0"/>
              <a:t>, </a:t>
            </a:r>
            <a:r>
              <a:rPr lang="ru-RU" dirty="0" err="1"/>
              <a:t>живопис</a:t>
            </a:r>
            <a:r>
              <a:rPr lang="ru-RU" dirty="0"/>
              <a:t> ( «</a:t>
            </a:r>
            <a:r>
              <a:rPr lang="ru-RU" dirty="0" err="1"/>
              <a:t>Втеча</a:t>
            </a:r>
            <a:r>
              <a:rPr lang="ru-RU" dirty="0"/>
              <a:t> Св. </a:t>
            </a:r>
            <a:r>
              <a:rPr lang="ru-RU" dirty="0" err="1"/>
              <a:t>Родини</a:t>
            </a:r>
            <a:r>
              <a:rPr lang="ru-RU" dirty="0"/>
              <a:t> в </a:t>
            </a:r>
            <a:r>
              <a:rPr lang="ru-RU" dirty="0" err="1"/>
              <a:t>Єгипет</a:t>
            </a:r>
            <a:r>
              <a:rPr lang="ru-RU" dirty="0"/>
              <a:t>», до 1475 р.) </a:t>
            </a:r>
            <a:r>
              <a:rPr lang="ru-RU" dirty="0" err="1"/>
              <a:t>Найзначнішими</a:t>
            </a:r>
            <a:r>
              <a:rPr lang="ru-RU" dirty="0"/>
              <a:t> </a:t>
            </a:r>
            <a:r>
              <a:rPr lang="ru-RU" dirty="0" err="1"/>
              <a:t>зразками</a:t>
            </a:r>
            <a:r>
              <a:rPr lang="ru-RU" dirty="0"/>
              <a:t> </a:t>
            </a:r>
            <a:r>
              <a:rPr lang="ru-RU" dirty="0" err="1"/>
              <a:t>готичного</a:t>
            </a:r>
            <a:r>
              <a:rPr lang="ru-RU" dirty="0"/>
              <a:t> стилю </a:t>
            </a:r>
            <a:r>
              <a:rPr lang="ru-RU" dirty="0" err="1"/>
              <a:t>стануть</a:t>
            </a:r>
            <a:r>
              <a:rPr lang="ru-RU" dirty="0"/>
              <a:t> </a:t>
            </a:r>
            <a:r>
              <a:rPr lang="ru-RU" dirty="0" err="1"/>
              <a:t>дерев'яні</a:t>
            </a:r>
            <a:r>
              <a:rPr lang="ru-RU" dirty="0"/>
              <a:t> </a:t>
            </a:r>
            <a:r>
              <a:rPr lang="ru-RU" dirty="0" err="1"/>
              <a:t>різьблені</a:t>
            </a:r>
            <a:r>
              <a:rPr lang="ru-RU" dirty="0"/>
              <a:t> </a:t>
            </a:r>
            <a:r>
              <a:rPr lang="ru-RU" dirty="0" err="1"/>
              <a:t>вівтарі</a:t>
            </a:r>
            <a:r>
              <a:rPr lang="ru-RU" dirty="0"/>
              <a:t> ( </a:t>
            </a:r>
            <a:r>
              <a:rPr lang="ru-RU" dirty="0" err="1"/>
              <a:t>вівтар</a:t>
            </a:r>
            <a:r>
              <a:rPr lang="ru-RU" dirty="0"/>
              <a:t> Св. Вольфганга, ц-</a:t>
            </a:r>
            <a:r>
              <a:rPr lang="ru-RU" dirty="0" err="1"/>
              <a:t>ва</a:t>
            </a:r>
            <a:r>
              <a:rPr lang="ru-RU" dirty="0"/>
              <a:t> Санкт Вольфганг </a:t>
            </a:r>
            <a:r>
              <a:rPr lang="ru-RU" dirty="0" err="1"/>
              <a:t>ам</a:t>
            </a:r>
            <a:r>
              <a:rPr lang="ru-RU" dirty="0"/>
              <a:t> </a:t>
            </a:r>
            <a:r>
              <a:rPr lang="ru-RU" dirty="0" err="1"/>
              <a:t>Аберзе</a:t>
            </a:r>
            <a:r>
              <a:rPr lang="ru-RU" dirty="0"/>
              <a:t>, 1471-1481 </a:t>
            </a:r>
            <a:r>
              <a:rPr lang="ru-RU" dirty="0" err="1"/>
              <a:t>рр</a:t>
            </a:r>
            <a:r>
              <a:rPr lang="ru-RU" dirty="0"/>
              <a:t>. ), де активно </a:t>
            </a:r>
            <a:r>
              <a:rPr lang="ru-RU" dirty="0" err="1"/>
              <a:t>використовували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готичної</a:t>
            </a:r>
            <a:r>
              <a:rPr lang="ru-RU" dirty="0"/>
              <a:t> </a:t>
            </a:r>
            <a:r>
              <a:rPr lang="ru-RU" dirty="0" err="1"/>
              <a:t>архітектури</a:t>
            </a:r>
            <a:r>
              <a:rPr lang="ru-RU" dirty="0"/>
              <a:t>.</a:t>
            </a:r>
          </a:p>
          <a:p>
            <a:pPr algn="l"/>
            <a:r>
              <a:rPr lang="ru-RU" dirty="0" smtClean="0"/>
              <a:t>	В </a:t>
            </a:r>
            <a:r>
              <a:rPr lang="ru-RU" dirty="0"/>
              <a:t>20 ст. уряд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ініціюватиме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Музею </a:t>
            </a:r>
            <a:r>
              <a:rPr lang="ru-RU" dirty="0" err="1"/>
              <a:t>австрійської</a:t>
            </a:r>
            <a:r>
              <a:rPr lang="ru-RU" dirty="0"/>
              <a:t> готики в </a:t>
            </a:r>
            <a:r>
              <a:rPr lang="ru-RU" dirty="0" err="1"/>
              <a:t>палаці</a:t>
            </a:r>
            <a:r>
              <a:rPr lang="ru-RU" dirty="0"/>
              <a:t> Бельведер.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980728"/>
            <a:ext cx="4114800" cy="701040"/>
          </a:xfrm>
        </p:spPr>
        <p:txBody>
          <a:bodyPr>
            <a:normAutofit/>
          </a:bodyPr>
          <a:lstStyle/>
          <a:p>
            <a:r>
              <a:rPr lang="ru-RU" dirty="0" err="1"/>
              <a:t>Австрійська</a:t>
            </a:r>
            <a:r>
              <a:rPr lang="ru-RU" dirty="0"/>
              <a:t> </a:t>
            </a:r>
            <a:r>
              <a:rPr lang="ru-RU" dirty="0" smtClean="0"/>
              <a:t>готика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08387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2656"/>
            <a:ext cx="6406155" cy="48046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301208"/>
            <a:ext cx="419417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002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39</TotalTime>
  <Words>181</Words>
  <Application>Microsoft Office PowerPoint</Application>
  <PresentationFormat>Экран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BlackTie</vt:lpstr>
      <vt:lpstr>Архітектура Австрії</vt:lpstr>
      <vt:lpstr>Зміст </vt:lpstr>
      <vt:lpstr>Доба Стародавнього Риму</vt:lpstr>
      <vt:lpstr>Альбертінаплац, Відень.</vt:lpstr>
      <vt:lpstr>Реконструкція інтер'єру давньоримської вілли, Клагенфурт</vt:lpstr>
      <vt:lpstr>Раннє середньовіччя</vt:lpstr>
      <vt:lpstr>Каплиця Віндегг, Тіроль</vt:lpstr>
      <vt:lpstr>Австрійська готика</vt:lpstr>
      <vt:lpstr>Презентация PowerPoint</vt:lpstr>
      <vt:lpstr>Південна вежа собору Св. Стефана</vt:lpstr>
      <vt:lpstr>Зруйновані замки Австрії</vt:lpstr>
      <vt:lpstr>Зруйновані замки Австрії</vt:lpstr>
      <vt:lpstr>Класицизм</vt:lpstr>
      <vt:lpstr>Мальтійська церква, фасад, Відень</vt:lpstr>
      <vt:lpstr>  Фахверк в Австрії</vt:lpstr>
      <vt:lpstr>Віденська сецесія</vt:lpstr>
      <vt:lpstr>Джерела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Архітектура Австрії</dc:title>
  <dc:creator>user</dc:creator>
  <cp:lastModifiedBy>user</cp:lastModifiedBy>
  <cp:revision>5</cp:revision>
  <dcterms:created xsi:type="dcterms:W3CDTF">2013-11-26T14:23:32Z</dcterms:created>
  <dcterms:modified xsi:type="dcterms:W3CDTF">2013-11-26T15:16:38Z</dcterms:modified>
</cp:coreProperties>
</file>