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2" name="Group 9"/>
          <p:cNvGrpSpPr/>
          <p:nvPr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2" name="Group 11"/>
          <p:cNvGrpSpPr/>
          <p:nvPr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2" name="Group 10"/>
          <p:cNvGrpSpPr/>
          <p:nvPr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2" name="Group 8"/>
          <p:cNvGrpSpPr/>
          <p:nvPr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2" name="Group 12"/>
          <p:cNvGrpSpPr/>
          <p:nvPr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2928926" y="1142984"/>
            <a:ext cx="4937760" cy="983431"/>
          </a:xfrm>
        </p:spPr>
        <p:txBody>
          <a:bodyPr>
            <a:noAutofit/>
          </a:bodyPr>
          <a:lstStyle/>
          <a:p>
            <a:r>
              <a:rPr lang="uk-UA" dirty="0" err="1" smtClean="0"/>
              <a:t>Архитектура</a:t>
            </a:r>
            <a:r>
              <a:rPr lang="uk-UA" dirty="0" smtClean="0"/>
              <a:t> мира</a:t>
            </a:r>
          </a:p>
          <a:p>
            <a:r>
              <a:rPr lang="uk-UA" dirty="0" err="1" smtClean="0"/>
              <a:t>Стили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550070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ыполнила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11-А класса</a:t>
            </a:r>
          </a:p>
          <a:p>
            <a:pPr algn="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Очеретяная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Карина</a:t>
            </a:r>
            <a:endParaRPr lang="uk-UA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42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Класицизм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свойственна строгость формы, ясность пространственного решения,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геометризм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интерьеров, мягкость цветов и лаконизм внешней и внутренней отделки сооружений. В отличие от построек барокко, мастера К. никогда не воздавали пространственных иллюзий, искажавших пропорции здания. И в парковой архитектуре складывается так называемый регулярный стиль, где все газоны и клумбы имеют правильную форму, а зеленые насаждения размещены строго по прямой и тщательно подстрижены. 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C:\Users\Карина\Desktop\загруженное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4500594" cy="2856760"/>
          </a:xfrm>
          <a:prstGeom prst="rect">
            <a:avLst/>
          </a:prstGeom>
          <a:noFill/>
        </p:spPr>
      </p:pic>
      <p:pic>
        <p:nvPicPr>
          <p:cNvPr id="41987" name="Picture 3" descr="C:\Users\Карина\Desktop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3719563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358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Ампир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данного стиля – сочетание массивных простых геометрических форм с предметами военной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эмблематики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Его источником является римская скульптура, от неё А. унаследовал торжественную суровость и четкость композиции.   А. стремился приблизиться к античности больше, чем классицизм. В XVIII в. Архитектор Б.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Виньон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построил церковь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Мадлен по образцу римского периптера, используя коринфский ордер. Трактовка форм отличалась сухостью и подчеркнутым рационализмом. 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www.abmecostyle.com.ua/uploads/posts/2009-10/1254505540_0_7a2d_ae90823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613382" cy="3286148"/>
          </a:xfrm>
          <a:prstGeom prst="rect">
            <a:avLst/>
          </a:prstGeom>
          <a:noFill/>
        </p:spPr>
      </p:pic>
      <p:pic>
        <p:nvPicPr>
          <p:cNvPr id="43012" name="Picture 4" descr="http://pages.marsu.ru/architectura/ampir/Shalgen.Arch%20of%20a%20star%20in%20P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25035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734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 контрастирует с другими архитектурными стилями.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Отличительными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признаками стиля модерн являются узорная облицовка фасадов зданий, использование витражей, а также различных декоративных деталей из кованного железа. Для окон и дверных проёмов характерны сложные геометрические формы, вносящие свою лепту в создание целостного стиля, функционального и красивого одновременно. В стиле модерн строят и оформляют дачи, загородные виллы, дорогие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многоэтажки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городские особняки.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www.abmecostyle.com.ua/uploads/posts/2009-10/1254417265_mod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286280" cy="3214710"/>
          </a:xfrm>
          <a:prstGeom prst="rect">
            <a:avLst/>
          </a:prstGeom>
          <a:noFill/>
        </p:spPr>
      </p:pic>
      <p:pic>
        <p:nvPicPr>
          <p:cNvPr id="44036" name="Picture 4" descr="http://www.abmecostyle.com.ua/uploads/posts/2009-10/1254417238_moder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053975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/>
              <a:t>Архитектура для «чайников»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214686"/>
            <a:ext cx="8215370" cy="335758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Барокко, рококо, конструктивизм,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деконструктивизм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модерн и модернизм — во всем этом великолепном наследии, которое по всему миру оставили неугомонные архитекторы, не так-то легко разобраться. Люди изучают это годами, а мы-то на этом всем не специализируемся. Хотя очень хочется понять и запомнить.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этой краткой памяткой по главным и самым распространенным архитектурным стилям вы всегда произведете впечатление в компании на прогулке, а также поднимете свою самооценку.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Архитекторов, искусствоведов и снобов просим не относится к этому изысканию слишком строго - это, конечно же, всего лишь упрощенная и неполная классификация, призванная сделать так, чтобы каждый смог отличить барокко от неоготики, а значит сделать мир еще немножко просвещенней и культурней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000364" y="142852"/>
            <a:ext cx="2857520" cy="642942"/>
          </a:xfrm>
        </p:spPr>
        <p:txBody>
          <a:bodyPr/>
          <a:lstStyle/>
          <a:p>
            <a:r>
              <a:rPr lang="uk-UA" b="1" i="1" dirty="0" smtClean="0"/>
              <a:t>Пантеон в </a:t>
            </a:r>
            <a:r>
              <a:rPr lang="uk-UA" b="1" i="1" dirty="0" err="1" smtClean="0"/>
              <a:t>Париже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357826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все такое строгое, прямое, до умопомрачения симметричное и с большими круглыми колоннами — это </a:t>
            </a:r>
            <a:r>
              <a:rPr lang="ru-RU" sz="2000" b="1" dirty="0" smtClean="0"/>
              <a:t>классицизм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45058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618579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786050" y="0"/>
            <a:ext cx="4429156" cy="107157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err="1" smtClean="0"/>
              <a:t>Триумфальные</a:t>
            </a:r>
            <a:r>
              <a:rPr lang="uk-UA" b="1" i="1" dirty="0" smtClean="0"/>
              <a:t> ворота в </a:t>
            </a:r>
            <a:r>
              <a:rPr lang="uk-UA" b="1" i="1" dirty="0" err="1" smtClean="0"/>
              <a:t>Москве</a:t>
            </a:r>
            <a:endParaRPr lang="uk-UA" b="1" dirty="0"/>
          </a:p>
        </p:txBody>
      </p:sp>
      <p:pic>
        <p:nvPicPr>
          <p:cNvPr id="47106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215106" cy="45245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64357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классицизм стал еще торжественней, </a:t>
            </a:r>
            <a:r>
              <a:rPr lang="ru-RU" sz="2000" dirty="0" err="1" smtClean="0"/>
              <a:t>пафосней</a:t>
            </a:r>
            <a:r>
              <a:rPr lang="ru-RU" sz="2000" dirty="0" smtClean="0"/>
              <a:t> и выше, то это </a:t>
            </a:r>
            <a:r>
              <a:rPr lang="ru-RU" sz="2000" b="1" dirty="0" smtClean="0"/>
              <a:t>ампир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357422" y="285728"/>
            <a:ext cx="5000660" cy="1600200"/>
          </a:xfrm>
        </p:spPr>
        <p:txBody>
          <a:bodyPr/>
          <a:lstStyle/>
          <a:p>
            <a:r>
              <a:rPr lang="uk-UA" b="1" i="1" dirty="0" err="1" smtClean="0"/>
              <a:t>Гостиница</a:t>
            </a:r>
            <a:r>
              <a:rPr lang="uk-UA" b="1" i="1" dirty="0" smtClean="0"/>
              <a:t> «</a:t>
            </a:r>
            <a:r>
              <a:rPr lang="uk-UA" b="1" i="1" dirty="0" err="1" smtClean="0"/>
              <a:t>Украина</a:t>
            </a:r>
            <a:r>
              <a:rPr lang="uk-UA" b="1" i="1" dirty="0" smtClean="0"/>
              <a:t>» в </a:t>
            </a:r>
            <a:r>
              <a:rPr lang="uk-UA" b="1" i="1" dirty="0" err="1" smtClean="0"/>
              <a:t>Москве</a:t>
            </a:r>
            <a:endParaRPr lang="uk-UA" b="1" dirty="0"/>
          </a:p>
        </p:txBody>
      </p:sp>
      <p:pic>
        <p:nvPicPr>
          <p:cNvPr id="48130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143750" cy="4333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это Главный корпус МГУ или одно из еще шести таких зданий-близнецов, или кольцевые станции московского метро, то это </a:t>
            </a:r>
            <a:r>
              <a:rPr lang="ru-RU" sz="2000" b="1" dirty="0" smtClean="0"/>
              <a:t>сталинский ампир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928926" y="571480"/>
            <a:ext cx="3200400" cy="1600200"/>
          </a:xfrm>
        </p:spPr>
        <p:txBody>
          <a:bodyPr/>
          <a:lstStyle/>
          <a:p>
            <a:r>
              <a:rPr lang="uk-UA" b="1" i="1" dirty="0" smtClean="0"/>
              <a:t>Замок Версаль в </a:t>
            </a:r>
            <a:r>
              <a:rPr lang="uk-UA" b="1" i="1" dirty="0" err="1" smtClean="0"/>
              <a:t>Париже</a:t>
            </a:r>
            <a:endParaRPr lang="uk-UA" b="1" dirty="0"/>
          </a:p>
        </p:txBody>
      </p:sp>
      <p:pic>
        <p:nvPicPr>
          <p:cNvPr id="49154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143750" cy="3028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643446"/>
            <a:ext cx="8643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Если классицизму надоели строгость, прямые линии и следование античным канонам, и теперь здание напоминает десерт со взбитыми сливками, политый золотом, украшенный атлантами и прочими каменными людьми — это </a:t>
            </a:r>
            <a:r>
              <a:rPr lang="ru-RU" sz="2000" b="1" dirty="0" smtClean="0"/>
              <a:t>барокко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357422" y="428604"/>
            <a:ext cx="4643470" cy="1600200"/>
          </a:xfrm>
        </p:spPr>
        <p:txBody>
          <a:bodyPr/>
          <a:lstStyle/>
          <a:p>
            <a:r>
              <a:rPr lang="ru-RU" b="1" i="1" dirty="0" smtClean="0"/>
              <a:t>Китайский домик в Потсдаме, Германия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5214950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вам кажется, что здание с вами кокетничает, капризно поджимает губки и поправляет обильные, но </a:t>
            </a:r>
            <a:r>
              <a:rPr lang="ru-RU" sz="2000" dirty="0" err="1" smtClean="0"/>
              <a:t>тонкие-легкие-изящные</a:t>
            </a:r>
            <a:r>
              <a:rPr lang="ru-RU" sz="2000" dirty="0" smtClean="0"/>
              <a:t> золотые украшения и завитки, то вы не </a:t>
            </a:r>
            <a:r>
              <a:rPr lang="ru-RU" sz="2000" dirty="0" err="1" smtClean="0"/>
              <a:t>упоролись</a:t>
            </a:r>
            <a:r>
              <a:rPr lang="ru-RU" sz="2000" dirty="0" smtClean="0"/>
              <a:t>. Просто это </a:t>
            </a:r>
            <a:r>
              <a:rPr lang="ru-RU" sz="2000" b="1" dirty="0" smtClean="0"/>
              <a:t>рококо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50178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5572164" cy="4182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214414" y="357166"/>
            <a:ext cx="7072362" cy="1600200"/>
          </a:xfrm>
        </p:spPr>
        <p:txBody>
          <a:bodyPr/>
          <a:lstStyle/>
          <a:p>
            <a:r>
              <a:rPr lang="ru-RU" b="1" i="1" dirty="0" smtClean="0"/>
              <a:t>Собор Святого Иакова в </a:t>
            </a:r>
            <a:r>
              <a:rPr lang="ru-RU" b="1" i="1" dirty="0" err="1" smtClean="0"/>
              <a:t>Сантьяго-ди-Компостела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</a:t>
            </a:r>
            <a:r>
              <a:rPr lang="ru-RU" b="1" i="1" dirty="0" smtClean="0"/>
              <a:t> Испании.</a:t>
            </a:r>
            <a:endParaRPr lang="uk-UA" b="1" dirty="0"/>
          </a:p>
        </p:txBody>
      </p:sp>
      <p:pic>
        <p:nvPicPr>
          <p:cNvPr id="51202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785794"/>
            <a:ext cx="3571900" cy="47625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688" y="5500702"/>
            <a:ext cx="88583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от пышности, густо налепленных деталей и излишеств становится неловко даже барокко, то это </a:t>
            </a:r>
            <a:r>
              <a:rPr lang="ru-RU" sz="2000" b="1" dirty="0" err="1" smtClean="0"/>
              <a:t>ультрабарокко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143932" cy="13620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стиль</a:t>
            </a:r>
            <a:r>
              <a:rPr lang="ru-RU" sz="2000" dirty="0" smtClean="0"/>
              <a:t> — совокупность характерных черт и признаков архитектуры.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Характерные </a:t>
            </a:r>
            <a:r>
              <a:rPr lang="ru-RU" sz="2000" dirty="0" smtClean="0"/>
              <a:t>черты определённого времени и места, проявляющиеся в особенностях функциональной, конструктивной и художественной сторон (назначение зданий, строительные материалы и конструкции, </a:t>
            </a:r>
            <a:r>
              <a:rPr lang="ru-RU" sz="2000" dirty="0" smtClean="0"/>
              <a:t>приёмы архитектурной </a:t>
            </a:r>
            <a:r>
              <a:rPr lang="ru-RU" sz="2000" dirty="0" smtClean="0"/>
              <a:t>композиции), формируют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стиль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Развитие </a:t>
            </a:r>
            <a:r>
              <a:rPr lang="ru-RU" sz="2000" dirty="0" smtClean="0"/>
              <a:t>архитектурных стилей зависит от климатических, технических, религиозных и культурных факторов.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Карина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442915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http://img15.nnm.ru/f/8/9/6/0/9ce8ebd522f9fd2a62424b81688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3429024" cy="256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428860" y="357166"/>
            <a:ext cx="4000528" cy="1600200"/>
          </a:xfrm>
        </p:spPr>
        <p:txBody>
          <a:bodyPr/>
          <a:lstStyle/>
          <a:p>
            <a:r>
              <a:rPr lang="uk-UA" b="1" i="1" dirty="0" err="1" smtClean="0"/>
              <a:t>Петропавловский</a:t>
            </a:r>
            <a:r>
              <a:rPr lang="uk-UA" b="1" i="1" dirty="0" smtClean="0"/>
              <a:t> собор в Казани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2226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429024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50070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здание в России выглядит как расписной высокий пряничный домик, и его хочется немедленно съесть, то это </a:t>
            </a:r>
            <a:r>
              <a:rPr lang="ru-RU" b="1" dirty="0" smtClean="0"/>
              <a:t>русское барокко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071670" y="428604"/>
            <a:ext cx="4929222" cy="1600200"/>
          </a:xfrm>
        </p:spPr>
        <p:txBody>
          <a:bodyPr/>
          <a:lstStyle/>
          <a:p>
            <a:r>
              <a:rPr lang="uk-UA" b="1" i="1" dirty="0" err="1" smtClean="0"/>
              <a:t>Вестминстерский</a:t>
            </a:r>
            <a:r>
              <a:rPr lang="uk-UA" b="1" i="1" dirty="0" smtClean="0"/>
              <a:t> </a:t>
            </a:r>
            <a:r>
              <a:rPr lang="uk-UA" b="1" i="1" dirty="0" err="1" smtClean="0"/>
              <a:t>дворец</a:t>
            </a:r>
            <a:r>
              <a:rPr lang="uk-UA" b="1" i="1" dirty="0" smtClean="0"/>
              <a:t> в Лондоне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29264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вам кажется, что об здание можно поцарапаться — такое все в нем высокое, тонкое и острое — то это </a:t>
            </a:r>
            <a:r>
              <a:rPr lang="ru-RU" sz="2000" b="1" dirty="0" smtClean="0"/>
              <a:t>неоготика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53250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590029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857488" y="142852"/>
            <a:ext cx="3200400" cy="1600200"/>
          </a:xfrm>
        </p:spPr>
        <p:txBody>
          <a:bodyPr/>
          <a:lstStyle/>
          <a:p>
            <a:r>
              <a:rPr lang="uk-UA" b="1" i="1" dirty="0" err="1" smtClean="0"/>
              <a:t>Реймсский</a:t>
            </a:r>
            <a:r>
              <a:rPr lang="uk-UA" b="1" i="1" dirty="0" smtClean="0"/>
              <a:t> собор </a:t>
            </a:r>
            <a:r>
              <a:rPr lang="uk-UA" b="1" i="1" dirty="0" err="1" smtClean="0"/>
              <a:t>во</a:t>
            </a:r>
            <a:r>
              <a:rPr lang="uk-UA" b="1" i="1" dirty="0" smtClean="0"/>
              <a:t> </a:t>
            </a:r>
            <a:r>
              <a:rPr lang="uk-UA" b="1" i="1" dirty="0" err="1" smtClean="0"/>
              <a:t>Франции</a:t>
            </a:r>
            <a:endParaRPr lang="uk-UA" b="1" dirty="0"/>
          </a:p>
        </p:txBody>
      </p:sp>
      <p:pic>
        <p:nvPicPr>
          <p:cNvPr id="54274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3643338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35782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Угроза поцарапаться уже не так велика, но все равно все тонкое и высокое. Башни квадратные, окно в середине круглое, везде сидят страшилки и изображены мучения. Это </a:t>
            </a:r>
            <a:r>
              <a:rPr lang="ru-RU" sz="2000" b="1" dirty="0" smtClean="0"/>
              <a:t>готика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714480" y="142852"/>
            <a:ext cx="5529290" cy="1600200"/>
          </a:xfrm>
        </p:spPr>
        <p:txBody>
          <a:bodyPr/>
          <a:lstStyle/>
          <a:p>
            <a:r>
              <a:rPr lang="ru-RU" b="1" i="1" dirty="0" smtClean="0"/>
              <a:t>Музей современного искусства в </a:t>
            </a:r>
            <a:r>
              <a:rPr lang="ru-RU" b="1" i="1" dirty="0" err="1" smtClean="0"/>
              <a:t>Нитерое</a:t>
            </a:r>
            <a:r>
              <a:rPr lang="ru-RU" b="1" i="1" dirty="0" smtClean="0"/>
              <a:t>, Бразилия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29264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есть подозрение, что где-то в этом доме живет или работает Железный Человек, но все немножечко устарело, это</a:t>
            </a:r>
            <a:r>
              <a:rPr lang="ru-RU" sz="2000" b="1" dirty="0" smtClean="0"/>
              <a:t> модернизм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55298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143668" cy="461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857488" y="142852"/>
            <a:ext cx="3200400" cy="1600200"/>
          </a:xfrm>
        </p:spPr>
        <p:txBody>
          <a:bodyPr/>
          <a:lstStyle/>
          <a:p>
            <a:r>
              <a:rPr lang="uk-UA" b="1" i="1" dirty="0" err="1" smtClean="0"/>
              <a:t>Дом</a:t>
            </a:r>
            <a:r>
              <a:rPr lang="uk-UA" b="1" i="1" dirty="0" smtClean="0"/>
              <a:t> </a:t>
            </a:r>
            <a:r>
              <a:rPr lang="uk-UA" b="1" i="1" dirty="0" err="1" smtClean="0"/>
              <a:t>Бальо</a:t>
            </a:r>
            <a:r>
              <a:rPr lang="uk-UA" b="1" i="1" dirty="0" smtClean="0"/>
              <a:t> в </a:t>
            </a:r>
            <a:r>
              <a:rPr lang="uk-UA" b="1" i="1" dirty="0" err="1" smtClean="0"/>
              <a:t>Барселоне</a:t>
            </a:r>
            <a:endParaRPr lang="uk-UA" b="1" dirty="0"/>
          </a:p>
        </p:txBody>
      </p:sp>
      <p:pic>
        <p:nvPicPr>
          <p:cNvPr id="56322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5293"/>
            <a:ext cx="3357586" cy="44767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143512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 </a:t>
            </a:r>
            <a:r>
              <a:rPr lang="ru-RU" b="1" dirty="0" smtClean="0"/>
              <a:t>модерн</a:t>
            </a:r>
            <a:r>
              <a:rPr lang="ru-RU" dirty="0" smtClean="0"/>
              <a:t> (он же </a:t>
            </a:r>
            <a:r>
              <a:rPr lang="ru-RU" b="1" dirty="0" err="1" smtClean="0"/>
              <a:t>ар-нуво</a:t>
            </a:r>
            <a:r>
              <a:rPr lang="ru-RU" dirty="0" smtClean="0"/>
              <a:t>, он же </a:t>
            </a:r>
            <a:r>
              <a:rPr lang="ru-RU" b="1" dirty="0" err="1" smtClean="0"/>
              <a:t>югендстиль</a:t>
            </a:r>
            <a:r>
              <a:rPr lang="ru-RU" dirty="0" smtClean="0"/>
              <a:t>) — совсем другое. </a:t>
            </a:r>
            <a:r>
              <a:rPr lang="ru-RU" b="1" dirty="0" smtClean="0"/>
              <a:t>Модерн</a:t>
            </a:r>
            <a:r>
              <a:rPr lang="ru-RU" dirty="0" smtClean="0"/>
              <a:t> — это когда много-много тщательно сделанных деталей про живой мир и античность, в линиях природность, в формах необычность, но выглядит это более или менее нормально. Ну если </a:t>
            </a:r>
            <a:r>
              <a:rPr lang="ru-RU" dirty="0" err="1" smtClean="0"/>
              <a:t>Гауди</a:t>
            </a:r>
            <a:r>
              <a:rPr lang="ru-RU" dirty="0" smtClean="0"/>
              <a:t> исключить, конечно</a:t>
            </a:r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928926" y="357166"/>
            <a:ext cx="3200400" cy="1600200"/>
          </a:xfrm>
        </p:spPr>
        <p:txBody>
          <a:bodyPr/>
          <a:lstStyle/>
          <a:p>
            <a:r>
              <a:rPr lang="uk-UA" b="1" i="1" dirty="0" err="1" smtClean="0"/>
              <a:t>Белая</a:t>
            </a:r>
            <a:r>
              <a:rPr lang="uk-UA" b="1" i="1" dirty="0" smtClean="0"/>
              <a:t> </a:t>
            </a:r>
            <a:r>
              <a:rPr lang="uk-UA" b="1" i="1" dirty="0" err="1" smtClean="0"/>
              <a:t>башня</a:t>
            </a:r>
            <a:r>
              <a:rPr lang="uk-UA" b="1" i="1" dirty="0" smtClean="0"/>
              <a:t> в </a:t>
            </a:r>
            <a:r>
              <a:rPr lang="uk-UA" b="1" i="1" dirty="0" err="1" smtClean="0"/>
              <a:t>Екатеринбурге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/>
          </a:p>
        </p:txBody>
      </p:sp>
      <p:pic>
        <p:nvPicPr>
          <p:cNvPr id="57346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143750" cy="4019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688" y="5286388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в бетонном параллелепипеде или цилиндре вырубили небольшие окошки, покрасили в серый, белый, желтый или зеленый и сделали интересную входную группу из бетона же, это </a:t>
            </a:r>
            <a:r>
              <a:rPr lang="ru-RU" b="1" dirty="0" smtClean="0"/>
              <a:t>конструктивизм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286116" y="428604"/>
            <a:ext cx="3200400" cy="1600200"/>
          </a:xfrm>
        </p:spPr>
        <p:txBody>
          <a:bodyPr/>
          <a:lstStyle/>
          <a:p>
            <a:r>
              <a:rPr lang="uk-UA" b="1" i="1" dirty="0" err="1" smtClean="0"/>
              <a:t>Танцующий</a:t>
            </a:r>
            <a:r>
              <a:rPr lang="uk-UA" b="1" i="1" dirty="0" smtClean="0"/>
              <a:t> </a:t>
            </a:r>
            <a:r>
              <a:rPr lang="uk-UA" b="1" i="1" dirty="0" err="1" smtClean="0"/>
              <a:t>дом</a:t>
            </a:r>
            <a:r>
              <a:rPr lang="uk-UA" b="1" i="1" dirty="0" smtClean="0"/>
              <a:t> в </a:t>
            </a:r>
            <a:r>
              <a:rPr lang="uk-UA" b="1" i="1" dirty="0" err="1" smtClean="0"/>
              <a:t>Праге</a:t>
            </a:r>
            <a:endParaRPr lang="uk-UA" b="1" dirty="0"/>
          </a:p>
        </p:txBody>
      </p:sp>
      <p:pic>
        <p:nvPicPr>
          <p:cNvPr id="58370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00108"/>
            <a:ext cx="6072230" cy="4558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643578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дом сломался, наклонился, изогнулся, развалился и вообще ведет себя странно, это </a:t>
            </a:r>
            <a:r>
              <a:rPr lang="ru-RU" b="1" dirty="0" err="1" smtClean="0"/>
              <a:t>деконструктивизм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643042" y="357166"/>
            <a:ext cx="3200400" cy="1600200"/>
          </a:xfrm>
        </p:spPr>
        <p:txBody>
          <a:bodyPr/>
          <a:lstStyle/>
          <a:p>
            <a:r>
              <a:rPr lang="ru-RU" b="1" i="1" dirty="0" smtClean="0"/>
              <a:t>Здание </a:t>
            </a:r>
            <a:r>
              <a:rPr lang="ru-RU" b="1" i="1" dirty="0" err="1" smtClean="0"/>
              <a:t>Fuji</a:t>
            </a:r>
            <a:r>
              <a:rPr lang="ru-RU" b="1" i="1" dirty="0" smtClean="0"/>
              <a:t> TV в Японии</a:t>
            </a:r>
            <a:endParaRPr lang="uk-UA" b="1" dirty="0"/>
          </a:p>
        </p:txBody>
      </p:sp>
      <p:pic>
        <p:nvPicPr>
          <p:cNvPr id="59394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5899437" cy="4357718"/>
          </a:xfrm>
          <a:prstGeom prst="rect">
            <a:avLst/>
          </a:prstGeom>
          <a:noFill/>
        </p:spPr>
      </p:pic>
      <p:pic>
        <p:nvPicPr>
          <p:cNvPr id="59396" name="Picture 4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928670"/>
            <a:ext cx="2500330" cy="4540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57214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Чтобы не путать </a:t>
            </a:r>
            <a:r>
              <a:rPr lang="ru-RU" b="1" dirty="0" err="1" smtClean="0"/>
              <a:t>хай-тек</a:t>
            </a:r>
            <a:r>
              <a:rPr lang="ru-RU" dirty="0" smtClean="0"/>
              <a:t> с </a:t>
            </a:r>
            <a:r>
              <a:rPr lang="ru-RU" b="1" dirty="0" err="1" smtClean="0"/>
              <a:t>био-теком</a:t>
            </a:r>
            <a:r>
              <a:rPr lang="ru-RU" dirty="0" smtClean="0"/>
              <a:t>: это все стекло, металл и бетон, но </a:t>
            </a:r>
            <a:r>
              <a:rPr lang="ru-RU" b="1" dirty="0" err="1" smtClean="0"/>
              <a:t>хай-тек</a:t>
            </a:r>
            <a:r>
              <a:rPr lang="ru-RU" dirty="0" smtClean="0"/>
              <a:t> с углами, а </a:t>
            </a:r>
            <a:r>
              <a:rPr lang="ru-RU" b="1" dirty="0" err="1" smtClean="0"/>
              <a:t>био-тек</a:t>
            </a:r>
            <a:r>
              <a:rPr lang="ru-RU" dirty="0" smtClean="0"/>
              <a:t> без углов.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err="1" smtClean="0"/>
              <a:t>Небоскреб</a:t>
            </a:r>
            <a:r>
              <a:rPr lang="uk-UA" b="1" i="1" dirty="0" smtClean="0"/>
              <a:t> </a:t>
            </a:r>
            <a:r>
              <a:rPr lang="uk-UA" b="1" i="1" dirty="0" err="1" smtClean="0"/>
              <a:t>Мэри-Экс</a:t>
            </a:r>
            <a:r>
              <a:rPr lang="uk-UA" b="1" i="1" dirty="0" smtClean="0"/>
              <a:t> в Лондон</a:t>
            </a:r>
            <a:endParaRPr lang="uk-UA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2643174" y="142852"/>
            <a:ext cx="4071966" cy="1600200"/>
          </a:xfrm>
        </p:spPr>
        <p:txBody>
          <a:bodyPr/>
          <a:lstStyle/>
          <a:p>
            <a:r>
              <a:rPr lang="uk-UA" b="1" i="1" dirty="0" err="1" smtClean="0"/>
              <a:t>Библиотека</a:t>
            </a:r>
            <a:r>
              <a:rPr lang="uk-UA" b="1" i="1" dirty="0" smtClean="0"/>
              <a:t> в </a:t>
            </a:r>
            <a:r>
              <a:rPr lang="uk-UA" b="1" i="1" dirty="0" err="1" smtClean="0"/>
              <a:t>Сан-Антонио</a:t>
            </a:r>
            <a:r>
              <a:rPr lang="uk-UA" b="1" i="1" dirty="0" smtClean="0"/>
              <a:t>, США</a:t>
            </a:r>
            <a:endParaRPr lang="uk-UA" b="1" dirty="0"/>
          </a:p>
        </p:txBody>
      </p:sp>
      <p:pic>
        <p:nvPicPr>
          <p:cNvPr id="60418" name="Picture 2" descr="Интересное. Архитектура для чайников: Краткая памятка по архитектурным стил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143750" cy="47910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57214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вообще ничего не понятно, все намешано, и, похоже, архитектор не брезгует веществами, это </a:t>
            </a:r>
            <a:r>
              <a:rPr lang="ru-RU" sz="2000" b="1" dirty="0" smtClean="0"/>
              <a:t>постмодернизм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Итог: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001056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Архитектурный стиль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совокупность характерных черт и признаков архитектуры.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черты определённого времени и места, проявляющиеся в особенностях функциональной, конструктивной и художественной сторон (назначение зданий, строительные материалы и конструкции,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приёмыархитектурной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композиции), формируют архитектурный стиль.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архитектурных стилей зависит от климатических, технических, религиозных и культурных факторов.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развитие архитектуры напрямую зависит от времени, не всегда стили сменяют друг друга последовательно, известно одновременное сосуществование стилей как альтернативы друг другу (например, барокко 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иклассицизм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модерн и эклектика, функционализм, конструктивизм и 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ар-деко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-9358410" y="214290"/>
            <a:ext cx="8534400" cy="6096000"/>
          </a:xfrm>
        </p:spPr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-142908" y="285728"/>
            <a:ext cx="8643971" cy="20002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Древнего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Египта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Сооружались усыпальницы фараонов пока что неизвестным науке способом, но то, что это делалось с использованием каких-то, утраченных впоследствии знаний, ни у кого не вызывает сомнений. Каждая пирамида была строго ориентирована на север, содержала множество скрытых коридоров.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строители, каким-то невероятным образом строители увидели даже трещину в скале, которая образовывала естественную опору для фасада. Ничего более выдающегося египтянами построено не было.</a:t>
            </a:r>
            <a:endParaRPr lang="uk-UA" sz="1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34818" name="Picture 2" descr="http://www.abmecostyle.com.ua/uploads/posts/2009-10/1254671460_egip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810000" cy="2857500"/>
          </a:xfrm>
          <a:prstGeom prst="rect">
            <a:avLst/>
          </a:prstGeom>
          <a:noFill/>
        </p:spPr>
      </p:pic>
      <p:pic>
        <p:nvPicPr>
          <p:cNvPr id="34819" name="Picture 3" descr="C:\Users\Карина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365755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Конец</a:t>
            </a:r>
            <a:endParaRPr lang="uk-UA" sz="9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5725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Античный стиль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зародился в древних Греции и Риме. Его яркими отличительными чертами является большое отношение длины к ширине, большое количество широких колонн, стоявших на относительно небольшом расстоянии друг от друга. Такое сочетание характеристик помогало создать ощущение массивности и величия. В этом стиле строились практически все храмы в древнем Риме и древней Греции. И в этом нет ничего удивительного. Античный стиль как раз и был ориентирован, в первую очередь, на строительство монументальных сооружений, которыми и являлись храмы. Обычно они размещались рядом и огораживались забором с величественными входными воротами. 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www.abmecostyle.com.ua/uploads/posts/2009-10/1254670742_antichnyj-stil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3214710" cy="3169005"/>
          </a:xfrm>
          <a:prstGeom prst="rect">
            <a:avLst/>
          </a:prstGeom>
          <a:noFill/>
        </p:spPr>
      </p:pic>
      <p:sp>
        <p:nvSpPr>
          <p:cNvPr id="35844" name="AutoShape 4" descr="data:image/jpeg;base64,/9j/4AAQSkZJRgABAQAAAQABAAD/2wCEAAkGBhQSERUUExQVFRUUGBwZGRcWGRwZGhwcGx8eGx8dGhocHCYiGR4kHxodHy8gIycpLC0sHB4xNTAqNSgrLCkBCQoKDgwOGg8PGikcHB0pKSwpKSksKSksKSkpLC0sKSwpKSwpKSwsKSkpKSkpLCkpLCksKSkpKSwpLCwsLCksLP/AABEIAKgA8AMBIgACEQEDEQH/xAAcAAACAgMBAQAAAAAAAAAAAAAFBgQHAAEDAgj/xABGEAACAQIEBAQEBAMECAQHAAABAhEDIQAEEjEFBkFREyJhcQcygZEjQqGxFFLBM2LR8BVygpKywuHxJCVDwwgWNFNjZKL/xAAaAQADAAMBAAAAAAAAAAAAAAAAAQIDBQYE/8QAKBEAAgIBBQABAwQDAAAAAAAAAAECEQMEEiExQRMjUWEFInGBFDOR/9oADAMBAAIRAxEAPwBM8Idh9sY1L0H2xJ8LGeHjvdq+xzO5kcU8eGGJXh409LCodkbw/TGtGO5o9cZpwUFkeMYVx3FPGNTwgOAT0xrTjvoOCHBOCfxDspqLTITxBrtqUGCVJgQOpnGHJkhjVydGSEHN0gSFmApVjeQCPKBuXOyDfe/piBU41R0vDkMCQvlJnsR0++IvMfFgGahQqaqCncKEDEbm12WdiSZxC4XwnxFLuwRIcKzWVnRQ2jUJgkER3ncb453L+oZXJ7XwbaGlgkrXJzzdVakFFIJA1j8oI6idgd79Zx3o8MVfPWdYXwz4cnU6P1WAbARIsceuDrWq1FpZZJeXKiRJDJDKZIU+UHpNziZT5NzROlqejSJLnoFsdp29O2Nb2esgVOI6PLTOkL4lPWogvTY7MD9d+/piVwrl16oBdhSpESGfcgWt16jsLjEk5GnRUFAz1dVqrCaZETIQiZHrPtiW9IPFjWYTpMDQAR+W8Ha87WnAIt2lyUtfI0GoaA5pU5R7oxAgEblGkbgggxfFScT5calUejVR8uSzMGqqXQzaPEUAhZi7ahMbHF6cpkVMrlCVEeGpFRLw2kA+bbeQZG+J2d1Orq60qs/LrCgk9Ce/TaMQ1Qyk8hkqmXysU6katHiklalOoASQirsVgn+ab7E24Z/lSg0GuGyNUtULlEL5emgGqnMMSGe8BT9MWTQ5DoVtXgtUyle+pBZT6MhBBG9jMj74VeLcAz+RUh6ZejM6qah6bMNmqUibETYqR0sRbDSFZWnFMnXy1SPE1CFZKtNpBVhqUg7qSLwYIvhr5a+LFWn5c8q5yiw0OKiq1TTYiGYeeDeHn0ImcBMmwDGqAYpBSxSWLsrgnWYDUgVJG0WAm+CvGOGUKo1EAMrVEapltDLq1/hqUEawEN6gP32wUVYzZjkXh/ElNTI1Qum5Skv4igkyHoMZOxhkb/ZOBA5PpodATWo8RRVA01NlIapTYnwyrahJFwQYGFLN5OrkayOlVHhvLVovIDLBIDDZhIMdiMOWS+La1WRc/TFUKf7dF0109Qws4HVSBI+2FYUc04Euoms5diIkEjeRvuRv2GJlCKahFARRYKAo/wAn3w05Dg+WztIvw7MJUYTNNvK2/Zrqb9beo2wv5vl2urnWjCD8xgj6aTBP2xS5MbVAk62JVCB1vMATeO59JGPdR9KiXsFAPVjaNuk+tsT8nlGppHUsSxjzMfUz0FoGAmaQeI0ARta1xabfWcNqkKzl/EsfNIBU6QBBMG8aiewnqMd+GiQ9gDIPvM9hvbHJqOplAIDRJHp7bzidSqoCQXUFVEyRMT1E7398EXYM6lMYE9MejjyBjvjnTwKWNNRx2CnGiuJYzj4WPBpY7k441MyqkTckgaVEsZIBgdYnESmorc3wVGLk6RgojBOjypmHVXFIhX+ViQFP3Nt+uBNbjAylSq7VbQaaUlVSzCQdZBnSZA2I236GMedMzxDL/wAJoVUozUDIWBi5YVDMOCCTsDKzfbGmz/qdOsa/6e/Ho/ZMm1q9D+HzIQuM5lXjQSNNRQ4QlYUMNJ3EgwZ9lvnDi1WuyVmAUlSpZNYJkkwdRtYxAtHffEKjrhtA1O48zbkAiGFxv/envjXF61YK1Go+omoKjAaWBOgAMXWQx0npPWcafLmnkf7nZsIY4w4iBd8NWQ4PXzVZmrU9IhWKFTSUwNIaAAAIUSbEyY74k8ncBQU/4ioFqkg+HSF7rvqvY2iDaDfDLxpzmINdRZY8NTJiO6xAm8bSTfGJR4KciHmcrRy7JbWWYzSpLZdQiCsy0OBY2N7Wx2PjVFVa9QawDFOkANAJBufyg3Nz7T055GrSooS+iii3AWNZn+/vt+VfecLnEubdbFaEU0E7/M3qLWPqTPrh8JEpNk/O5enST8Wqyg38JTI2+WIm49hecQ8/xYimAg8CibhZ1VTIvb8gM7HAEpWGo+ZdYhi15H+t695wc5dy1XMsaBfQhA8oZKaEx/fszm/rve0Yx7vsXtH/AJI5zUZdKVGs9BgsaKtPXRbTuyuEhbfMTAFye+HheOqKYfM0iJ2rUfxKZ/valNhF7264A0+W0y2XpQMzQVDq161qUwR1bTq0oTc9J3K3OKh4tzZXTM1/DqeGHLK60rUmMaWKpJUBjJEd8KwPo7hXHMrWZNOZy9U2Kw6Fr9rgif5YGDGfHmDAtKgyo2aY3mxi/wB8fHeWzRBEeW++GvJfE3OIgRiaqAR5iZEdj/Qz07YEwotbiXKeUqVK9RwEZDPiUTpqLBgm0QBYkdu+AvGuUamVpPVXTWRlJD0wqVQDuSNPhuDaZCk/TC1wHiNfN0mFNGO40rV8Mk9lb7nSd7x1hoyPOeboU2p5hPESICkBSoC3GoC7C24GoGRYjDtNBXJXNeHreKyMtFWl6mXp6RT1AiGpXVTNydo26Y8ZnhdGtWb8an4Y/wDVpCB/Zs4XwiFZ3ldJYQPuMXLwvgxq5QlvDU1gKizdHAAOmppgr0BiR7jETnbkXKPRoNSo+FmWWQKAFNnlRINioFzeJ7WnEoplJZbKV6Wh0JMFTNJiWUkBxdbg+3UHDtw74uMwH8WvjxIDqRTr3ixcDS6+jDrjzQ5fOWqRSqVKFWGUCrCka6ZQ6GWFLGR5iVMXg9Y3HuDUnFQ1EFOoiMw0jQ/lRNKRGlwJLM8Ekmxw69FuLAyOWo56l4mRqeKwu9IjQ63t5T07X6G56J3EuDVKVUItNoIk3C6TMEXj3G+AXL3BK6KKmWrajcVKSNoqFAxSUneTYdcOlPjtHMmmlKnUFZVKtTeV0xsGdiR9ZxSdvklr7C8+a8HWgKqQbxuZAM6jczPQWvgNms2NR0AKdzA8xJ3O2r7xiVxrIVDXd2V0D2Mk6beUeYWaRf64jUsoo3uWsEHlvvZQZbA2QM2nGaMSWp4zw/THenPEcDHmowG5AvFyBv0vjaZxDWWiJZ3myAMR6sNQgepje044cT5ky1ClXSoiVKzKgWn/AGiqQQSS8DQ3oB6euNdqddDFaXLPXi00p8vhHjLZsMA5GikpOqpUIUEDbRBOqe8R2nAPj3PGoxQ/KoUVCADA/lAAA9yJwvcU41Vrnznyj5UFlX2GIVJNTAbSYxzufV5Mr5ZtMeGMOkZUckkkkk7k3OD/AAHPNSWFomoKgcEwRIKhWCsL6lOkiN5gi99cM5WaqQx8tEVNL1CQoCgT16kA7dr4eMk4TLhaS+HTFldrlxM+VIkidp3MmO/nUXZlbAi8vO1HVmCKVNvMKFONTt01nck9rm9gMH8llqTtSpHL00R4Xwnuzfl8xUyPUiYviNoShT1O3hqN3cg1DPQDp2i/t2i5fjjuy1MuUpIWIWpUIao5WdlJsJ6tYHr0xkpLsi2zRyi5EU6nmp0qgIqKh1QysdJk3/umL3HcYF8V53BQpRUpO7NGqfRbx7mcD87xXXRr01RipZHL1Hl9QJEgTpk6jKqNhM2OFxkMx1xjcvEWkdKlcuSSTJ3Jk41TpAySwAH3PsMc4x7q0SsagRIBEiJBuCPQ98YyjRqHaTGGj4f5gHMMjlYdLa6Yqr5SDBVgQARI1C46YVMEuBcEzGZqBcvTd2BF1B8smxZhZR6mNsAH0ZwXh1egf4ZlD0DqqUHDlnRgNRpyRcQWAmAy2O5x8z5sedvLp8x8va+1+22PqnhfC/AoZSmJL0GJNRjOpyrKxJN21Am5jp7Yqz4ofDAeJmM3k6qVIZqlegCNdLqxABkgEyZAI9cFCTsqPHunUgzv6Y8YzAMJ0uNMhDUyVIMx0naY22tif/8AOVZg6uRDTfTrYSPlBY2WYPp0tbC6MSMkgZwpkzaFEk+wkThVQ7Lw+HnNlKtklpsa1OpQUJUqaWaiBJ0yQDokA9hbDzy5l6eYC1BUDlCbox8rT1AYqZiQY298UDy5zLnaFYNSqNSBhTTQUwCoMEeG1j9QcOuc+JOWpVGBVqVbQSK+W/CIqCQFr0J0tBFzeQZgYkqy2uI8I8XT4iJWp6SGkaXjppHW/SR9cKfMPINNkSlQdSrA6aFca16To/MpjqpHeTgDy98bXAVc9R1rH9tQEG/dP6qR7Ysfg/MOUzyA0KtOtBnSfLUU+xhlPrHU3xSkiWip83yicq4qFXy7KQ34k1aEh1bXrUEx5bI4gTuMCspxuoI00XqF6SAmQzWNnci5DxNyYIxfOf4ezoR8ykENTqXkHsehB2JB+mKv47ypTo1kFKnUp66ZLoQSJDSCIkRfabRsMDYhderVqoTV/DBHyIZ/3m9+g/XA2kEpeYKAq3JCyfKDsT5voMHs5QA3n6DpOBXEkKUnYW0CSZ6TB/Q4tGNhnw8DeYPEFGaWqx8+mNWnrpnY+sG04MsmPS47fJHfFx6OehLbJMqpuZKiqEy/4Aghyh873JlnI1bQIEC22AyqSe/+Zwwc08K8POOAPK/nUCwv/wBZEDBDgfKBbUz7BypKEQhHUkyrDpYk/rjkMuNxk4vw6GM04poWMtk9Ugi8SCTAEXuIvhg5f5TmKtUwit6aDBFiZEqe69LzhkppSoST5VAPneCBIiRsX9/YCOgKvzCpkKV0r5fEc7/6lPf9uknEOKXY02x/4slLTLLTSmojXUAVVGrUNFP373M7thH45zwFYjLwx28Vrk+wIsN9oHpgLzRzI2aFNX1s1IsPEdgdUkGAqjSoBmIJ+bC/OJlP7AoEjO596ranYsT3M4zKZxqbAqYj/ttjiKflJ9v8/pjyMRZZci8v5eplfApqKbZhNdOoKmunUqLBILhlCOCdJp6LapFr4qHOIVcqbaTti+Phnxb/AElkvAq0wiZQJprE6nFRV8rrI0rogbzMgGQTiree+S83lKhqV6ZioSTUUTTLkknSRYTuAY7dMSApYcviBQjL8La3mySja9nfc9d7YTcPvxNWMvwkf/oqfuxwAIlo9cXrwrhNHLZHKjJEu1Srreq50628FmXUuxRWgBTtv1OKJxffBMzTy+TyyVGUulEsaWqHCuieaGIHUnpacAmNvB+KZhKKtmEupGrSdXWJ9rgnBbh3J2WWvXzSofEzaaat5Ug2MWtMXvGIXL+cpVKZ8OqlVRqEhgxABXfr5dW5Fhp7yS+WrilQViCqqCWvIVUBJPoPL0wxJUfHudo6KjrfysRfexIvjhiTxLMipWqOBAd2YDsGJMfScRsIozHTLkahO0id9vpf7Y542MAFscO5doUkprm8s1Ja0rRzdMLT0uoNnVnZKgaxBPzXG+Kx4rlmp16lN7tTdkMbSpi3pa3pi7OSqFbO5FDWRYoVaTUsvpIDIDFQlWJLkrqibXOKo525YqZLNOlRCiOWekZBDUyx0kEEjbp0wgA9PMED52EbAY75bijJBUsGGxBII9jMj6YgY9KsmwnBQ7LU5T+NmepwlbRXp/zVLMoH9+Rq+s++HvinMNHMVFCagqnw0aNdJtcEPqB/DUbGbXGKHy+VqQPKqCJ1NcxGq0yBIM2AxbNfgjUWAc03T/7qHSZG2ofmmI803K32mX2OyVmcqRqDFbH8h1D31ER+n1wIq+R9SkDoQ3nDb20nuLHpHQ74l1RYxP1OBefc06FWsKbVBTgtHQExLTsJtjMroxtchvMZYqAejbY4MMWfnuA06qaDYdCOmAVPk0U/mbUPaMdPj/UcbX7uGc68bRX1ThtOpWRqkwgA6KJkxLAaouPKCJuZ2wt8V5wXLk0aSLNMkQVKqrC1ktceone+GjnzlmurmtTQOFUKq/MUbaVQ+UyY8xkjoOuKx5myNanX/HbVUdFfVMyCLSepgQT6Y02rm3kcl6bnTU8aInEOKVKzaqjsx9f6DYYiDDcfhbnf4ZMxppim6h71ACAdtQMRIv1wv5jgdemAXpVFBAIJUxBEgzttjx7ZM9CnHxhvjXAQmUo1QpGqmr6rlTq33QduhIBBHrhVxZ/I/LmaztHRVBTLJTKgkMC4aSDeZRZm0DYd8LXNHIT5SmKoqpVplolZBE7GDuD3B7YlplGcN4br4Pm6skeHmMvYbGRUFx6ahH1xx5I5UGdquajaaNBDUqR85A2VB1Zjba2/YEvwyF5czZ6vnKS/7q6v6438KlUvmQwLDw0sJJg1FBgASTf98ShsuTk3iuW8Krl6FHwUp7qq2IsCxJEuf73rhQ5j59Dj+CzNFlDKaZdmBBJkC3vcE7EA98O/A8oAC2sMCGMLJjXAAHUQSRB2iLYqr4v5PQVqFSNbOomLEEnyj1BBn0GKogqzD98WEgcMXtw6j+pY4QcP/wAXlh+Hjtw+h/XEFiNk8uajqg3dgo+tsWzy8K2XzQasqmpVVC3zAlexvYhRttbFeck8L/ieIZakRIequof3QdTfoDi7eccrTGdoglVqAM1xuFqFiCTva49j3OGTIzL5k038Wm0MqI1RLRUABR1c9bKp1C8qOhOHLOEPkaiElA1OorRuBoYGJuCB37YTMgtNvLdg6Ms3urwCCY7C0/y4M8eqJleE5p1ZiGyshZBCmovhgKT5ok7GY2EC2Gxo+XsZjMZiRmYZ+UcjTK1KjXqLHhLuJkSSPXa/rhYwa5WP4t20iLzsRseo2mbEG1r4GBb2V4emfoqrtUoZihVZaWZp7xGqGg3FpjpBg7jAH4xcHzBymTzFZ1qNSDUHZRpBnzI0G4LAGfUeuGvlTiGXaqaYqIzipJXYmRuB1BLWN+nfA34/5wrk8pS6NVdu3yKB/wA5wWFFGYkZbM6QwgGY3Hb3xHxmACZU4kzGTEREXjttOHzkXmPNVKgo1Cz0jSdkUgGY6+a5G9tvTCLwfKh6tMP8hYA/4fXbDfy8CvFQQYDqw9tSG3oLfpgSVg2NNLl9VzjZik/h03phTRgkK0DVHmgLqBIGJdRVTUslw40sG+VlP5SogEe4OOkj2xHcycZ0jG2P1Hmud1Md4xLbjynaDgRwrO0jT0sYncnEhsrQGz7+oxtp4sak04tHP7mReO1fFpOLbTYE7X2EE/cYqf4rxUqZeqtU1qegoGMkrpaShb82ktvJMET63HmuMZbLJqZgY2nvvY4VOZ83SeoqOtOqIZkQR4etiGcN12Uz6gbRjx56tKqo2GjtJ/Y98X42WoeGsCmQgQi/kEFfewGNmgyqpAEBQImLABR7+3pha4Xnlq5WsFWBSrBFHQIbgA+hDD2jDJxrmJMrpp6Xdj5tFNQxCLuTqtE27m+2+PZ8sVFyiq4Mfxveo/k7Z3NV6dOp+KQKpBKi2mzGFJ2URAHbCfxig1bIUlAYtXYqB3bU2lRO14GHvmDKtUyiNTeWqMx1VE0naGXQLppkiDeVO/Wr8vnG/i6VKW0o9Nt5QnWt1k2uenrvjUNWbS6I5U0+X6lNhDHiMEHcFKQkH6478h0UKU1IOl6jeIVcoWsoRCy3AHzGCDte9inxQywo5atT6vxKrVHs1MH7f4Yb35UFPgmWDQtZFSoYtdisagNyEIsQZ04iqdDu4poi8I4q+VPiBi1HUUdXZmNPWQNSTJdToNiYUiRuYg/F+sK1CsGe9B6T0wdPm1akbSQZIIgx/d+xPhqBaLyJQ1FsYI80uVI7S9psQesYGc78BpvTzaUV1NSpq/heYaFBk+GF2A1NCknb0EVVk3XZSmH74wn8fJjtkaH7HCFh7+MH/wBVlh2yWX/4cYjKTfgRw3XxBqsWo0yZiYLHT+2rD3z9VFTO5dpgolfTAH5A+oGTsQ3/APOEL4O8XNJ66D8/hkwBMAkbxMeYW2wf5jzTfxOXYttWriPzSWYRHs1x7d8C7JYxcKb8RUiwaVHp4ldf922BPOvER/orMZcBpABV5sUV6TMsEz+cGR/KB0wT4aStXLGZBNQHpYVENvQeJMH1tgZ8ZnSlw5KaAgtmIFzZQmphfoTBj0w7BFHHGsbONYRRmCXDKFQiUEgsAdrXW/8Advp82BuLT5c4MtPhD1dI1MDUJi/lIKj7KfvgAn8s5FXVKhYisIhxup0Mt/5hCgkH9wDiR8RPGzeQFKoNdfLKuZBQg6qTDRUkE6vKxmb2WT3xH5bzJTMaf5KwBHTT4i02HtFQYduMZCm+UOvWpFGsiskiGOqlpYjdbXBt1t1VgfNBGOv8I+nVpbTMTFpPrjESSBNzgpUzTGmyKTDFGb10gwfpqwN0BKocP0NlzIEt3k9PTrPTBTNPpzCOHKuuiFDKrGSVgFt7NNxtOBRVlWk5Oohohrrt1U2OJfGMjlWKVKSPROoa01a0MsBKMx1Jvs2r3wRJsbqHFdI86ye7QPvBid9sR6/HTqOkoPRb2xFppLbAdvzH3vjnpAaSTuTeY+236YzpkDYUI6iMZ4vZvviRxHIJJZGB6xP7YEVJF8dnFqas5wnDLtWq06Y80Eswi2kAgkmLD94OB3xIqJT/ABacawSCq76Co0sR6a9/732mcvcPdqz1qJOumJYXIZIUaCswYBZh11De+F/njMmtmqiJq8NjKk9mChVPcQqt6XPfHMa2TeZ/g3mnSWNBPl7KCjw+kDd69RarGdgbKP8AdA+5wx8MUVeJUjC6dIX1PmLXPYFZ9ZwvZbNKaNKI6H6AwP0wf5OUPn6ZuNKVHmxsoA/5hj0TxJYJV4keaEryr+w5zvSWg/iSFVod41GDIFQ6R0ZVBJGxWTM4q3LZUUcyr1BCioHqEi6U6baizxIGpxAG50n0w7c68UNSrNRQ1NZVgPKWBERfYgEmPWPavsnxMnI5ytVJY1nKmepgBR9C36Y12GO50/OT3ZHS/kN8bzX+lXyD6fLmc4409fDpwt/UqCT74sXnnOink9TNB0qSYkglLe9wT9cVfy1mXp0+DmmYac0QY2loJ+2Hb4gZhjlVSpE1AzSuwhfKT3+V8Yb3MulFUiHwyowpVlMedT9g6Ae9gb+uCnAb51h/+GL+lRSf3wt8PnRUZbfgAld9jTYx9Hm2JuQ4oBmJU+Y0wSPTUIPpMm3pjNgjuyJGDP8A62U5zHQFPN5hAAAtaoIGwhiLDthm+LyRnKIO/wDCZef9zCxzFU1ZvMMdzWqH7scNXxmb/wAwT0y1D/gxgkqZ6o9EL4X5s089I6owPtIP9MO3O1OHoVF/LmA2mx+bwiyqxMx8tiLeuK9+H6E56nG4DGO8DbFg85VYZGuQMy4+gXLGftH64n0TD+TqyaBEmS1+s+HlmP6gzgb8fj/4PJ2gmrUn18o3/TBPJUhChiVINRipsTFGmCAI3DIZGBv/AMQGWP8ACZRmiRWqi3ZgCP0UYbBMo3GYzGYRRmL2ytMLwZkvIyrH6aD/AI4onF18F4l4/CNbNLeE1NiABtqEGOuFdAAcg58bMRb8A1F+q063/tnFrpUDLUpEgaxXAE921iO92+xHfFU8HGrNohv4uXVT6xTKfs2H56rnJJWpNprIgqI0A3ejRDBgwuCGJjuFPTBQrpHzqpgg4J5ZxBJ7YHyD2HrfE6jQJXUGECAbbAmNvfEyVjsI5zNDwVAgEN6z13x5zOaDIfNeAQOlo36nYdsdsxw+n/DOyyWDCCd99rYgz+EYiI/cGOnvi0iLQ0UcvLTDR0K+Uf4488Y5crrljmaVEVKasQ7AlmQgC7g3i86pjviXl6xaO5GCvCeaquUc+GwKN8yNBVptBHb9cZPCfSVWzSnYMPbEVz74I1uCE3DW7Yyjl1T5t+4x2m5eHOBTkdvDWvUsJ0pq7WJ2G9sV/wA35oK9TwpHijwwZusteO+pQBMiAI7YceF5hGq1KRsrgFQdgxkQesHQP+uE3ji/iGnTA1tVSARYBNRYt6SRb6Y5nVJvO/5N3gf00GxlQgRBsoCg99JUfrvghwbNDL53K1GMAs6Ht5qbH91GIGar+dTHUW95P9MBOcM2RRpuCQVqqw6GQCfpjZ5l9LJ/R4sT+pEfviDl1NAwCrKhcdZMW79T9RhA4hlUbgrVgNJNawBBB8wBP3mB2AxYXxAzRC2gjwyAZ32I73MA/XFd8Uq/+WFTAlVYx1Ytqn9cajTRc1JryLPdldOK/KA+e5gNJOHCnB/hqRY+rVHZiCf9XSPTFiZ7jjZ1KLtZXpNANjenUWNo3Um3c4pNji9+D8IT+FypJCtUpu2oNrXUKLUwSYAE28tyJOxx4l2emRy5ayBajq6Plhqn+Yr5vb+yjECoIzVVpuVp/QEE/wBcMvKdUHIUncBQFCsSfLIDWJjynzDfv9kriHHaFKs58RD8oAQ6ydIi0Tba5x7NHJRypvhHmzxcsborbihmvV9Xf/iOGX4p5zxc+G6eBRFp6IB1wGqcJeo7OFfSzEzGkXJPzNEfY4NZnOZYZgVnIYpp0jUDdI+ZVW4JBx5J8yZ6k+ABwJaqV6VSkGBR1YNBgQRv0I7jqMW5zpxKlmfDNGSRWqO6hWAhvDC3iCSqbDvgLzdmaZShmMpqNLMIGCz8lRSdaMRN4uA3YkA9F2nxJnaZiqo0lS0W9DI36j1wUiW2XdSztGslByAjTUbSxUGXJMGY8wKi3X2OA/xl5Zr57LZYZWmahpu7MARswF7m9+04hcr8SC5VKjotSoNKhTc/MZMN8xgDc4NZjj8qxp06QJE2Bo1AfXqfp98Jgj534rwWvlnCV6T0mIkBxBI2kdxIxBx9BcQ4Tls/obiFGtrSEVqdS4BJN11ExM3j74AcW+GXCdANHMZlSwJUQr7fzWGm8dZwi7KcxZXw8z4bh+aoEmQysB6PCn7QTjpT+FeUrKpy/EULFQStRVsSNjD6vqFOCHL3IJyTMa9UMHdV1UdRjqAQyAgmSMDBsgcDq+bK1BuKbSd/zFf+XD1lKn/hdO4Cn7LI/wDbjCBwLK1aTUaTIpA8hcvAWXa8dQCfSxOLAynDXSmyWIioAwiGk1iP0dbYfZJ8+1NItFwTibls3CuIADKv6Mp/pjrx3lzMZdnNWhVRdRhmRgtza8RfA2jmAJDCfKR9TscTRQyZSuvgVPN5rwBv0wJRrae4PpsDvf8AzOOOWzcAqTAiOvUYI8L4PTzXlSoyVR0e6sOkEGQfS/pikRVE/JcyUhpSSLCWO0xcd98EHqlhIBIN5gAGffCtneW6tGstKqANVwykMCskFhHqD62w1162lVAAOkAT7CNvpir4BpDLV4gx3xGqVSeuMJnHl2AubeuO3qjmkz3wRdfEcvTJMVFbbujB/wChH1xBzFLVnXqTIPiEHuNUA2PWMaqmhU01DValUo1FK1EIIIYMClyBq1KDBsRIxvP8z0BqbWutiQVAAghixPlYgAzsCf3xzWeS/wArc+rRuYRfwUu6Ort51E9j9hU/z9saznDKdenVWo4XQhZR1Z4hQP1M+2FzNc10jDeYkSNKmBcMJJiJkjvtjlV5j2YECbgGpNjNtKqL2i56jvOMmfWxalCPT9IxaaSak/C2+c0DUBEQiaIYgFVUReTciAJwnZzlytVyhC0yQ1MaTbSYiIMxEiJwk1+ZHcsrFnkkLpkTMi4MsSTBiekGZxMy3E88Vp09FR1otqphwWCMWVpANt0iDaC3c48GLO8W5RV2qPVkxbmm30eOG8KoZapUTPgBwqlFDBheZkpN4i0dcSMxzZRjRSRgATFwFAjopED7YyryrVzdZ6r1KaeKxqEBdtRJMIpIW8wNWBua5UNKrWRnGmkYDAfPNwQJtYgm9tsYOUZeH2w1xH4l1qmTOUK0PCLqSFQyw+abQu4HQH9cL4zlQDyroHcBaf67/rhj4Ny9ljSl6ZcyLliCJUk7WGN8O4RQKK2hWJEmQT9b4FFsW9CwWqVDdlJ/2qp/5sSE5eqVfMbaVGrWNJ6gWEk7dY/rh1oVNHyjT6KABb2274HVqstV3ui9D64bjRPyPwC5fJNRYUyQwexgNsp1SJMEg7SDucFaeVCmxYibX7/9cRnhqid9T+l4H2x2osQ5Ug7iD9rnEoG2y3+R+G03yFF2ph21NeYbysYIneB9sd6nBstU1s1NtQ1KvmJiNxEx6xYY38OhGQpiCQGcR/tGYv8ApGPD56QQDJJJJ2sfMJA67WFt8ErBdkE8mGrTp02ai6MRq0o6QDJWwczBABkx+x4cU4RVyreFRqFQ/mfQWBKjSNAQqUkjYkgC874JtxLTlgaRIFI6jaxg6iPaCe/tia+fQqlSmJBW5JEEMPykbgwDhIplT8b5ZrEShdyV0Faops8KQyidUKBEQt/QdOmToNl28V6hQhgzURUfLhSL6QG0ho6aSZMEb4sTNcSWumodCbi1tjv6j9MSRmVZIdZFhDAEHuI6/wDXF7Ew3NCBkuNvUP8A6rAkt8qVoBM7qpJ3OCC8ep0TFNkDEGzU3pOY/LYm56Qh6WwwLwXLeJ4dSl4msSHZFIVpJKiFBVbC8neJxyz/ACtSFOoKbtTYGfLUqIPouoqI9umBRaCwXn+cUzeTq0swrmk1EElKqMR80OQ6oTpZLwYmBeTFC4tb4scONPLZU0g5FTWHsDZdJUSomJZjB7+mKvyuX1sFkXnc9gTiGqZcejMuR1PTtOJPDnKmRMgEgj/HcfTEdEki4AxLyIk9dj7YQMYjxZq7KzySimmGH8oYm57yd/THnM5mB/iYxE4XTGgzJAdrH3/TBIUgQIA+gFsWjGyzstlqa38ISO9/3wnfEIVR4dSiukXRlpi51XmIM7EbYKPnmizETgfnc2x0j5jMjfcCOgPfHVanF9OTbNDp5VkQkZbgearH+zYIYtUMDaJgkTcz6Yn5Tk+tUPhvWp00ZgCFGrcjeANj62+uDiioSWeROy7ekm/p6Y7ZKuqupIJCtqI7wQTjmXFem7+SXgA4fyKmgtXqNId10JA+QlZ1HoSDsNowQyvK+UUSUL+rsf2Edx9sda2dLAmLsT+vb0H7RjimZIMCJtAPW3XsJ9MCSQnOTDoyGUNHUlJFrUHSpSdAFmHUFWj5heb44PXYl3eJZwf0NvTEWnmqxjUoUalB26XtB23+2Imf4+GBp0GVm1QSflUREsf5d9j95xV0JWwvk+IJTNPVpkgFEkAsYJAtcSR82FTiBranm9yWi5vf6dsEKOSWkjEktUaC1Tdj7SPKItAxAq5kQ9gTZT3MdZm/UGMYZNsyJIlZDMkUyyf3R9Qs/ptjfCav4dPf5R98Q8ya3h0mpgQ6kNqGxUAd9iCI9fpiBqrIg/FhRAOlV1AHYxNx6zh30G0a/EsB9Z+n/bETxCGqAmPIvzGP5u+IWTyisw8SpmaiESfyiLAGEYnr3ta2N1OAU1liEMrILsTexvJ2N+5H7G6xUkeqmbpCop1pZmuDPQXgYi53jNIN8xJEEQDjvSzlLXodpt5SgHpElR/mPXDNw7PKlRSKXiLFw+kjTIncbeX7HE3yOkNPwx5zpVsscuiVi6CoxqafIoMkS077Y7/wrCmmmQYM3sd5v28p9Nsd+C00QVWoU/Dp1KTeQCFHmGkCLTvtv9Md3zcyGPliLXvYz+/64TDg3wVfJUkSVItt0b+l8BkU5auaSiU0FkEbSJI7BQdUe4FoEneENZiGgE++qI3Me364zjNb8SkUZB5ShLoTvFgQQRHrPUYQzjTbyxN72uOl/T0+mO1SgxCkRBOwIP74i5qk4J0vT+a1ioPQmBP2/XE/K5twCTSVwI1MpG3oG0mR+2Mt0BhcvBgCJXaI3MzN+mBnGsg6EKCZPUExcG0RbfB2nxJCk6GABkN5T26aj9pxC4hn6Z3Zlt/KZAgdx3IwWOhI52WMrQmoEUeIQSWkmEYISosLTJ/7KrUi7Xq0qoFSiTLI0lwQRD7KO1tsMfxSzFD+EppTemays+tV+YDReVNxeBiuC0MSe+XP6YTY0hhpcGUr+Jl0b8KsdaD81PUdRKHSAYAAi4wa5Z4LlWRQaK+IxRhq1HVEl0nVY22jY9MKnLIP8RSG505lI9dDx+pwycrZg+JRJghmkMLHVEe3b9cJdgz1z1w6lRztRaNNKaaKbaEHlBKA295n74C0ant7C1sMnxy4fUSrSrUzpo1aaK3+uoIE/wCyoxWYr1zT1eYottUWv6xhdMGrLFqZ4emOb5nzC8WO3uOuMxmOp1k38LNHp4pZERP4y50g7nb9pxiZhoPSAZHWIO2MxmObbNoRWrLYAk3je32EDHRapixC9ZNttpP9cZjMTfo2iXlyDrWu0UyjaombAwRe51ReMA3zCqFppAKbkQAWAgH1639cZjMEmWkSm4qNt5G09P8ADECpXG0g6ocX6XG/pt9MZjMYdzZaXBPpcR0JlRaQa07CxKkdb9cc81xFiACSZsZUnb5SNPvv1xmMwJsKNJnBE6jIB3kfoTvB6Y1TrU4kOOotpiNvcY3jMUmG1EGrnafiLpNwNxG8/X98EqHE9QX8rJaZEHqYE2Nu2MxmJBosvgPHJygkgeQbsABEmL9xGNjMDQPMhlRFxBMxbGYzEtjo9cKz4DuviLZbeYd/feYxG4/xIfxNLzDyLJGoRLbk+1sZjMXZNEetxHqjjSDIEiRPa++OuV4xpPldQSSILAEGPeD7YzGYoaQVHHqd/PT9bqCOlx19+mOlTi1FjJekAflAcAR1FjafWMbxmFZVFX/Eyggr03UrqfLsH0sGupIEkG5KxhRqVPK1/wAlI79iBjWMwwQV5ezKrnaBkQK1UG/8wj+uC3Ac2orqAVAVkE6gJPf9v0xmMw0waGD4mcSSvlEUOpsNIDL8ytHfscKPLeZBytWjUZAoa4aJgiTHWxHfGYzDb5Jr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46" name="AutoShape 6" descr="data:image/jpeg;base64,/9j/4AAQSkZJRgABAQAAAQABAAD/2wCEAAkGBhQSERUUExQVFRUUGBwZGRcWGRwZGhwcGx8eGx8dGhocHCYiGR4kHxodHy8gIycpLC0sHB4xNTAqNSgrLCkBCQoKDgwOGg8PGikcHB0pKSwpKSksKSksKSkpLC0sKSwpKSwpKSwsKSkpKSkpLCkpLCksKSkpKSwpLCwsLCksLP/AABEIAKgA8AMBIgACEQEDEQH/xAAcAAACAgMBAQAAAAAAAAAAAAAFBgQHAAEDAgj/xABGEAACAQIEBAQEBAMECAQHAAABAhEDIQAEEjEFBkFREyJhcQcygZEjQqGxFFLBM2LR8BVygpKywuHxJCVDwwgWNFNjZKL/xAAaAQADAAMBAAAAAAAAAAAAAAAAAQIDBQYE/8QAKBEAAgIBBQABAwQDAAAAAAAAAAECEQMEEiExQRMjUWEFInGBFDOR/9oADAMBAAIRAxEAPwBM8Idh9sY1L0H2xJ8LGeHjvdq+xzO5kcU8eGGJXh409LCodkbw/TGtGO5o9cZpwUFkeMYVx3FPGNTwgOAT0xrTjvoOCHBOCfxDspqLTITxBrtqUGCVJgQOpnGHJkhjVydGSEHN0gSFmApVjeQCPKBuXOyDfe/piBU41R0vDkMCQvlJnsR0++IvMfFgGahQqaqCncKEDEbm12WdiSZxC4XwnxFLuwRIcKzWVnRQ2jUJgkER3ncb453L+oZXJ7XwbaGlgkrXJzzdVakFFIJA1j8oI6idgd79Zx3o8MVfPWdYXwz4cnU6P1WAbARIsceuDrWq1FpZZJeXKiRJDJDKZIU+UHpNziZT5NzROlqejSJLnoFsdp29O2Nb2esgVOI6PLTOkL4lPWogvTY7MD9d+/piVwrl16oBdhSpESGfcgWt16jsLjEk5GnRUFAz1dVqrCaZETIQiZHrPtiW9IPFjWYTpMDQAR+W8Ha87WnAIt2lyUtfI0GoaA5pU5R7oxAgEblGkbgggxfFScT5calUejVR8uSzMGqqXQzaPEUAhZi7ahMbHF6cpkVMrlCVEeGpFRLw2kA+bbeQZG+J2d1Orq60qs/LrCgk9Ce/TaMQ1Qyk8hkqmXysU6katHiklalOoASQirsVgn+ab7E24Z/lSg0GuGyNUtULlEL5emgGqnMMSGe8BT9MWTQ5DoVtXgtUyle+pBZT6MhBBG9jMj74VeLcAz+RUh6ZejM6qah6bMNmqUibETYqR0sRbDSFZWnFMnXy1SPE1CFZKtNpBVhqUg7qSLwYIvhr5a+LFWn5c8q5yiw0OKiq1TTYiGYeeDeHn0ImcBMmwDGqAYpBSxSWLsrgnWYDUgVJG0WAm+CvGOGUKo1EAMrVEapltDLq1/hqUEawEN6gP32wUVYzZjkXh/ElNTI1Qum5Skv4igkyHoMZOxhkb/ZOBA5PpodATWo8RRVA01NlIapTYnwyrahJFwQYGFLN5OrkayOlVHhvLVovIDLBIDDZhIMdiMOWS+La1WRc/TFUKf7dF0109Qws4HVSBI+2FYUc04Euoms5diIkEjeRvuRv2GJlCKahFARRYKAo/wAn3w05Dg+WztIvw7MJUYTNNvK2/Zrqb9beo2wv5vl2urnWjCD8xgj6aTBP2xS5MbVAk62JVCB1vMATeO59JGPdR9KiXsFAPVjaNuk+tsT8nlGppHUsSxjzMfUz0FoGAmaQeI0ARta1xabfWcNqkKzl/EsfNIBU6QBBMG8aiewnqMd+GiQ9gDIPvM9hvbHJqOplAIDRJHp7bzidSqoCQXUFVEyRMT1E7398EXYM6lMYE9MejjyBjvjnTwKWNNRx2CnGiuJYzj4WPBpY7k441MyqkTckgaVEsZIBgdYnESmorc3wVGLk6RgojBOjypmHVXFIhX+ViQFP3Nt+uBNbjAylSq7VbQaaUlVSzCQdZBnSZA2I236GMedMzxDL/wAJoVUozUDIWBi5YVDMOCCTsDKzfbGmz/qdOsa/6e/Ho/ZMm1q9D+HzIQuM5lXjQSNNRQ4QlYUMNJ3EgwZ9lvnDi1WuyVmAUlSpZNYJkkwdRtYxAtHffEKjrhtA1O48zbkAiGFxv/envjXF61YK1Go+omoKjAaWBOgAMXWQx0npPWcafLmnkf7nZsIY4w4iBd8NWQ4PXzVZmrU9IhWKFTSUwNIaAAAIUSbEyY74k8ncBQU/4ioFqkg+HSF7rvqvY2iDaDfDLxpzmINdRZY8NTJiO6xAm8bSTfGJR4KciHmcrRy7JbWWYzSpLZdQiCsy0OBY2N7Wx2PjVFVa9QawDFOkANAJBufyg3Nz7T055GrSooS+iii3AWNZn+/vt+VfecLnEubdbFaEU0E7/M3qLWPqTPrh8JEpNk/O5enST8Wqyg38JTI2+WIm49hecQ8/xYimAg8CibhZ1VTIvb8gM7HAEpWGo+ZdYhi15H+t695wc5dy1XMsaBfQhA8oZKaEx/fszm/rve0Yx7vsXtH/AJI5zUZdKVGs9BgsaKtPXRbTuyuEhbfMTAFye+HheOqKYfM0iJ2rUfxKZ/valNhF7264A0+W0y2XpQMzQVDq161qUwR1bTq0oTc9J3K3OKh4tzZXTM1/DqeGHLK60rUmMaWKpJUBjJEd8KwPo7hXHMrWZNOZy9U2Kw6Fr9rgif5YGDGfHmDAtKgyo2aY3mxi/wB8fHeWzRBEeW++GvJfE3OIgRiaqAR5iZEdj/Qz07YEwotbiXKeUqVK9RwEZDPiUTpqLBgm0QBYkdu+AvGuUamVpPVXTWRlJD0wqVQDuSNPhuDaZCk/TC1wHiNfN0mFNGO40rV8Mk9lb7nSd7x1hoyPOeboU2p5hPESICkBSoC3GoC7C24GoGRYjDtNBXJXNeHreKyMtFWl6mXp6RT1AiGpXVTNydo26Y8ZnhdGtWb8an4Y/wDVpCB/Zs4XwiFZ3ldJYQPuMXLwvgxq5QlvDU1gKizdHAAOmppgr0BiR7jETnbkXKPRoNSo+FmWWQKAFNnlRINioFzeJ7WnEoplJZbKV6Wh0JMFTNJiWUkBxdbg+3UHDtw74uMwH8WvjxIDqRTr3ixcDS6+jDrjzQ5fOWqRSqVKFWGUCrCka6ZQ6GWFLGR5iVMXg9Y3HuDUnFQ1EFOoiMw0jQ/lRNKRGlwJLM8Ekmxw69FuLAyOWo56l4mRqeKwu9IjQ63t5T07X6G56J3EuDVKVUItNoIk3C6TMEXj3G+AXL3BK6KKmWrajcVKSNoqFAxSUneTYdcOlPjtHMmmlKnUFZVKtTeV0xsGdiR9ZxSdvklr7C8+a8HWgKqQbxuZAM6jczPQWvgNms2NR0AKdzA8xJ3O2r7xiVxrIVDXd2V0D2Mk6beUeYWaRf64jUsoo3uWsEHlvvZQZbA2QM2nGaMSWp4zw/THenPEcDHmowG5AvFyBv0vjaZxDWWiJZ3myAMR6sNQgepje044cT5ky1ClXSoiVKzKgWn/AGiqQQSS8DQ3oB6euNdqddDFaXLPXi00p8vhHjLZsMA5GikpOqpUIUEDbRBOqe8R2nAPj3PGoxQ/KoUVCADA/lAAA9yJwvcU41Vrnznyj5UFlX2GIVJNTAbSYxzufV5Mr5ZtMeGMOkZUckkkkk7k3OD/AAHPNSWFomoKgcEwRIKhWCsL6lOkiN5gi99cM5WaqQx8tEVNL1CQoCgT16kA7dr4eMk4TLhaS+HTFldrlxM+VIkidp3MmO/nUXZlbAi8vO1HVmCKVNvMKFONTt01nck9rm9gMH8llqTtSpHL00R4Xwnuzfl8xUyPUiYviNoShT1O3hqN3cg1DPQDp2i/t2i5fjjuy1MuUpIWIWpUIao5WdlJsJ6tYHr0xkpLsi2zRyi5EU6nmp0qgIqKh1QysdJk3/umL3HcYF8V53BQpRUpO7NGqfRbx7mcD87xXXRr01RipZHL1Hl9QJEgTpk6jKqNhM2OFxkMx1xjcvEWkdKlcuSSTJ3Jk41TpAySwAH3PsMc4x7q0SsagRIBEiJBuCPQ98YyjRqHaTGGj4f5gHMMjlYdLa6Yqr5SDBVgQARI1C46YVMEuBcEzGZqBcvTd2BF1B8smxZhZR6mNsAH0ZwXh1egf4ZlD0DqqUHDlnRgNRpyRcQWAmAy2O5x8z5sedvLp8x8va+1+22PqnhfC/AoZSmJL0GJNRjOpyrKxJN21Am5jp7Yqz4ofDAeJmM3k6qVIZqlegCNdLqxABkgEyZAI9cFCTsqPHunUgzv6Y8YzAMJ0uNMhDUyVIMx0naY22tif/8AOVZg6uRDTfTrYSPlBY2WYPp0tbC6MSMkgZwpkzaFEk+wkThVQ7Lw+HnNlKtklpsa1OpQUJUqaWaiBJ0yQDokA9hbDzy5l6eYC1BUDlCbox8rT1AYqZiQY298UDy5zLnaFYNSqNSBhTTQUwCoMEeG1j9QcOuc+JOWpVGBVqVbQSK+W/CIqCQFr0J0tBFzeQZgYkqy2uI8I8XT4iJWp6SGkaXjppHW/SR9cKfMPINNkSlQdSrA6aFca16To/MpjqpHeTgDy98bXAVc9R1rH9tQEG/dP6qR7Ysfg/MOUzyA0KtOtBnSfLUU+xhlPrHU3xSkiWip83yicq4qFXy7KQ34k1aEh1bXrUEx5bI4gTuMCspxuoI00XqF6SAmQzWNnci5DxNyYIxfOf4ezoR8ykENTqXkHsehB2JB+mKv47ypTo1kFKnUp66ZLoQSJDSCIkRfabRsMDYhderVqoTV/DBHyIZ/3m9+g/XA2kEpeYKAq3JCyfKDsT5voMHs5QA3n6DpOBXEkKUnYW0CSZ6TB/Q4tGNhnw8DeYPEFGaWqx8+mNWnrpnY+sG04MsmPS47fJHfFx6OehLbJMqpuZKiqEy/4Aghyh873JlnI1bQIEC22AyqSe/+Zwwc08K8POOAPK/nUCwv/wBZEDBDgfKBbUz7BypKEQhHUkyrDpYk/rjkMuNxk4vw6GM04poWMtk9Ugi8SCTAEXuIvhg5f5TmKtUwit6aDBFiZEqe69LzhkppSoST5VAPneCBIiRsX9/YCOgKvzCpkKV0r5fEc7/6lPf9uknEOKXY02x/4slLTLLTSmojXUAVVGrUNFP373M7thH45zwFYjLwx28Vrk+wIsN9oHpgLzRzI2aFNX1s1IsPEdgdUkGAqjSoBmIJ+bC/OJlP7AoEjO596ranYsT3M4zKZxqbAqYj/ttjiKflJ9v8/pjyMRZZci8v5eplfApqKbZhNdOoKmunUqLBILhlCOCdJp6LapFr4qHOIVcqbaTti+Phnxb/AElkvAq0wiZQJprE6nFRV8rrI0rogbzMgGQTiree+S83lKhqV6ZioSTUUTTLkknSRYTuAY7dMSApYcviBQjL8La3mySja9nfc9d7YTcPvxNWMvwkf/oqfuxwAIlo9cXrwrhNHLZHKjJEu1Srreq50628FmXUuxRWgBTtv1OKJxffBMzTy+TyyVGUulEsaWqHCuieaGIHUnpacAmNvB+KZhKKtmEupGrSdXWJ9rgnBbh3J2WWvXzSofEzaaat5Ug2MWtMXvGIXL+cpVKZ8OqlVRqEhgxABXfr5dW5Fhp7yS+WrilQViCqqCWvIVUBJPoPL0wxJUfHudo6KjrfysRfexIvjhiTxLMipWqOBAd2YDsGJMfScRsIozHTLkahO0id9vpf7Y542MAFscO5doUkprm8s1Ja0rRzdMLT0uoNnVnZKgaxBPzXG+Kx4rlmp16lN7tTdkMbSpi3pa3pi7OSqFbO5FDWRYoVaTUsvpIDIDFQlWJLkrqibXOKo525YqZLNOlRCiOWekZBDUyx0kEEjbp0wgA9PMED52EbAY75bijJBUsGGxBII9jMj6YgY9KsmwnBQ7LU5T+NmepwlbRXp/zVLMoH9+Rq+s++HvinMNHMVFCagqnw0aNdJtcEPqB/DUbGbXGKHy+VqQPKqCJ1NcxGq0yBIM2AxbNfgjUWAc03T/7qHSZG2ofmmI803K32mX2OyVmcqRqDFbH8h1D31ER+n1wIq+R9SkDoQ3nDb20nuLHpHQ74l1RYxP1OBefc06FWsKbVBTgtHQExLTsJtjMroxtchvMZYqAejbY4MMWfnuA06qaDYdCOmAVPk0U/mbUPaMdPj/UcbX7uGc68bRX1ThtOpWRqkwgA6KJkxLAaouPKCJuZ2wt8V5wXLk0aSLNMkQVKqrC1ktceone+GjnzlmurmtTQOFUKq/MUbaVQ+UyY8xkjoOuKx5myNanX/HbVUdFfVMyCLSepgQT6Y02rm3kcl6bnTU8aInEOKVKzaqjsx9f6DYYiDDcfhbnf4ZMxppim6h71ACAdtQMRIv1wv5jgdemAXpVFBAIJUxBEgzttjx7ZM9CnHxhvjXAQmUo1QpGqmr6rlTq33QduhIBBHrhVxZ/I/LmaztHRVBTLJTKgkMC4aSDeZRZm0DYd8LXNHIT5SmKoqpVplolZBE7GDuD3B7YlplGcN4br4Pm6skeHmMvYbGRUFx6ahH1xx5I5UGdquajaaNBDUqR85A2VB1Zjba2/YEvwyF5czZ6vnKS/7q6v6438KlUvmQwLDw0sJJg1FBgASTf98ShsuTk3iuW8Krl6FHwUp7qq2IsCxJEuf73rhQ5j59Dj+CzNFlDKaZdmBBJkC3vcE7EA98O/A8oAC2sMCGMLJjXAAHUQSRB2iLYqr4v5PQVqFSNbOomLEEnyj1BBn0GKogqzD98WEgcMXtw6j+pY4QcP/wAXlh+Hjtw+h/XEFiNk8uajqg3dgo+tsWzy8K2XzQasqmpVVC3zAlexvYhRttbFeck8L/ieIZakRIequof3QdTfoDi7eccrTGdoglVqAM1xuFqFiCTva49j3OGTIzL5k038Wm0MqI1RLRUABR1c9bKp1C8qOhOHLOEPkaiElA1OorRuBoYGJuCB37YTMgtNvLdg6Ms3urwCCY7C0/y4M8eqJleE5p1ZiGyshZBCmovhgKT5ok7GY2EC2Gxo+XsZjMZiRmYZ+UcjTK1KjXqLHhLuJkSSPXa/rhYwa5WP4t20iLzsRseo2mbEG1r4GBb2V4emfoqrtUoZihVZaWZp7xGqGg3FpjpBg7jAH4xcHzBymTzFZ1qNSDUHZRpBnzI0G4LAGfUeuGvlTiGXaqaYqIzipJXYmRuB1BLWN+nfA34/5wrk8pS6NVdu3yKB/wA5wWFFGYkZbM6QwgGY3Hb3xHxmACZU4kzGTEREXjttOHzkXmPNVKgo1Cz0jSdkUgGY6+a5G9tvTCLwfKh6tMP8hYA/4fXbDfy8CvFQQYDqw9tSG3oLfpgSVg2NNLl9VzjZik/h03phTRgkK0DVHmgLqBIGJdRVTUslw40sG+VlP5SogEe4OOkj2xHcycZ0jG2P1Hmud1Md4xLbjynaDgRwrO0jT0sYncnEhsrQGz7+oxtp4sak04tHP7mReO1fFpOLbTYE7X2EE/cYqf4rxUqZeqtU1qegoGMkrpaShb82ktvJMET63HmuMZbLJqZgY2nvvY4VOZ83SeoqOtOqIZkQR4etiGcN12Uz6gbRjx56tKqo2GjtJ/Y98X42WoeGsCmQgQi/kEFfewGNmgyqpAEBQImLABR7+3pha4Xnlq5WsFWBSrBFHQIbgA+hDD2jDJxrmJMrpp6Xdj5tFNQxCLuTqtE27m+2+PZ8sVFyiq4Mfxveo/k7Z3NV6dOp+KQKpBKi2mzGFJ2URAHbCfxig1bIUlAYtXYqB3bU2lRO14GHvmDKtUyiNTeWqMx1VE0naGXQLppkiDeVO/Wr8vnG/i6VKW0o9Nt5QnWt1k2uenrvjUNWbS6I5U0+X6lNhDHiMEHcFKQkH6478h0UKU1IOl6jeIVcoWsoRCy3AHzGCDte9inxQywo5atT6vxKrVHs1MH7f4Yb35UFPgmWDQtZFSoYtdisagNyEIsQZ04iqdDu4poi8I4q+VPiBi1HUUdXZmNPWQNSTJdToNiYUiRuYg/F+sK1CsGe9B6T0wdPm1akbSQZIIgx/d+xPhqBaLyJQ1FsYI80uVI7S9psQesYGc78BpvTzaUV1NSpq/heYaFBk+GF2A1NCknb0EVVk3XZSmH74wn8fJjtkaH7HCFh7+MH/wBVlh2yWX/4cYjKTfgRw3XxBqsWo0yZiYLHT+2rD3z9VFTO5dpgolfTAH5A+oGTsQ3/APOEL4O8XNJ66D8/hkwBMAkbxMeYW2wf5jzTfxOXYttWriPzSWYRHs1x7d8C7JYxcKb8RUiwaVHp4ldf922BPOvER/orMZcBpABV5sUV6TMsEz+cGR/KB0wT4aStXLGZBNQHpYVENvQeJMH1tgZ8ZnSlw5KaAgtmIFzZQmphfoTBj0w7BFHHGsbONYRRmCXDKFQiUEgsAdrXW/8Advp82BuLT5c4MtPhD1dI1MDUJi/lIKj7KfvgAn8s5FXVKhYisIhxup0Mt/5hCgkH9wDiR8RPGzeQFKoNdfLKuZBQg6qTDRUkE6vKxmb2WT3xH5bzJTMaf5KwBHTT4i02HtFQYduMZCm+UOvWpFGsiskiGOqlpYjdbXBt1t1VgfNBGOv8I+nVpbTMTFpPrjESSBNzgpUzTGmyKTDFGb10gwfpqwN0BKocP0NlzIEt3k9PTrPTBTNPpzCOHKuuiFDKrGSVgFt7NNxtOBRVlWk5Oohohrrt1U2OJfGMjlWKVKSPROoa01a0MsBKMx1Jvs2r3wRJsbqHFdI86ye7QPvBid9sR6/HTqOkoPRb2xFppLbAdvzH3vjnpAaSTuTeY+236YzpkDYUI6iMZ4vZvviRxHIJJZGB6xP7YEVJF8dnFqas5wnDLtWq06Y80Eswi2kAgkmLD94OB3xIqJT/ABacawSCq76Co0sR6a9/732mcvcPdqz1qJOumJYXIZIUaCswYBZh11De+F/njMmtmqiJq8NjKk9mChVPcQqt6XPfHMa2TeZ/g3mnSWNBPl7KCjw+kDd69RarGdgbKP8AdA+5wx8MUVeJUjC6dIX1PmLXPYFZ9ZwvZbNKaNKI6H6AwP0wf5OUPn6ZuNKVHmxsoA/5hj0TxJYJV4keaEryr+w5zvSWg/iSFVod41GDIFQ6R0ZVBJGxWTM4q3LZUUcyr1BCioHqEi6U6baizxIGpxAG50n0w7c68UNSrNRQ1NZVgPKWBERfYgEmPWPavsnxMnI5ytVJY1nKmepgBR9C36Y12GO50/OT3ZHS/kN8bzX+lXyD6fLmc4409fDpwt/UqCT74sXnnOink9TNB0qSYkglLe9wT9cVfy1mXp0+DmmYac0QY2loJ+2Hb4gZhjlVSpE1AzSuwhfKT3+V8Yb3MulFUiHwyowpVlMedT9g6Ae9gb+uCnAb51h/+GL+lRSf3wt8PnRUZbfgAld9jTYx9Hm2JuQ4oBmJU+Y0wSPTUIPpMm3pjNgjuyJGDP8A62U5zHQFPN5hAAAtaoIGwhiLDthm+LyRnKIO/wDCZef9zCxzFU1ZvMMdzWqH7scNXxmb/wAwT0y1D/gxgkqZ6o9EL4X5s089I6owPtIP9MO3O1OHoVF/LmA2mx+bwiyqxMx8tiLeuK9+H6E56nG4DGO8DbFg85VYZGuQMy4+gXLGftH64n0TD+TqyaBEmS1+s+HlmP6gzgb8fj/4PJ2gmrUn18o3/TBPJUhChiVINRipsTFGmCAI3DIZGBv/AMQGWP8ACZRmiRWqi3ZgCP0UYbBMo3GYzGYRRmL2ytMLwZkvIyrH6aD/AI4onF18F4l4/CNbNLeE1NiABtqEGOuFdAAcg58bMRb8A1F+q063/tnFrpUDLUpEgaxXAE921iO92+xHfFU8HGrNohv4uXVT6xTKfs2H56rnJJWpNprIgqI0A3ejRDBgwuCGJjuFPTBQrpHzqpgg4J5ZxBJ7YHyD2HrfE6jQJXUGECAbbAmNvfEyVjsI5zNDwVAgEN6z13x5zOaDIfNeAQOlo36nYdsdsxw+n/DOyyWDCCd99rYgz+EYiI/cGOnvi0iLQ0UcvLTDR0K+Uf4488Y5crrljmaVEVKasQ7AlmQgC7g3i86pjviXl6xaO5GCvCeaquUc+GwKN8yNBVptBHb9cZPCfSVWzSnYMPbEVz74I1uCE3DW7Yyjl1T5t+4x2m5eHOBTkdvDWvUsJ0pq7WJ2G9sV/wA35oK9TwpHijwwZusteO+pQBMiAI7YceF5hGq1KRsrgFQdgxkQesHQP+uE3ji/iGnTA1tVSARYBNRYt6SRb6Y5nVJvO/5N3gf00GxlQgRBsoCg99JUfrvghwbNDL53K1GMAs6Ht5qbH91GIGar+dTHUW95P9MBOcM2RRpuCQVqqw6GQCfpjZ5l9LJ/R4sT+pEfviDl1NAwCrKhcdZMW79T9RhA4hlUbgrVgNJNawBBB8wBP3mB2AxYXxAzRC2gjwyAZ32I73MA/XFd8Uq/+WFTAlVYx1Ytqn9cajTRc1JryLPdldOK/KA+e5gNJOHCnB/hqRY+rVHZiCf9XSPTFiZ7jjZ1KLtZXpNANjenUWNo3Um3c4pNji9+D8IT+FypJCtUpu2oNrXUKLUwSYAE28tyJOxx4l2emRy5ayBajq6Plhqn+Yr5vb+yjECoIzVVpuVp/QEE/wBcMvKdUHIUncBQFCsSfLIDWJjynzDfv9kriHHaFKs58RD8oAQ6ydIi0Tba5x7NHJRypvhHmzxcsborbihmvV9Xf/iOGX4p5zxc+G6eBRFp6IB1wGqcJeo7OFfSzEzGkXJPzNEfY4NZnOZYZgVnIYpp0jUDdI+ZVW4JBx5J8yZ6k+ABwJaqV6VSkGBR1YNBgQRv0I7jqMW5zpxKlmfDNGSRWqO6hWAhvDC3iCSqbDvgLzdmaZShmMpqNLMIGCz8lRSdaMRN4uA3YkA9F2nxJnaZiqo0lS0W9DI36j1wUiW2XdSztGslByAjTUbSxUGXJMGY8wKi3X2OA/xl5Zr57LZYZWmahpu7MARswF7m9+04hcr8SC5VKjotSoNKhTc/MZMN8xgDc4NZjj8qxp06QJE2Bo1AfXqfp98Jgj534rwWvlnCV6T0mIkBxBI2kdxIxBx9BcQ4Tls/obiFGtrSEVqdS4BJN11ExM3j74AcW+GXCdANHMZlSwJUQr7fzWGm8dZwi7KcxZXw8z4bh+aoEmQysB6PCn7QTjpT+FeUrKpy/EULFQStRVsSNjD6vqFOCHL3IJyTMa9UMHdV1UdRjqAQyAgmSMDBsgcDq+bK1BuKbSd/zFf+XD1lKn/hdO4Cn7LI/wDbjCBwLK1aTUaTIpA8hcvAWXa8dQCfSxOLAynDXSmyWIioAwiGk1iP0dbYfZJ8+1NItFwTibls3CuIADKv6Mp/pjrx3lzMZdnNWhVRdRhmRgtza8RfA2jmAJDCfKR9TscTRQyZSuvgVPN5rwBv0wJRrae4PpsDvf8AzOOOWzcAqTAiOvUYI8L4PTzXlSoyVR0e6sOkEGQfS/pikRVE/JcyUhpSSLCWO0xcd98EHqlhIBIN5gAGffCtneW6tGstKqANVwykMCskFhHqD62w1162lVAAOkAT7CNvpir4BpDLV4gx3xGqVSeuMJnHl2AubeuO3qjmkz3wRdfEcvTJMVFbbujB/wChH1xBzFLVnXqTIPiEHuNUA2PWMaqmhU01DValUo1FK1EIIIYMClyBq1KDBsRIxvP8z0BqbWutiQVAAghixPlYgAzsCf3xzWeS/wArc+rRuYRfwUu6Ort51E9j9hU/z9saznDKdenVWo4XQhZR1Z4hQP1M+2FzNc10jDeYkSNKmBcMJJiJkjvtjlV5j2YECbgGpNjNtKqL2i56jvOMmfWxalCPT9IxaaSak/C2+c0DUBEQiaIYgFVUReTciAJwnZzlytVyhC0yQ1MaTbSYiIMxEiJwk1+ZHcsrFnkkLpkTMi4MsSTBiekGZxMy3E88Vp09FR1otqphwWCMWVpANt0iDaC3c48GLO8W5RV2qPVkxbmm30eOG8KoZapUTPgBwqlFDBheZkpN4i0dcSMxzZRjRSRgATFwFAjopED7YyryrVzdZ6r1KaeKxqEBdtRJMIpIW8wNWBua5UNKrWRnGmkYDAfPNwQJtYgm9tsYOUZeH2w1xH4l1qmTOUK0PCLqSFQyw+abQu4HQH9cL4zlQDyroHcBaf67/rhj4Ny9ljSl6ZcyLliCJUk7WGN8O4RQKK2hWJEmQT9b4FFsW9CwWqVDdlJ/2qp/5sSE5eqVfMbaVGrWNJ6gWEk7dY/rh1oVNHyjT6KABb2274HVqstV3ui9D64bjRPyPwC5fJNRYUyQwexgNsp1SJMEg7SDucFaeVCmxYibX7/9cRnhqid9T+l4H2x2osQ5Ug7iD9rnEoG2y3+R+G03yFF2ph21NeYbysYIneB9sd6nBstU1s1NtQ1KvmJiNxEx6xYY38OhGQpiCQGcR/tGYv8ApGPD56QQDJJJJ2sfMJA67WFt8ErBdkE8mGrTp02ai6MRq0o6QDJWwczBABkx+x4cU4RVyreFRqFQ/mfQWBKjSNAQqUkjYkgC874JtxLTlgaRIFI6jaxg6iPaCe/tia+fQqlSmJBW5JEEMPykbgwDhIplT8b5ZrEShdyV0Faops8KQyidUKBEQt/QdOmToNl28V6hQhgzURUfLhSL6QG0ho6aSZMEb4sTNcSWumodCbi1tjv6j9MSRmVZIdZFhDAEHuI6/wDXF7Ew3NCBkuNvUP8A6rAkt8qVoBM7qpJ3OCC8ep0TFNkDEGzU3pOY/LYm56Qh6WwwLwXLeJ4dSl4msSHZFIVpJKiFBVbC8neJxyz/ACtSFOoKbtTYGfLUqIPouoqI9umBRaCwXn+cUzeTq0swrmk1EElKqMR80OQ6oTpZLwYmBeTFC4tb4scONPLZU0g5FTWHsDZdJUSomJZjB7+mKvyuX1sFkXnc9gTiGqZcejMuR1PTtOJPDnKmRMgEgj/HcfTEdEki4AxLyIk9dj7YQMYjxZq7KzySimmGH8oYm57yd/THnM5mB/iYxE4XTGgzJAdrH3/TBIUgQIA+gFsWjGyzstlqa38ISO9/3wnfEIVR4dSiukXRlpi51XmIM7EbYKPnmizETgfnc2x0j5jMjfcCOgPfHVanF9OTbNDp5VkQkZbgearH+zYIYtUMDaJgkTcz6Yn5Tk+tUPhvWp00ZgCFGrcjeANj62+uDiioSWeROy7ekm/p6Y7ZKuqupIJCtqI7wQTjmXFem7+SXgA4fyKmgtXqNId10JA+QlZ1HoSDsNowQyvK+UUSUL+rsf2Edx9sda2dLAmLsT+vb0H7RjimZIMCJtAPW3XsJ9MCSQnOTDoyGUNHUlJFrUHSpSdAFmHUFWj5heb44PXYl3eJZwf0NvTEWnmqxjUoUalB26XtB23+2Imf4+GBp0GVm1QSflUREsf5d9j95xV0JWwvk+IJTNPVpkgFEkAsYJAtcSR82FTiBranm9yWi5vf6dsEKOSWkjEktUaC1Tdj7SPKItAxAq5kQ9gTZT3MdZm/UGMYZNsyJIlZDMkUyyf3R9Qs/ptjfCav4dPf5R98Q8ya3h0mpgQ6kNqGxUAd9iCI9fpiBqrIg/FhRAOlV1AHYxNx6zh30G0a/EsB9Z+n/bETxCGqAmPIvzGP5u+IWTyisw8SpmaiESfyiLAGEYnr3ta2N1OAU1liEMrILsTexvJ2N+5H7G6xUkeqmbpCop1pZmuDPQXgYi53jNIN8xJEEQDjvSzlLXodpt5SgHpElR/mPXDNw7PKlRSKXiLFw+kjTIncbeX7HE3yOkNPwx5zpVsscuiVi6CoxqafIoMkS077Y7/wrCmmmQYM3sd5v28p9Nsd+C00QVWoU/Dp1KTeQCFHmGkCLTvtv9Md3zcyGPliLXvYz+/64TDg3wVfJUkSVItt0b+l8BkU5auaSiU0FkEbSJI7BQdUe4FoEneENZiGgE++qI3Me364zjNb8SkUZB5ShLoTvFgQQRHrPUYQzjTbyxN72uOl/T0+mO1SgxCkRBOwIP74i5qk4J0vT+a1ioPQmBP2/XE/K5twCTSVwI1MpG3oG0mR+2Mt0BhcvBgCJXaI3MzN+mBnGsg6EKCZPUExcG0RbfB2nxJCk6GABkN5T26aj9pxC4hn6Z3Zlt/KZAgdx3IwWOhI52WMrQmoEUeIQSWkmEYISosLTJ/7KrUi7Xq0qoFSiTLI0lwQRD7KO1tsMfxSzFD+EppTemays+tV+YDReVNxeBiuC0MSe+XP6YTY0hhpcGUr+Jl0b8KsdaD81PUdRKHSAYAAi4wa5Z4LlWRQaK+IxRhq1HVEl0nVY22jY9MKnLIP8RSG505lI9dDx+pwycrZg+JRJghmkMLHVEe3b9cJdgz1z1w6lRztRaNNKaaKbaEHlBKA295n74C0ant7C1sMnxy4fUSrSrUzpo1aaK3+uoIE/wCyoxWYr1zT1eYottUWv6xhdMGrLFqZ4emOb5nzC8WO3uOuMxmOp1k38LNHp4pZERP4y50g7nb9pxiZhoPSAZHWIO2MxmObbNoRWrLYAk3je32EDHRapixC9ZNttpP9cZjMTfo2iXlyDrWu0UyjaombAwRe51ReMA3zCqFppAKbkQAWAgH1639cZjMEmWkSm4qNt5G09P8ADECpXG0g6ocX6XG/pt9MZjMYdzZaXBPpcR0JlRaQa07CxKkdb9cc81xFiACSZsZUnb5SNPvv1xmMwJsKNJnBE6jIB3kfoTvB6Y1TrU4kOOotpiNvcY3jMUmG1EGrnafiLpNwNxG8/X98EqHE9QX8rJaZEHqYE2Nu2MxmJBosvgPHJygkgeQbsABEmL9xGNjMDQPMhlRFxBMxbGYzEtjo9cKz4DuviLZbeYd/feYxG4/xIfxNLzDyLJGoRLbk+1sZjMXZNEetxHqjjSDIEiRPa++OuV4xpPldQSSILAEGPeD7YzGYoaQVHHqd/PT9bqCOlx19+mOlTi1FjJekAflAcAR1FjafWMbxmFZVFX/Eyggr03UrqfLsH0sGupIEkG5KxhRqVPK1/wAlI79iBjWMwwQV5ezKrnaBkQK1UG/8wj+uC3Ac2orqAVAVkE6gJPf9v0xmMw0waGD4mcSSvlEUOpsNIDL8ytHfscKPLeZBytWjUZAoa4aJgiTHWxHfGYzDb5Jr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48" name="AutoShape 8" descr="data:image/jpeg;base64,/9j/4AAQSkZJRgABAQAAAQABAAD/2wCEAAkGBhQSERUUExQVFRUUGBwZGRcWGRwZGhwcGx8eGx8dGhocHCYiGR4kHxodHy8gIycpLC0sHB4xNTAqNSgrLCkBCQoKDgwOGg8PGikcHB0pKSwpKSksKSksKSkpLC0sKSwpKSwpKSwsKSkpKSkpLCkpLCksKSkpKSwpLCwsLCksLP/AABEIAKgA8AMBIgACEQEDEQH/xAAcAAACAgMBAQAAAAAAAAAAAAAFBgQHAAEDAgj/xABGEAACAQIEBAQEBAMECAQHAAABAhEDIQAEEjEFBkFREyJhcQcygZEjQqGxFFLBM2LR8BVygpKywuHxJCVDwwgWNFNjZKL/xAAaAQADAAMBAAAAAAAAAAAAAAAAAQIDBQYE/8QAKBEAAgIBBQABAwQDAAAAAAAAAAECEQMEEiExQRMjUWEFInGBFDOR/9oADAMBAAIRAxEAPwBM8Idh9sY1L0H2xJ8LGeHjvdq+xzO5kcU8eGGJXh409LCodkbw/TGtGO5o9cZpwUFkeMYVx3FPGNTwgOAT0xrTjvoOCHBOCfxDspqLTITxBrtqUGCVJgQOpnGHJkhjVydGSEHN0gSFmApVjeQCPKBuXOyDfe/piBU41R0vDkMCQvlJnsR0++IvMfFgGahQqaqCncKEDEbm12WdiSZxC4XwnxFLuwRIcKzWVnRQ2jUJgkER3ncb453L+oZXJ7XwbaGlgkrXJzzdVakFFIJA1j8oI6idgd79Zx3o8MVfPWdYXwz4cnU6P1WAbARIsceuDrWq1FpZZJeXKiRJDJDKZIU+UHpNziZT5NzROlqejSJLnoFsdp29O2Nb2esgVOI6PLTOkL4lPWogvTY7MD9d+/piVwrl16oBdhSpESGfcgWt16jsLjEk5GnRUFAz1dVqrCaZETIQiZHrPtiW9IPFjWYTpMDQAR+W8Ha87WnAIt2lyUtfI0GoaA5pU5R7oxAgEblGkbgggxfFScT5calUejVR8uSzMGqqXQzaPEUAhZi7ahMbHF6cpkVMrlCVEeGpFRLw2kA+bbeQZG+J2d1Orq60qs/LrCgk9Ce/TaMQ1Qyk8hkqmXysU6katHiklalOoASQirsVgn+ab7E24Z/lSg0GuGyNUtULlEL5emgGqnMMSGe8BT9MWTQ5DoVtXgtUyle+pBZT6MhBBG9jMj74VeLcAz+RUh6ZejM6qah6bMNmqUibETYqR0sRbDSFZWnFMnXy1SPE1CFZKtNpBVhqUg7qSLwYIvhr5a+LFWn5c8q5yiw0OKiq1TTYiGYeeDeHn0ImcBMmwDGqAYpBSxSWLsrgnWYDUgVJG0WAm+CvGOGUKo1EAMrVEapltDLq1/hqUEawEN6gP32wUVYzZjkXh/ElNTI1Qum5Skv4igkyHoMZOxhkb/ZOBA5PpodATWo8RRVA01NlIapTYnwyrahJFwQYGFLN5OrkayOlVHhvLVovIDLBIDDZhIMdiMOWS+La1WRc/TFUKf7dF0109Qws4HVSBI+2FYUc04Euoms5diIkEjeRvuRv2GJlCKahFARRYKAo/wAn3w05Dg+WztIvw7MJUYTNNvK2/Zrqb9beo2wv5vl2urnWjCD8xgj6aTBP2xS5MbVAk62JVCB1vMATeO59JGPdR9KiXsFAPVjaNuk+tsT8nlGppHUsSxjzMfUz0FoGAmaQeI0ARta1xabfWcNqkKzl/EsfNIBU6QBBMG8aiewnqMd+GiQ9gDIPvM9hvbHJqOplAIDRJHp7bzidSqoCQXUFVEyRMT1E7398EXYM6lMYE9MejjyBjvjnTwKWNNRx2CnGiuJYzj4WPBpY7k441MyqkTckgaVEsZIBgdYnESmorc3wVGLk6RgojBOjypmHVXFIhX+ViQFP3Nt+uBNbjAylSq7VbQaaUlVSzCQdZBnSZA2I236GMedMzxDL/wAJoVUozUDIWBi5YVDMOCCTsDKzfbGmz/qdOsa/6e/Ho/ZMm1q9D+HzIQuM5lXjQSNNRQ4QlYUMNJ3EgwZ9lvnDi1WuyVmAUlSpZNYJkkwdRtYxAtHffEKjrhtA1O48zbkAiGFxv/envjXF61YK1Go+omoKjAaWBOgAMXWQx0npPWcafLmnkf7nZsIY4w4iBd8NWQ4PXzVZmrU9IhWKFTSUwNIaAAAIUSbEyY74k8ncBQU/4ioFqkg+HSF7rvqvY2iDaDfDLxpzmINdRZY8NTJiO6xAm8bSTfGJR4KciHmcrRy7JbWWYzSpLZdQiCsy0OBY2N7Wx2PjVFVa9QawDFOkANAJBufyg3Nz7T055GrSooS+iii3AWNZn+/vt+VfecLnEubdbFaEU0E7/M3qLWPqTPrh8JEpNk/O5enST8Wqyg38JTI2+WIm49hecQ8/xYimAg8CibhZ1VTIvb8gM7HAEpWGo+ZdYhi15H+t695wc5dy1XMsaBfQhA8oZKaEx/fszm/rve0Yx7vsXtH/AJI5zUZdKVGs9BgsaKtPXRbTuyuEhbfMTAFye+HheOqKYfM0iJ2rUfxKZ/valNhF7264A0+W0y2XpQMzQVDq161qUwR1bTq0oTc9J3K3OKh4tzZXTM1/DqeGHLK60rUmMaWKpJUBjJEd8KwPo7hXHMrWZNOZy9U2Kw6Fr9rgif5YGDGfHmDAtKgyo2aY3mxi/wB8fHeWzRBEeW++GvJfE3OIgRiaqAR5iZEdj/Qz07YEwotbiXKeUqVK9RwEZDPiUTpqLBgm0QBYkdu+AvGuUamVpPVXTWRlJD0wqVQDuSNPhuDaZCk/TC1wHiNfN0mFNGO40rV8Mk9lb7nSd7x1hoyPOeboU2p5hPESICkBSoC3GoC7C24GoGRYjDtNBXJXNeHreKyMtFWl6mXp6RT1AiGpXVTNydo26Y8ZnhdGtWb8an4Y/wDVpCB/Zs4XwiFZ3ldJYQPuMXLwvgxq5QlvDU1gKizdHAAOmppgr0BiR7jETnbkXKPRoNSo+FmWWQKAFNnlRINioFzeJ7WnEoplJZbKV6Wh0JMFTNJiWUkBxdbg+3UHDtw74uMwH8WvjxIDqRTr3ixcDS6+jDrjzQ5fOWqRSqVKFWGUCrCka6ZQ6GWFLGR5iVMXg9Y3HuDUnFQ1EFOoiMw0jQ/lRNKRGlwJLM8Ekmxw69FuLAyOWo56l4mRqeKwu9IjQ63t5T07X6G56J3EuDVKVUItNoIk3C6TMEXj3G+AXL3BK6KKmWrajcVKSNoqFAxSUneTYdcOlPjtHMmmlKnUFZVKtTeV0xsGdiR9ZxSdvklr7C8+a8HWgKqQbxuZAM6jczPQWvgNms2NR0AKdzA8xJ3O2r7xiVxrIVDXd2V0D2Mk6beUeYWaRf64jUsoo3uWsEHlvvZQZbA2QM2nGaMSWp4zw/THenPEcDHmowG5AvFyBv0vjaZxDWWiJZ3myAMR6sNQgepje044cT5ky1ClXSoiVKzKgWn/AGiqQQSS8DQ3oB6euNdqddDFaXLPXi00p8vhHjLZsMA5GikpOqpUIUEDbRBOqe8R2nAPj3PGoxQ/KoUVCADA/lAAA9yJwvcU41Vrnznyj5UFlX2GIVJNTAbSYxzufV5Mr5ZtMeGMOkZUckkkkk7k3OD/AAHPNSWFomoKgcEwRIKhWCsL6lOkiN5gi99cM5WaqQx8tEVNL1CQoCgT16kA7dr4eMk4TLhaS+HTFldrlxM+VIkidp3MmO/nUXZlbAi8vO1HVmCKVNvMKFONTt01nck9rm9gMH8llqTtSpHL00R4Xwnuzfl8xUyPUiYviNoShT1O3hqN3cg1DPQDp2i/t2i5fjjuy1MuUpIWIWpUIao5WdlJsJ6tYHr0xkpLsi2zRyi5EU6nmp0qgIqKh1QysdJk3/umL3HcYF8V53BQpRUpO7NGqfRbx7mcD87xXXRr01RipZHL1Hl9QJEgTpk6jKqNhM2OFxkMx1xjcvEWkdKlcuSSTJ3Jk41TpAySwAH3PsMc4x7q0SsagRIBEiJBuCPQ98YyjRqHaTGGj4f5gHMMjlYdLa6Yqr5SDBVgQARI1C46YVMEuBcEzGZqBcvTd2BF1B8smxZhZR6mNsAH0ZwXh1egf4ZlD0DqqUHDlnRgNRpyRcQWAmAy2O5x8z5sedvLp8x8va+1+22PqnhfC/AoZSmJL0GJNRjOpyrKxJN21Am5jp7Yqz4ofDAeJmM3k6qVIZqlegCNdLqxABkgEyZAI9cFCTsqPHunUgzv6Y8YzAMJ0uNMhDUyVIMx0naY22tif/8AOVZg6uRDTfTrYSPlBY2WYPp0tbC6MSMkgZwpkzaFEk+wkThVQ7Lw+HnNlKtklpsa1OpQUJUqaWaiBJ0yQDokA9hbDzy5l6eYC1BUDlCbox8rT1AYqZiQY298UDy5zLnaFYNSqNSBhTTQUwCoMEeG1j9QcOuc+JOWpVGBVqVbQSK+W/CIqCQFr0J0tBFzeQZgYkqy2uI8I8XT4iJWp6SGkaXjppHW/SR9cKfMPINNkSlQdSrA6aFca16To/MpjqpHeTgDy98bXAVc9R1rH9tQEG/dP6qR7Ysfg/MOUzyA0KtOtBnSfLUU+xhlPrHU3xSkiWip83yicq4qFXy7KQ34k1aEh1bXrUEx5bI4gTuMCspxuoI00XqF6SAmQzWNnci5DxNyYIxfOf4ezoR8ykENTqXkHsehB2JB+mKv47ypTo1kFKnUp66ZLoQSJDSCIkRfabRsMDYhderVqoTV/DBHyIZ/3m9+g/XA2kEpeYKAq3JCyfKDsT5voMHs5QA3n6DpOBXEkKUnYW0CSZ6TB/Q4tGNhnw8DeYPEFGaWqx8+mNWnrpnY+sG04MsmPS47fJHfFx6OehLbJMqpuZKiqEy/4Aghyh873JlnI1bQIEC22AyqSe/+Zwwc08K8POOAPK/nUCwv/wBZEDBDgfKBbUz7BypKEQhHUkyrDpYk/rjkMuNxk4vw6GM04poWMtk9Ugi8SCTAEXuIvhg5f5TmKtUwit6aDBFiZEqe69LzhkppSoST5VAPneCBIiRsX9/YCOgKvzCpkKV0r5fEc7/6lPf9uknEOKXY02x/4slLTLLTSmojXUAVVGrUNFP373M7thH45zwFYjLwx28Vrk+wIsN9oHpgLzRzI2aFNX1s1IsPEdgdUkGAqjSoBmIJ+bC/OJlP7AoEjO596ranYsT3M4zKZxqbAqYj/ttjiKflJ9v8/pjyMRZZci8v5eplfApqKbZhNdOoKmunUqLBILhlCOCdJp6LapFr4qHOIVcqbaTti+Phnxb/AElkvAq0wiZQJprE6nFRV8rrI0rogbzMgGQTiree+S83lKhqV6ZioSTUUTTLkknSRYTuAY7dMSApYcviBQjL8La3mySja9nfc9d7YTcPvxNWMvwkf/oqfuxwAIlo9cXrwrhNHLZHKjJEu1Srreq50628FmXUuxRWgBTtv1OKJxffBMzTy+TyyVGUulEsaWqHCuieaGIHUnpacAmNvB+KZhKKtmEupGrSdXWJ9rgnBbh3J2WWvXzSofEzaaat5Ug2MWtMXvGIXL+cpVKZ8OqlVRqEhgxABXfr5dW5Fhp7yS+WrilQViCqqCWvIVUBJPoPL0wxJUfHudo6KjrfysRfexIvjhiTxLMipWqOBAd2YDsGJMfScRsIozHTLkahO0id9vpf7Y542MAFscO5doUkprm8s1Ja0rRzdMLT0uoNnVnZKgaxBPzXG+Kx4rlmp16lN7tTdkMbSpi3pa3pi7OSqFbO5FDWRYoVaTUsvpIDIDFQlWJLkrqibXOKo525YqZLNOlRCiOWekZBDUyx0kEEjbp0wgA9PMED52EbAY75bijJBUsGGxBII9jMj6YgY9KsmwnBQ7LU5T+NmepwlbRXp/zVLMoH9+Rq+s++HvinMNHMVFCagqnw0aNdJtcEPqB/DUbGbXGKHy+VqQPKqCJ1NcxGq0yBIM2AxbNfgjUWAc03T/7qHSZG2ofmmI803K32mX2OyVmcqRqDFbH8h1D31ER+n1wIq+R9SkDoQ3nDb20nuLHpHQ74l1RYxP1OBefc06FWsKbVBTgtHQExLTsJtjMroxtchvMZYqAejbY4MMWfnuA06qaDYdCOmAVPk0U/mbUPaMdPj/UcbX7uGc68bRX1ThtOpWRqkwgA6KJkxLAaouPKCJuZ2wt8V5wXLk0aSLNMkQVKqrC1ktceone+GjnzlmurmtTQOFUKq/MUbaVQ+UyY8xkjoOuKx5myNanX/HbVUdFfVMyCLSepgQT6Y02rm3kcl6bnTU8aInEOKVKzaqjsx9f6DYYiDDcfhbnf4ZMxppim6h71ACAdtQMRIv1wv5jgdemAXpVFBAIJUxBEgzttjx7ZM9CnHxhvjXAQmUo1QpGqmr6rlTq33QduhIBBHrhVxZ/I/LmaztHRVBTLJTKgkMC4aSDeZRZm0DYd8LXNHIT5SmKoqpVplolZBE7GDuD3B7YlplGcN4br4Pm6skeHmMvYbGRUFx6ahH1xx5I5UGdquajaaNBDUqR85A2VB1Zjba2/YEvwyF5czZ6vnKS/7q6v6438KlUvmQwLDw0sJJg1FBgASTf98ShsuTk3iuW8Krl6FHwUp7qq2IsCxJEuf73rhQ5j59Dj+CzNFlDKaZdmBBJkC3vcE7EA98O/A8oAC2sMCGMLJjXAAHUQSRB2iLYqr4v5PQVqFSNbOomLEEnyj1BBn0GKogqzD98WEgcMXtw6j+pY4QcP/wAXlh+Hjtw+h/XEFiNk8uajqg3dgo+tsWzy8K2XzQasqmpVVC3zAlexvYhRttbFeck8L/ieIZakRIequof3QdTfoDi7eccrTGdoglVqAM1xuFqFiCTva49j3OGTIzL5k038Wm0MqI1RLRUABR1c9bKp1C8qOhOHLOEPkaiElA1OorRuBoYGJuCB37YTMgtNvLdg6Ms3urwCCY7C0/y4M8eqJleE5p1ZiGyshZBCmovhgKT5ok7GY2EC2Gxo+XsZjMZiRmYZ+UcjTK1KjXqLHhLuJkSSPXa/rhYwa5WP4t20iLzsRseo2mbEG1r4GBb2V4emfoqrtUoZihVZaWZp7xGqGg3FpjpBg7jAH4xcHzBymTzFZ1qNSDUHZRpBnzI0G4LAGfUeuGvlTiGXaqaYqIzipJXYmRuB1BLWN+nfA34/5wrk8pS6NVdu3yKB/wA5wWFFGYkZbM6QwgGY3Hb3xHxmACZU4kzGTEREXjttOHzkXmPNVKgo1Cz0jSdkUgGY6+a5G9tvTCLwfKh6tMP8hYA/4fXbDfy8CvFQQYDqw9tSG3oLfpgSVg2NNLl9VzjZik/h03phTRgkK0DVHmgLqBIGJdRVTUslw40sG+VlP5SogEe4OOkj2xHcycZ0jG2P1Hmud1Md4xLbjynaDgRwrO0jT0sYncnEhsrQGz7+oxtp4sak04tHP7mReO1fFpOLbTYE7X2EE/cYqf4rxUqZeqtU1qegoGMkrpaShb82ktvJMET63HmuMZbLJqZgY2nvvY4VOZ83SeoqOtOqIZkQR4etiGcN12Uz6gbRjx56tKqo2GjtJ/Y98X42WoeGsCmQgQi/kEFfewGNmgyqpAEBQImLABR7+3pha4Xnlq5WsFWBSrBFHQIbgA+hDD2jDJxrmJMrpp6Xdj5tFNQxCLuTqtE27m+2+PZ8sVFyiq4Mfxveo/k7Z3NV6dOp+KQKpBKi2mzGFJ2URAHbCfxig1bIUlAYtXYqB3bU2lRO14GHvmDKtUyiNTeWqMx1VE0naGXQLppkiDeVO/Wr8vnG/i6VKW0o9Nt5QnWt1k2uenrvjUNWbS6I5U0+X6lNhDHiMEHcFKQkH6478h0UKU1IOl6jeIVcoWsoRCy3AHzGCDte9inxQywo5atT6vxKrVHs1MH7f4Yb35UFPgmWDQtZFSoYtdisagNyEIsQZ04iqdDu4poi8I4q+VPiBi1HUUdXZmNPWQNSTJdToNiYUiRuYg/F+sK1CsGe9B6T0wdPm1akbSQZIIgx/d+xPhqBaLyJQ1FsYI80uVI7S9psQesYGc78BpvTzaUV1NSpq/heYaFBk+GF2A1NCknb0EVVk3XZSmH74wn8fJjtkaH7HCFh7+MH/wBVlh2yWX/4cYjKTfgRw3XxBqsWo0yZiYLHT+2rD3z9VFTO5dpgolfTAH5A+oGTsQ3/APOEL4O8XNJ66D8/hkwBMAkbxMeYW2wf5jzTfxOXYttWriPzSWYRHs1x7d8C7JYxcKb8RUiwaVHp4ldf922BPOvER/orMZcBpABV5sUV6TMsEz+cGR/KB0wT4aStXLGZBNQHpYVENvQeJMH1tgZ8ZnSlw5KaAgtmIFzZQmphfoTBj0w7BFHHGsbONYRRmCXDKFQiUEgsAdrXW/8Advp82BuLT5c4MtPhD1dI1MDUJi/lIKj7KfvgAn8s5FXVKhYisIhxup0Mt/5hCgkH9wDiR8RPGzeQFKoNdfLKuZBQg6qTDRUkE6vKxmb2WT3xH5bzJTMaf5KwBHTT4i02HtFQYduMZCm+UOvWpFGsiskiGOqlpYjdbXBt1t1VgfNBGOv8I+nVpbTMTFpPrjESSBNzgpUzTGmyKTDFGb10gwfpqwN0BKocP0NlzIEt3k9PTrPTBTNPpzCOHKuuiFDKrGSVgFt7NNxtOBRVlWk5Oohohrrt1U2OJfGMjlWKVKSPROoa01a0MsBKMx1Jvs2r3wRJsbqHFdI86ye7QPvBid9sR6/HTqOkoPRb2xFppLbAdvzH3vjnpAaSTuTeY+236YzpkDYUI6iMZ4vZvviRxHIJJZGB6xP7YEVJF8dnFqas5wnDLtWq06Y80Eswi2kAgkmLD94OB3xIqJT/ABacawSCq76Co0sR6a9/732mcvcPdqz1qJOumJYXIZIUaCswYBZh11De+F/njMmtmqiJq8NjKk9mChVPcQqt6XPfHMa2TeZ/g3mnSWNBPl7KCjw+kDd69RarGdgbKP8AdA+5wx8MUVeJUjC6dIX1PmLXPYFZ9ZwvZbNKaNKI6H6AwP0wf5OUPn6ZuNKVHmxsoA/5hj0TxJYJV4keaEryr+w5zvSWg/iSFVod41GDIFQ6R0ZVBJGxWTM4q3LZUUcyr1BCioHqEi6U6baizxIGpxAG50n0w7c68UNSrNRQ1NZVgPKWBERfYgEmPWPavsnxMnI5ytVJY1nKmepgBR9C36Y12GO50/OT3ZHS/kN8bzX+lXyD6fLmc4409fDpwt/UqCT74sXnnOink9TNB0qSYkglLe9wT9cVfy1mXp0+DmmYac0QY2loJ+2Hb4gZhjlVSpE1AzSuwhfKT3+V8Yb3MulFUiHwyowpVlMedT9g6Ae9gb+uCnAb51h/+GL+lRSf3wt8PnRUZbfgAld9jTYx9Hm2JuQ4oBmJU+Y0wSPTUIPpMm3pjNgjuyJGDP8A62U5zHQFPN5hAAAtaoIGwhiLDthm+LyRnKIO/wDCZef9zCxzFU1ZvMMdzWqH7scNXxmb/wAwT0y1D/gxgkqZ6o9EL4X5s089I6owPtIP9MO3O1OHoVF/LmA2mx+bwiyqxMx8tiLeuK9+H6E56nG4DGO8DbFg85VYZGuQMy4+gXLGftH64n0TD+TqyaBEmS1+s+HlmP6gzgb8fj/4PJ2gmrUn18o3/TBPJUhChiVINRipsTFGmCAI3DIZGBv/AMQGWP8ACZRmiRWqi3ZgCP0UYbBMo3GYzGYRRmL2ytMLwZkvIyrH6aD/AI4onF18F4l4/CNbNLeE1NiABtqEGOuFdAAcg58bMRb8A1F+q063/tnFrpUDLUpEgaxXAE921iO92+xHfFU8HGrNohv4uXVT6xTKfs2H56rnJJWpNprIgqI0A3ejRDBgwuCGJjuFPTBQrpHzqpgg4J5ZxBJ7YHyD2HrfE6jQJXUGECAbbAmNvfEyVjsI5zNDwVAgEN6z13x5zOaDIfNeAQOlo36nYdsdsxw+n/DOyyWDCCd99rYgz+EYiI/cGOnvi0iLQ0UcvLTDR0K+Uf4488Y5crrljmaVEVKasQ7AlmQgC7g3i86pjviXl6xaO5GCvCeaquUc+GwKN8yNBVptBHb9cZPCfSVWzSnYMPbEVz74I1uCE3DW7Yyjl1T5t+4x2m5eHOBTkdvDWvUsJ0pq7WJ2G9sV/wA35oK9TwpHijwwZusteO+pQBMiAI7YceF5hGq1KRsrgFQdgxkQesHQP+uE3ji/iGnTA1tVSARYBNRYt6SRb6Y5nVJvO/5N3gf00GxlQgRBsoCg99JUfrvghwbNDL53K1GMAs6Ht5qbH91GIGar+dTHUW95P9MBOcM2RRpuCQVqqw6GQCfpjZ5l9LJ/R4sT+pEfviDl1NAwCrKhcdZMW79T9RhA4hlUbgrVgNJNawBBB8wBP3mB2AxYXxAzRC2gjwyAZ32I73MA/XFd8Uq/+WFTAlVYx1Ytqn9cajTRc1JryLPdldOK/KA+e5gNJOHCnB/hqRY+rVHZiCf9XSPTFiZ7jjZ1KLtZXpNANjenUWNo3Um3c4pNji9+D8IT+FypJCtUpu2oNrXUKLUwSYAE28tyJOxx4l2emRy5ayBajq6Plhqn+Yr5vb+yjECoIzVVpuVp/QEE/wBcMvKdUHIUncBQFCsSfLIDWJjynzDfv9kriHHaFKs58RD8oAQ6ydIi0Tba5x7NHJRypvhHmzxcsborbihmvV9Xf/iOGX4p5zxc+G6eBRFp6IB1wGqcJeo7OFfSzEzGkXJPzNEfY4NZnOZYZgVnIYpp0jUDdI+ZVW4JBx5J8yZ6k+ABwJaqV6VSkGBR1YNBgQRv0I7jqMW5zpxKlmfDNGSRWqO6hWAhvDC3iCSqbDvgLzdmaZShmMpqNLMIGCz8lRSdaMRN4uA3YkA9F2nxJnaZiqo0lS0W9DI36j1wUiW2XdSztGslByAjTUbSxUGXJMGY8wKi3X2OA/xl5Zr57LZYZWmahpu7MARswF7m9+04hcr8SC5VKjotSoNKhTc/MZMN8xgDc4NZjj8qxp06QJE2Bo1AfXqfp98Jgj534rwWvlnCV6T0mIkBxBI2kdxIxBx9BcQ4Tls/obiFGtrSEVqdS4BJN11ExM3j74AcW+GXCdANHMZlSwJUQr7fzWGm8dZwi7KcxZXw8z4bh+aoEmQysB6PCn7QTjpT+FeUrKpy/EULFQStRVsSNjD6vqFOCHL3IJyTMa9UMHdV1UdRjqAQyAgmSMDBsgcDq+bK1BuKbSd/zFf+XD1lKn/hdO4Cn7LI/wDbjCBwLK1aTUaTIpA8hcvAWXa8dQCfSxOLAynDXSmyWIioAwiGk1iP0dbYfZJ8+1NItFwTibls3CuIADKv6Mp/pjrx3lzMZdnNWhVRdRhmRgtza8RfA2jmAJDCfKR9TscTRQyZSuvgVPN5rwBv0wJRrae4PpsDvf8AzOOOWzcAqTAiOvUYI8L4PTzXlSoyVR0e6sOkEGQfS/pikRVE/JcyUhpSSLCWO0xcd98EHqlhIBIN5gAGffCtneW6tGstKqANVwykMCskFhHqD62w1162lVAAOkAT7CNvpir4BpDLV4gx3xGqVSeuMJnHl2AubeuO3qjmkz3wRdfEcvTJMVFbbujB/wChH1xBzFLVnXqTIPiEHuNUA2PWMaqmhU01DValUo1FK1EIIIYMClyBq1KDBsRIxvP8z0BqbWutiQVAAghixPlYgAzsCf3xzWeS/wArc+rRuYRfwUu6Ort51E9j9hU/z9saznDKdenVWo4XQhZR1Z4hQP1M+2FzNc10jDeYkSNKmBcMJJiJkjvtjlV5j2YECbgGpNjNtKqL2i56jvOMmfWxalCPT9IxaaSak/C2+c0DUBEQiaIYgFVUReTciAJwnZzlytVyhC0yQ1MaTbSYiIMxEiJwk1+ZHcsrFnkkLpkTMi4MsSTBiekGZxMy3E88Vp09FR1otqphwWCMWVpANt0iDaC3c48GLO8W5RV2qPVkxbmm30eOG8KoZapUTPgBwqlFDBheZkpN4i0dcSMxzZRjRSRgATFwFAjopED7YyryrVzdZ6r1KaeKxqEBdtRJMIpIW8wNWBua5UNKrWRnGmkYDAfPNwQJtYgm9tsYOUZeH2w1xH4l1qmTOUK0PCLqSFQyw+abQu4HQH9cL4zlQDyroHcBaf67/rhj4Ny9ljSl6ZcyLliCJUk7WGN8O4RQKK2hWJEmQT9b4FFsW9CwWqVDdlJ/2qp/5sSE5eqVfMbaVGrWNJ6gWEk7dY/rh1oVNHyjT6KABb2274HVqstV3ui9D64bjRPyPwC5fJNRYUyQwexgNsp1SJMEg7SDucFaeVCmxYibX7/9cRnhqid9T+l4H2x2osQ5Ug7iD9rnEoG2y3+R+G03yFF2ph21NeYbysYIneB9sd6nBstU1s1NtQ1KvmJiNxEx6xYY38OhGQpiCQGcR/tGYv8ApGPD56QQDJJJJ2sfMJA67WFt8ErBdkE8mGrTp02ai6MRq0o6QDJWwczBABkx+x4cU4RVyreFRqFQ/mfQWBKjSNAQqUkjYkgC874JtxLTlgaRIFI6jaxg6iPaCe/tia+fQqlSmJBW5JEEMPykbgwDhIplT8b5ZrEShdyV0Faops8KQyidUKBEQt/QdOmToNl28V6hQhgzURUfLhSL6QG0ho6aSZMEb4sTNcSWumodCbi1tjv6j9MSRmVZIdZFhDAEHuI6/wDXF7Ew3NCBkuNvUP8A6rAkt8qVoBM7qpJ3OCC8ep0TFNkDEGzU3pOY/LYm56Qh6WwwLwXLeJ4dSl4msSHZFIVpJKiFBVbC8neJxyz/ACtSFOoKbtTYGfLUqIPouoqI9umBRaCwXn+cUzeTq0swrmk1EElKqMR80OQ6oTpZLwYmBeTFC4tb4scONPLZU0g5FTWHsDZdJUSomJZjB7+mKvyuX1sFkXnc9gTiGqZcejMuR1PTtOJPDnKmRMgEgj/HcfTEdEki4AxLyIk9dj7YQMYjxZq7KzySimmGH8oYm57yd/THnM5mB/iYxE4XTGgzJAdrH3/TBIUgQIA+gFsWjGyzstlqa38ISO9/3wnfEIVR4dSiukXRlpi51XmIM7EbYKPnmizETgfnc2x0j5jMjfcCOgPfHVanF9OTbNDp5VkQkZbgearH+zYIYtUMDaJgkTcz6Yn5Tk+tUPhvWp00ZgCFGrcjeANj62+uDiioSWeROy7ekm/p6Y7ZKuqupIJCtqI7wQTjmXFem7+SXgA4fyKmgtXqNId10JA+QlZ1HoSDsNowQyvK+UUSUL+rsf2Edx9sda2dLAmLsT+vb0H7RjimZIMCJtAPW3XsJ9MCSQnOTDoyGUNHUlJFrUHSpSdAFmHUFWj5heb44PXYl3eJZwf0NvTEWnmqxjUoUalB26XtB23+2Imf4+GBp0GVm1QSflUREsf5d9j95xV0JWwvk+IJTNPVpkgFEkAsYJAtcSR82FTiBranm9yWi5vf6dsEKOSWkjEktUaC1Tdj7SPKItAxAq5kQ9gTZT3MdZm/UGMYZNsyJIlZDMkUyyf3R9Qs/ptjfCav4dPf5R98Q8ya3h0mpgQ6kNqGxUAd9iCI9fpiBqrIg/FhRAOlV1AHYxNx6zh30G0a/EsB9Z+n/bETxCGqAmPIvzGP5u+IWTyisw8SpmaiESfyiLAGEYnr3ta2N1OAU1liEMrILsTexvJ2N+5H7G6xUkeqmbpCop1pZmuDPQXgYi53jNIN8xJEEQDjvSzlLXodpt5SgHpElR/mPXDNw7PKlRSKXiLFw+kjTIncbeX7HE3yOkNPwx5zpVsscuiVi6CoxqafIoMkS077Y7/wrCmmmQYM3sd5v28p9Nsd+C00QVWoU/Dp1KTeQCFHmGkCLTvtv9Md3zcyGPliLXvYz+/64TDg3wVfJUkSVItt0b+l8BkU5auaSiU0FkEbSJI7BQdUe4FoEneENZiGgE++qI3Me364zjNb8SkUZB5ShLoTvFgQQRHrPUYQzjTbyxN72uOl/T0+mO1SgxCkRBOwIP74i5qk4J0vT+a1ioPQmBP2/XE/K5twCTSVwI1MpG3oG0mR+2Mt0BhcvBgCJXaI3MzN+mBnGsg6EKCZPUExcG0RbfB2nxJCk6GABkN5T26aj9pxC4hn6Z3Zlt/KZAgdx3IwWOhI52WMrQmoEUeIQSWkmEYISosLTJ/7KrUi7Xq0qoFSiTLI0lwQRD7KO1tsMfxSzFD+EppTemays+tV+YDReVNxeBiuC0MSe+XP6YTY0hhpcGUr+Jl0b8KsdaD81PUdRKHSAYAAi4wa5Z4LlWRQaK+IxRhq1HVEl0nVY22jY9MKnLIP8RSG505lI9dDx+pwycrZg+JRJghmkMLHVEe3b9cJdgz1z1w6lRztRaNNKaaKbaEHlBKA295n74C0ant7C1sMnxy4fUSrSrUzpo1aaK3+uoIE/wCyoxWYr1zT1eYottUWv6xhdMGrLFqZ4emOb5nzC8WO3uOuMxmOp1k38LNHp4pZERP4y50g7nb9pxiZhoPSAZHWIO2MxmObbNoRWrLYAk3je32EDHRapixC9ZNttpP9cZjMTfo2iXlyDrWu0UyjaombAwRe51ReMA3zCqFppAKbkQAWAgH1639cZjMEmWkSm4qNt5G09P8ADECpXG0g6ocX6XG/pt9MZjMYdzZaXBPpcR0JlRaQa07CxKkdb9cc81xFiACSZsZUnb5SNPvv1xmMwJsKNJnBE6jIB3kfoTvB6Y1TrU4kOOotpiNvcY3jMUmG1EGrnafiLpNwNxG8/X98EqHE9QX8rJaZEHqYE2Nu2MxmJBosvgPHJygkgeQbsABEmL9xGNjMDQPMhlRFxBMxbGYzEtjo9cKz4DuviLZbeYd/feYxG4/xIfxNLzDyLJGoRLbk+1sZjMXZNEetxHqjjSDIEiRPa++OuV4xpPldQSSILAEGPeD7YzGYoaQVHHqd/PT9bqCOlx19+mOlTi1FjJekAflAcAR1FjafWMbxmFZVFX/Eyggr03UrqfLsH0sGupIEkG5KxhRqVPK1/wAlI79iBjWMwwQV5ezKrnaBkQK1UG/8wj+uC3Ac2orqAVAVkE6gJPf9v0xmMw0waGD4mcSSvlEUOpsNIDL8ytHfscKPLeZBytWjUZAoa4aJgiTHWxHfGYzDb5Jr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5849" name="Picture 9" descr="C:\Users\Карина\Desktop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43248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8501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Романский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стиль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церковных построек того времени была присуща форма латинского креста, здания были массивными, с низкими колоннами. Перекрытия из деревянных превращаются в каменные своды, также привычными становятся массивнее башни. Вход в здания оформлялся врезанным в стены порталом. Архитектура в романскую эпоху являла собой смесь как византийских, так и местных форм. 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http://www.abmecostyle.com.ua/uploads/posts/2010-12/1291979645_romanti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163203" cy="2857520"/>
          </a:xfrm>
          <a:prstGeom prst="rect">
            <a:avLst/>
          </a:prstGeom>
          <a:noFill/>
        </p:spPr>
      </p:pic>
      <p:pic>
        <p:nvPicPr>
          <p:cNvPr id="36868" name="Picture 4" descr="http://www.abmecostyle.com.ua/uploads/posts/2010-12/1291979715_roman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00306"/>
            <a:ext cx="395188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Готический стиль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романское искусство, искусство готики находилось под сильнейшим воздействием церкви и было призвано воплощать в символических и аллегорических образах церковную догматику. Но искусство готики развивалось в новых условиях, основным из которых являлось усиление городов. Поэтому ведущим типом готической архитектуры стал городской собор, устремленный ввысь, со стрельчатыми арками, со стенами, превращенными в каменное кружево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,что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возможным благодаря системе аркбутанов, переносящих давление свода на внешние столбы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контрфорсы. 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Готический собор символизировал порыв к небу; этой же цели должно было служить его богатейшее декоративное убранство - статуи, рельефы, витражи.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www.abmecostyle.com.ua/uploads/posts/2009-10/1254416197_got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2928958" cy="3702052"/>
          </a:xfrm>
          <a:prstGeom prst="rect">
            <a:avLst/>
          </a:prstGeom>
          <a:noFill/>
        </p:spPr>
      </p:pic>
      <p:pic>
        <p:nvPicPr>
          <p:cNvPr id="37892" name="Picture 4" descr="http://www.abmecostyle.com.ua/uploads/posts/2009-10/1254416246_goti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314327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64396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 (РЕНЕССАНС)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достижением ренессансного дворца является окончательное оформление этажа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горизонтального пространственного слоя, предназначенного для жизни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истолковывается в современном смысле слова, т.е. как геометрически правильная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перегородк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постоянной толщины между внутренним архитектурным пространством и пространством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 здания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трактуются как глаза здания, фасад - как лицо здания; т.е. снаружи выражается внутреннее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архитектурное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пространство.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архитектуры Р. 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очеловечении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пропорций зданий.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://www.abmecostyle.com.ua/uploads/posts/2009-10/1254671041_renessa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3714776" cy="2786082"/>
          </a:xfrm>
          <a:prstGeom prst="rect">
            <a:avLst/>
          </a:prstGeom>
          <a:noFill/>
        </p:spPr>
      </p:pic>
      <p:pic>
        <p:nvPicPr>
          <p:cNvPr id="38916" name="Picture 4" descr="http://www.abmecostyle.com.ua/uploads/posts/2009-10/1254671007_renessa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442500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2153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Главной задачей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 отражение внутреннего мира человека, раскрытие его чувств, переживаний. Так определились основные черты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Б.-драматическая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патетика, склонность к заостренным контрастам, динамичность, экспрессия, тяготение к пышности и декоративности. Все эти черты свойственны и архитектуре Б.Постройки обязательно украшались причудливыми фасадами, форма которых скрывалась за украшениями. 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 Парадные интерьеры также приобрели разнообразные формы, причудливость которых подчеркивалась скульптурой, лепкой, различными орнаментами. Комнаты нередко теряли привычную для глаза прямоугольную форму. Зеркала и росписи расширяли истинные размеры помещений, а красочные плафоны создавали иллюзию отсутствия крыши. 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www.abmecostyle.com.ua/uploads/posts/2009-10/1254416378_barokk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43248"/>
            <a:ext cx="3715316" cy="3052751"/>
          </a:xfrm>
          <a:prstGeom prst="rect">
            <a:avLst/>
          </a:prstGeom>
          <a:noFill/>
        </p:spPr>
      </p:pic>
      <p:pic>
        <p:nvPicPr>
          <p:cNvPr id="39940" name="Picture 4" descr="http://www.abmecostyle.com.ua/uploads/posts/2009-10/1254416361_barokk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4429156" cy="304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Рококо 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Р.возникло в основном как декоративный стиль, связанный с придворными празднествами и развлечениями аристократии Игривость, легкая развлекательность, прихотливое изящество - черты, свойственные Р. и особенно сказавшиеся в орнаментально-декоративной трактовке архитектуры и прикладных искусств. Орнаментика состояла из причудливо переплетающихся гирлянд раковин, цветов, завитков. Манерно изогнутые линии маскируют конструкцию зданий. В основном Р.проявился в оформлении интерьеров зданий, нежели их экстерьеров. Для Р. характерно тяготение к асимметрии композиций, а также мелкая деталировка формы, насыщенная и вместе с тем уравновешенная структура декора в интерьерах, сочетание ярких и чистых тонов цвета с белым и золотом, контраст между строгостью внешнего облика зданий и деликатностью внутреннего их убранства. В искусстве Р. господствует грациозный, прихотливый, орнаментальный ритм. </a:t>
            </a:r>
            <a:endParaRPr lang="uk-U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www.abmecostyle.com.ua/uploads/posts/2009-10/1254671111_rokok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3429000"/>
            <a:ext cx="3935293" cy="2643206"/>
          </a:xfrm>
          <a:prstGeom prst="rect">
            <a:avLst/>
          </a:prstGeom>
          <a:noFill/>
        </p:spPr>
      </p:pic>
      <p:pic>
        <p:nvPicPr>
          <p:cNvPr id="40963" name="Picture 3" descr="C:\Users\Карина\Desktop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39864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 Photo Alb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городской альбом</Template>
  <TotalTime>123</TotalTime>
  <Words>747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Urban Photo Album</vt:lpstr>
      <vt:lpstr>Слайд 1</vt:lpstr>
      <vt:lpstr>Архитектурный стиль — совокупность характерных черт и признаков архитектуры.   Характерные черты определённого времени и места, проявляющиеся в особенностях функциональной, конструктивной и художественной сторон (назначение зданий, строительные материалы и конструкции, приёмы архитектурной композиции), формируют архитектурный стиль.  Развитие архитектурных стилей зависит от климатических, технических, религиозных и культурных факторов.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Архитектура для «чайников»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Итог: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16</cp:revision>
  <dcterms:created xsi:type="dcterms:W3CDTF">2014-01-19T16:20:34Z</dcterms:created>
  <dcterms:modified xsi:type="dcterms:W3CDTF">2014-01-19T18:34:29Z</dcterms:modified>
</cp:coreProperties>
</file>