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16.03.2014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992888" cy="2304256"/>
          </a:xfrm>
        </p:spPr>
        <p:txBody>
          <a:bodyPr>
            <a:noAutofit/>
            <a:scene3d>
              <a:camera prst="perspectiveRight"/>
              <a:lightRig rig="threePt" dir="t"/>
            </a:scene3d>
            <a:sp3d extrusionH="57150">
              <a:bevelT w="50800" h="38100" prst="riblet"/>
            </a:sp3d>
          </a:bodyPr>
          <a:lstStyle/>
          <a:p>
            <a:r>
              <a:rPr lang="uk-UA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Європейська освіта – крок до якісного життя</a:t>
            </a:r>
            <a:endParaRPr lang="ru-RU" sz="8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437112"/>
            <a:ext cx="6400800" cy="1473200"/>
          </a:xfrm>
        </p:spPr>
        <p:txBody>
          <a:bodyPr>
            <a:normAutofit/>
          </a:bodyPr>
          <a:lstStyle/>
          <a:p>
            <a:r>
              <a:rPr lang="uk-UA" sz="2800" b="1" dirty="0" smtClean="0">
                <a:ln w="1905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Підготувала учениця 11 класу Ярошенко Карина</a:t>
            </a:r>
            <a:endParaRPr lang="ru-RU" sz="2800" b="1" dirty="0">
              <a:ln w="1905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817371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675" y="1023578"/>
            <a:ext cx="5659461" cy="5645782"/>
          </a:xfrm>
          <a:scene3d>
            <a:camera prst="perspectiveLeft"/>
            <a:lightRig rig="threePt" dir="t"/>
          </a:scene3d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b="1" u="sng" dirty="0" err="1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Здобуття</a:t>
            </a:r>
            <a:r>
              <a:rPr lang="ru-RU" sz="2800" b="1" u="sng" dirty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u="sng" dirty="0" err="1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вищої</a:t>
            </a:r>
            <a:r>
              <a:rPr lang="ru-RU" sz="2800" b="1" u="sng" dirty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800" b="1" u="sng" dirty="0" err="1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освіти</a:t>
            </a:r>
            <a:r>
              <a:rPr lang="ru-RU" sz="2800" b="1" u="sng" dirty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за кордоном</a:t>
            </a:r>
            <a:r>
              <a:rPr lang="ru-RU" sz="2800" b="1" dirty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–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це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культурний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обмін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сучасні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методики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викладання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набуття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актуальних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знань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міжнародно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визнаний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диплом,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можливість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оволодіти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іноземною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чи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вдосконалити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50000"/>
                  </a:schemeClr>
                </a:solidFill>
              </a:rPr>
              <a:t>мови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accent5">
                    <a:lumMod val="50000"/>
                  </a:schemeClr>
                </a:solidFill>
              </a:rPr>
              <a:t>якими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50000"/>
                  </a:schemeClr>
                </a:solidFill>
              </a:rPr>
              <a:t>володієш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ru-RU" b="1" dirty="0" err="1" smtClean="0">
                <a:solidFill>
                  <a:schemeClr val="accent5">
                    <a:lumMod val="50000"/>
                  </a:schemeClr>
                </a:solidFill>
              </a:rPr>
              <a:t>Різноманітні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освітні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центри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та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організації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що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сприяють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від’їзду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наших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співвітчизників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на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навчання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за кордон,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пропонують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окрім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отримання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вищої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освіти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дитячі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навчальні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програми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мовні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курси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програми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підготовки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до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вступу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5">
                    <a:lumMod val="50000"/>
                  </a:schemeClr>
                </a:solidFill>
              </a:rPr>
              <a:t>тощо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636912"/>
            <a:ext cx="2812227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203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2289" y="548680"/>
            <a:ext cx="6635975" cy="45365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Специфіка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вступу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та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навчання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у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різних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країнах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відрізняються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–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приміром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різним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може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бути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вік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вступників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вартість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навчання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кількість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часу,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що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студент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може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використовувати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для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роботи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тим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самим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частково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покриваючи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витрати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на оплату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навчання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і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проживання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вимоги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до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попередньої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освіти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тощо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Наприклад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, для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вступу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до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австрійського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університету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необхідно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закінчити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2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курси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стаціонару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в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Україні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Щоб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стати студентом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британського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вищого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навчального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закладу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слід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пройти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спеціальні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програми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підготовки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A-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Level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чи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Foundation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або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закінчити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1-2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курси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в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українському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вузі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. А ось для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вступу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до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канадського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університету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не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потрібно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проходити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підготовчу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програму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, а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навчання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в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Канаді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дешевше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ніж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в США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чи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Великій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Британії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.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Щоб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вступити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до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австралійського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вишу,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слід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закінчити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1 курс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університету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на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батьківщині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проте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для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абітурієнтів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з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українським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атестатом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відкриті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двері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австралійських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</a:rPr>
              <a:t>коледжів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3429000"/>
            <a:ext cx="1836204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169955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548680"/>
            <a:ext cx="8604447" cy="230425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Увагу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українських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абітурієнтів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також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привертають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чеські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університети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Адже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у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місцевих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державних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вищих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навчальних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закладах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іноземці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мають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можливість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навчатися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безкоштовно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щоправда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чеською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Її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можна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вивчити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на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спеціальних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мовних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курсах.</a:t>
            </a:r>
          </a:p>
          <a:p>
            <a:pPr marL="0" indent="0" algn="just">
              <a:buNone/>
            </a:pP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Різні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країни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відповідно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мають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і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різну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освітню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"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спеціалізацію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".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Приміром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німецькі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вузи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традиційно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вважаються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сильними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у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викладанні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дисциплін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технічного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профілю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(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інженерна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справа, </a:t>
            </a:r>
            <a:r>
              <a:rPr lang="ru-RU" sz="1800" b="1" dirty="0" err="1" smtClean="0">
                <a:solidFill>
                  <a:schemeClr val="accent6">
                    <a:lumMod val="50000"/>
                  </a:schemeClr>
                </a:solidFill>
              </a:rPr>
              <a:t>машинобудування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).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Франція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та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Італія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відомі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навчальними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програмами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з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моди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та дизайну.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Швейцарія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-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традиціями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викладання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sz="1800" b="1" dirty="0" err="1">
                <a:solidFill>
                  <a:schemeClr val="accent6">
                    <a:lumMod val="50000"/>
                  </a:schemeClr>
                </a:solidFill>
              </a:rPr>
              <a:t>готельного</a:t>
            </a:r>
            <a:r>
              <a:rPr lang="ru-RU" sz="1800" b="1" dirty="0">
                <a:solidFill>
                  <a:schemeClr val="accent6">
                    <a:lumMod val="50000"/>
                  </a:schemeClr>
                </a:solidFill>
              </a:rPr>
              <a:t> менеджменту і </a:t>
            </a: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</a:rPr>
              <a:t>туризму.</a:t>
            </a:r>
            <a:endParaRPr lang="en-U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sz="1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284985"/>
            <a:ext cx="5256584" cy="35730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02981415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23528" y="332656"/>
            <a:ext cx="5976664" cy="60016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Насправді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освіта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за кордоном не є такою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недосяжною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, як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вважає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більшість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українців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: є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програми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</a:rPr>
              <a:t>орієнтовані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на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різні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побажання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та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фінансові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можливості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. Головне –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бажання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навчатися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та активна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життєва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позиція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Якщо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ж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варіант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залишати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</a:rPr>
              <a:t>Батьківщину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хоча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б на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кілька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років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навіть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не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розглядається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варто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звернути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увагу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на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спільні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освітні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програми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що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діють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в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Україні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</a:rPr>
              <a:t>Однією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з них є "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Україно-австрійська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програма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з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експортноорієнтованого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менеджменту",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що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діє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в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Університеті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"КРОК" з 2008 року.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Програма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є результатом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спільної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розробки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навчальних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планів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"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КРОКу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" і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Університету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прикладних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наук ІМС,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що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знаходиться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в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австрійському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місті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</a:rPr>
              <a:t>Кремс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</a:rPr>
              <a:t>Студенти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програми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навчаються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в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Україні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їм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надано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можливість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проходити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стажування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в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австрійському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університеті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та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слухати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лекції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австрійських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викладачів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в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</a:rPr>
              <a:t>Україні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</a:rPr>
              <a:t>Більшість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дисциплін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викладається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англійською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</a:rPr>
              <a:t>мовою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Випускники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програми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крім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</a:rPr>
              <a:t>державних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дипломів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з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міжнародної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економіки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отримують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дипломи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австрійського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університету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з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менеджменту .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Навчання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за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програмою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проходить на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рівнях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"бакалавр" та "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магістр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". </a:t>
            </a:r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</a:rPr>
              <a:t>Щоб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стати студентом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спільної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україно-австрійської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програми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крім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результатів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зовнішнього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оцінювання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що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обов’язкові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для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всіх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абітурієнтів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необхідно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мати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результати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тесту на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знання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англійської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мови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accent5">
                    <a:lumMod val="50000"/>
                  </a:schemeClr>
                </a:solidFill>
              </a:rPr>
              <a:t>IELTS.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Цей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тест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можна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скласти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або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до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вступу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або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під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час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першого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 року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</a:rPr>
              <a:t>навчання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9679" y="319955"/>
            <a:ext cx="2699792" cy="1619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4871" y="4794578"/>
            <a:ext cx="2523884" cy="18027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58787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>
        <p14:wheelReverse spokes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908720"/>
            <a:ext cx="4824535" cy="507656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b="1" u="sng" dirty="0" err="1" smtClean="0">
                <a:solidFill>
                  <a:schemeClr val="accent4">
                    <a:lumMod val="50000"/>
                  </a:schemeClr>
                </a:solidFill>
              </a:rPr>
              <a:t>Вища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  <a:r>
              <a:rPr lang="ru-RU" b="1" u="sng" dirty="0" err="1" smtClean="0">
                <a:solidFill>
                  <a:schemeClr val="accent4">
                    <a:lumMod val="50000"/>
                  </a:schemeClr>
                </a:solidFill>
              </a:rPr>
              <a:t>освіта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 в </a:t>
            </a:r>
            <a:r>
              <a:rPr lang="ru-RU" b="1" u="sng" dirty="0" err="1" smtClean="0">
                <a:solidFill>
                  <a:schemeClr val="accent4">
                    <a:lumMod val="50000"/>
                  </a:schemeClr>
                </a:solidFill>
              </a:rPr>
              <a:t>Польщі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.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Вища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</a:rPr>
              <a:t>освіта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</a:rPr>
              <a:t>може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</a:rPr>
              <a:t>відбуватися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 в 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</a:rPr>
              <a:t>державних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 і 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</a:rPr>
              <a:t>приватних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</a:rPr>
              <a:t>університетах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, до 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</a:rPr>
              <a:t>яких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 належать: 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</a:rPr>
              <a:t>університети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</a:rPr>
              <a:t>політехнічні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</a:rPr>
              <a:t>університети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</a:rPr>
              <a:t>вузи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</a:rPr>
              <a:t>академії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. Як правило, 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</a:rPr>
              <a:t>державні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</a:rPr>
              <a:t>університети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</a:rPr>
              <a:t>отримують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</a:rPr>
              <a:t>субсидії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 з державного бюджету і не 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</a:rPr>
              <a:t>стягують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 оплату за 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</a:rPr>
              <a:t>денне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</a:rPr>
              <a:t>навчання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ru-RU" sz="2000" b="1" dirty="0" err="1">
                <a:solidFill>
                  <a:schemeClr val="accent4">
                    <a:lumMod val="75000"/>
                  </a:schemeClr>
                </a:solidFill>
              </a:rPr>
              <a:t>Освіта</a:t>
            </a:r>
            <a:r>
              <a:rPr lang="ru-RU" sz="2000" b="1" dirty="0">
                <a:solidFill>
                  <a:schemeClr val="accent4">
                    <a:lumMod val="75000"/>
                  </a:schemeClr>
                </a:solidFill>
              </a:rPr>
              <a:t> в приватному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університеті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платна.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Студенти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полських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вишів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 по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закінченню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навчання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отримують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дипломи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 ВНЗ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двох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європейських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країн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Також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слід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відзначити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факт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доступної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вищої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освіти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в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Польщі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.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Це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Вас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приємно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здивує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. В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середньому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вона становить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від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750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євро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до 1200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євро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 на </a:t>
            </a:r>
            <a:r>
              <a:rPr lang="ru-RU" sz="2000" b="1" dirty="0" err="1" smtClean="0">
                <a:solidFill>
                  <a:schemeClr val="accent4">
                    <a:lumMod val="75000"/>
                  </a:schemeClr>
                </a:solidFill>
              </a:rPr>
              <a:t>рік</a:t>
            </a:r>
            <a:r>
              <a:rPr lang="ru-RU" sz="2000" b="1" dirty="0" smtClean="0">
                <a:solidFill>
                  <a:schemeClr val="accent4">
                    <a:lumMod val="75000"/>
                  </a:schemeClr>
                </a:solidFill>
              </a:rPr>
              <a:t>. </a:t>
            </a:r>
            <a:endParaRPr lang="ru-RU" sz="2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517651"/>
            <a:ext cx="2578526" cy="22632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3645024"/>
            <a:ext cx="2819400" cy="28575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2866248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1772816"/>
            <a:ext cx="6480719" cy="3600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Можливість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працевлаштування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на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території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ЄС і не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тільки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Європейські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дипломи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признаються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без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додаткового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підтвердження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у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всіх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країнах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Європейського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союзу, а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також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в США,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Канаді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Австралії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Новій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</a:rPr>
              <a:t>Зеландії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Випускники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вузів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Європи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можуть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сміливо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брати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будь-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які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bg2">
                    <a:lumMod val="10000"/>
                  </a:schemeClr>
                </a:solidFill>
              </a:rPr>
              <a:t>вершини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Студенти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європейських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вузів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в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обов'язковому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порядку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проходять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стажування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під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час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навчання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. В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ході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стажувань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, часто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оплачуваних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студенти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отримують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те,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чого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часто не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вистачає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багатьом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молодим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фахівцям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-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досвід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. До того ж, в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процесі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стажування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багатьом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вдається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зарекомендувати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себе перед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працедавцем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і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отримати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робоче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місце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навіть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раніше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ніж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диплом.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Погодитеся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працедавець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віддасть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перевагу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практикові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, а не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теоретикові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. Особливо -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працедавець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000" b="1" dirty="0" err="1">
                <a:solidFill>
                  <a:schemeClr val="bg2">
                    <a:lumMod val="10000"/>
                  </a:schemeClr>
                </a:solidFill>
              </a:rPr>
              <a:t>зарубіжний</a:t>
            </a:r>
            <a:r>
              <a:rPr lang="ru-RU" sz="2000" b="1" dirty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338328"/>
            <a:ext cx="8568952" cy="1506496"/>
          </a:xfrm>
        </p:spPr>
        <p:txBody>
          <a:bodyPr>
            <a:prstTxWarp prst="textChevron">
              <a:avLst/>
            </a:prstTxWarp>
            <a:noAutofit/>
          </a:bodyPr>
          <a:lstStyle/>
          <a:p>
            <a:r>
              <a:rPr lang="uk-UA" sz="48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Переваги європейської освіти : </a:t>
            </a:r>
            <a:endParaRPr lang="ru-RU" sz="48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7036" y="2996952"/>
            <a:ext cx="2255771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1589"/>
      </p:ext>
    </p:extLst>
  </p:cSld>
  <p:clrMapOvr>
    <a:masterClrMapping/>
  </p:clrMapOvr>
  <p:transition spd="slow"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690511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Модульная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145</TotalTime>
  <Words>716</Words>
  <Application>Microsoft Office PowerPoint</Application>
  <PresentationFormat>Экран (4:3)</PresentationFormat>
  <Paragraphs>13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Європейська освіта – крок до якісного життя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Переваги європейської освіти :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Європейська освіта</dc:title>
  <dc:creator>Администратор</dc:creator>
  <cp:lastModifiedBy>Администратор</cp:lastModifiedBy>
  <cp:revision>13</cp:revision>
  <dcterms:created xsi:type="dcterms:W3CDTF">2014-03-16T11:40:44Z</dcterms:created>
  <dcterms:modified xsi:type="dcterms:W3CDTF">2014-03-16T14:18:37Z</dcterms:modified>
</cp:coreProperties>
</file>