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0"/>
  </p:notesMasterIdLst>
  <p:sldIdLst>
    <p:sldId id="256" r:id="rId2"/>
    <p:sldId id="258" r:id="rId3"/>
    <p:sldId id="257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3" r:id="rId16"/>
    <p:sldId id="274" r:id="rId17"/>
    <p:sldId id="270" r:id="rId18"/>
    <p:sldId id="271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0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331660-F5CB-4111-9682-A89484160A82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7C7E26-11DF-4133-9322-1147B40EB57F}">
      <dgm:prSet/>
      <dgm:spPr/>
      <dgm:t>
        <a:bodyPr/>
        <a:lstStyle/>
        <a:p>
          <a:pPr rtl="0"/>
          <a:r>
            <a:rPr lang="ru-RU" b="1" i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Спеціальні</a:t>
          </a:r>
          <a:r>
            <a: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b="1" i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частини</a:t>
          </a:r>
          <a:r>
            <a: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b="1" i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Армії</a:t>
          </a:r>
          <a:r>
            <a: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США</a:t>
          </a:r>
          <a:endParaRPr lang="ru-RU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F60148-CE02-460E-8C37-95D61B9CBFB9}" type="parTrans" cxnId="{F84810CB-33DB-4812-894B-907158671FFB}">
      <dgm:prSet/>
      <dgm:spPr/>
      <dgm:t>
        <a:bodyPr/>
        <a:lstStyle/>
        <a:p>
          <a:endParaRPr lang="ru-RU"/>
        </a:p>
      </dgm:t>
    </dgm:pt>
    <dgm:pt modelId="{F432CEDE-9B79-4C4F-9710-20A536357CBB}" type="sibTrans" cxnId="{F84810CB-33DB-4812-894B-907158671FFB}">
      <dgm:prSet/>
      <dgm:spPr/>
      <dgm:t>
        <a:bodyPr/>
        <a:lstStyle/>
        <a:p>
          <a:endParaRPr lang="ru-RU"/>
        </a:p>
      </dgm:t>
    </dgm:pt>
    <dgm:pt modelId="{9F667817-ACAC-4BBF-B035-6F46FC71103C}">
      <dgm:prSet/>
      <dgm:spPr/>
      <dgm:t>
        <a:bodyPr/>
        <a:lstStyle/>
        <a:p>
          <a:pPr rtl="0"/>
          <a:r>
            <a:rPr lang="ru-RU" dirty="0" smtClean="0"/>
            <a:t>"</a:t>
          </a:r>
          <a:r>
            <a:rPr lang="ru-RU" dirty="0" err="1" smtClean="0"/>
            <a:t>Зелені</a:t>
          </a:r>
          <a:r>
            <a:rPr lang="ru-RU" dirty="0" smtClean="0"/>
            <a:t> </a:t>
          </a:r>
          <a:r>
            <a:rPr lang="ru-RU" dirty="0" err="1" smtClean="0"/>
            <a:t>берети</a:t>
          </a:r>
          <a:r>
            <a:rPr lang="ru-RU" dirty="0" smtClean="0"/>
            <a:t>"/</a:t>
          </a:r>
          <a:r>
            <a:rPr lang="en-US" dirty="0" smtClean="0"/>
            <a:t>US Army Special Forces - The Green Berets</a:t>
          </a:r>
          <a:br>
            <a:rPr lang="en-US" dirty="0" smtClean="0"/>
          </a:br>
          <a:endParaRPr lang="ru-RU" dirty="0"/>
        </a:p>
      </dgm:t>
    </dgm:pt>
    <dgm:pt modelId="{FB3B9B87-01FA-4E8E-AFD9-3A84AA3B83A5}" type="parTrans" cxnId="{14B89BD0-755E-41C4-93E5-1E91954AD1B6}">
      <dgm:prSet/>
      <dgm:spPr/>
      <dgm:t>
        <a:bodyPr/>
        <a:lstStyle/>
        <a:p>
          <a:endParaRPr lang="ru-RU"/>
        </a:p>
      </dgm:t>
    </dgm:pt>
    <dgm:pt modelId="{8F351C1F-5ACD-4D6A-B298-74D398409317}" type="sibTrans" cxnId="{14B89BD0-755E-41C4-93E5-1E91954AD1B6}">
      <dgm:prSet/>
      <dgm:spPr/>
      <dgm:t>
        <a:bodyPr/>
        <a:lstStyle/>
        <a:p>
          <a:endParaRPr lang="ru-RU"/>
        </a:p>
      </dgm:t>
    </dgm:pt>
    <dgm:pt modelId="{6094D62D-66FA-4E24-81A7-E65DBCC18AE8}">
      <dgm:prSet/>
      <dgm:spPr/>
      <dgm:t>
        <a:bodyPr/>
        <a:lstStyle/>
        <a:p>
          <a:pPr rtl="0"/>
          <a:r>
            <a:rPr lang="ru-RU" dirty="0" err="1" smtClean="0"/>
            <a:t>Рейнджери</a:t>
          </a:r>
          <a:r>
            <a:rPr lang="ru-RU" dirty="0" smtClean="0"/>
            <a:t> / </a:t>
          </a:r>
          <a:r>
            <a:rPr lang="en-US" dirty="0" smtClean="0"/>
            <a:t>US Army Rangers</a:t>
          </a:r>
          <a:endParaRPr lang="ru-RU" dirty="0"/>
        </a:p>
      </dgm:t>
    </dgm:pt>
    <dgm:pt modelId="{DACDB1D7-ED82-4054-8026-ECBAAFA46D90}" type="parTrans" cxnId="{84ADE93F-984C-4BE5-81EC-284C845C75AF}">
      <dgm:prSet/>
      <dgm:spPr/>
      <dgm:t>
        <a:bodyPr/>
        <a:lstStyle/>
        <a:p>
          <a:endParaRPr lang="ru-RU"/>
        </a:p>
      </dgm:t>
    </dgm:pt>
    <dgm:pt modelId="{DBB64CF1-6151-4BDF-8861-25BB10801948}" type="sibTrans" cxnId="{84ADE93F-984C-4BE5-81EC-284C845C75AF}">
      <dgm:prSet/>
      <dgm:spPr/>
      <dgm:t>
        <a:bodyPr/>
        <a:lstStyle/>
        <a:p>
          <a:endParaRPr lang="ru-RU"/>
        </a:p>
      </dgm:t>
    </dgm:pt>
    <dgm:pt modelId="{4032AD43-1183-400E-940C-AC3263616329}">
      <dgm:prSet/>
      <dgm:spPr/>
      <dgm:t>
        <a:bodyPr/>
        <a:lstStyle/>
        <a:p>
          <a:pPr rtl="0"/>
          <a:r>
            <a:rPr lang="en-US" b="0" i="0" smtClean="0"/>
            <a:t>Спецпідрозділи Військово-повітряних сил США / US Air Force Special Operations</a:t>
          </a:r>
          <a:endParaRPr lang="ru-RU" dirty="0"/>
        </a:p>
      </dgm:t>
    </dgm:pt>
    <dgm:pt modelId="{B5D862D5-E894-48BA-852E-C25E95ABCA25}" type="parTrans" cxnId="{6466C6D9-BA20-4DAF-91EB-124FFDC0DD4D}">
      <dgm:prSet/>
      <dgm:spPr/>
      <dgm:t>
        <a:bodyPr/>
        <a:lstStyle/>
        <a:p>
          <a:endParaRPr lang="ru-RU"/>
        </a:p>
      </dgm:t>
    </dgm:pt>
    <dgm:pt modelId="{CF485F39-3BAD-40A0-954D-B7514A20F503}" type="sibTrans" cxnId="{6466C6D9-BA20-4DAF-91EB-124FFDC0DD4D}">
      <dgm:prSet/>
      <dgm:spPr/>
      <dgm:t>
        <a:bodyPr/>
        <a:lstStyle/>
        <a:p>
          <a:endParaRPr lang="ru-RU"/>
        </a:p>
      </dgm:t>
    </dgm:pt>
    <dgm:pt modelId="{462EFAB0-6812-403C-9513-B0EA54D47E4B}">
      <dgm:prSet/>
      <dgm:spPr/>
      <dgm:t>
        <a:bodyPr/>
        <a:lstStyle/>
        <a:p>
          <a:pPr rtl="0"/>
          <a:r>
            <a:rPr lang="ru-RU" b="0" i="0" dirty="0" err="1" smtClean="0"/>
            <a:t>Спецпідрозділи</a:t>
          </a:r>
          <a:r>
            <a:rPr lang="ru-RU" b="0" i="0" dirty="0" smtClean="0"/>
            <a:t> </a:t>
          </a:r>
          <a:r>
            <a:rPr lang="ru-RU" b="0" i="0" dirty="0" err="1" smtClean="0"/>
            <a:t>військово-морського</a:t>
          </a:r>
          <a:r>
            <a:rPr lang="ru-RU" b="0" i="0" dirty="0" smtClean="0"/>
            <a:t> флоту США-</a:t>
          </a:r>
          <a:r>
            <a:rPr lang="en-US" b="0" i="0" dirty="0" smtClean="0"/>
            <a:t>US Navy Seals</a:t>
          </a:r>
          <a:r>
            <a:rPr lang="uk-UA" b="0" i="0" dirty="0" smtClean="0"/>
            <a:t> </a:t>
          </a:r>
          <a:r>
            <a:rPr lang="en-US" b="0" i="0" dirty="0" smtClean="0"/>
            <a:t>SEAL</a:t>
          </a:r>
          <a:r>
            <a:rPr lang="uk-UA" b="0" i="0" dirty="0" smtClean="0"/>
            <a:t> →</a:t>
          </a:r>
          <a:r>
            <a:rPr lang="ru-RU" b="0" i="0" dirty="0" smtClean="0"/>
            <a:t>"</a:t>
          </a:r>
          <a:r>
            <a:rPr lang="ru-RU" b="0" i="0" dirty="0" err="1" smtClean="0"/>
            <a:t>морські</a:t>
          </a:r>
          <a:r>
            <a:rPr lang="ru-RU" b="0" i="0" dirty="0" smtClean="0"/>
            <a:t> котики"</a:t>
          </a:r>
          <a:endParaRPr lang="ru-RU" dirty="0"/>
        </a:p>
      </dgm:t>
    </dgm:pt>
    <dgm:pt modelId="{C0620530-1C10-4012-9489-34F5058D1E64}" type="parTrans" cxnId="{40DF7ADA-265B-466D-BA04-234EF16A30F9}">
      <dgm:prSet/>
      <dgm:spPr/>
      <dgm:t>
        <a:bodyPr/>
        <a:lstStyle/>
        <a:p>
          <a:endParaRPr lang="ru-RU"/>
        </a:p>
      </dgm:t>
    </dgm:pt>
    <dgm:pt modelId="{985978A3-DF81-483C-A72B-D3C32BA60F33}" type="sibTrans" cxnId="{40DF7ADA-265B-466D-BA04-234EF16A30F9}">
      <dgm:prSet/>
      <dgm:spPr/>
      <dgm:t>
        <a:bodyPr/>
        <a:lstStyle/>
        <a:p>
          <a:endParaRPr lang="ru-RU"/>
        </a:p>
      </dgm:t>
    </dgm:pt>
    <dgm:pt modelId="{1F154F3C-E0CD-4034-9FF9-2BA44142FB80}">
      <dgm:prSet custT="1"/>
      <dgm:spPr/>
      <dgm:t>
        <a:bodyPr/>
        <a:lstStyle/>
        <a:p>
          <a:pPr rtl="0"/>
          <a:r>
            <a:rPr lang="ru-RU" sz="1000" b="0" i="0" dirty="0" err="1" smtClean="0"/>
            <a:t>Загін</a:t>
          </a:r>
          <a:r>
            <a:rPr lang="ru-RU" sz="1000" b="0" i="0" dirty="0" smtClean="0"/>
            <a:t> "Дельта"  </a:t>
          </a:r>
          <a:r>
            <a:rPr lang="en-US" sz="1000" b="0" i="0" dirty="0" smtClean="0"/>
            <a:t>Delta Force</a:t>
          </a:r>
          <a:endParaRPr lang="ru-RU" sz="1000" dirty="0"/>
        </a:p>
      </dgm:t>
    </dgm:pt>
    <dgm:pt modelId="{7D5304AE-C75F-4534-9202-84779EB2DC8C}" type="parTrans" cxnId="{4260254E-3B1B-419B-8084-297D7CEBD28E}">
      <dgm:prSet/>
      <dgm:spPr/>
      <dgm:t>
        <a:bodyPr/>
        <a:lstStyle/>
        <a:p>
          <a:endParaRPr lang="ru-RU"/>
        </a:p>
      </dgm:t>
    </dgm:pt>
    <dgm:pt modelId="{1B9D0969-2D50-4FAD-8432-9791949B513D}" type="sibTrans" cxnId="{4260254E-3B1B-419B-8084-297D7CEBD28E}">
      <dgm:prSet/>
      <dgm:spPr/>
      <dgm:t>
        <a:bodyPr/>
        <a:lstStyle/>
        <a:p>
          <a:endParaRPr lang="ru-RU"/>
        </a:p>
      </dgm:t>
    </dgm:pt>
    <dgm:pt modelId="{36BBC8F2-1162-45D4-AF6E-9207A4694556}">
      <dgm:prSet/>
      <dgm:spPr/>
      <dgm:t>
        <a:bodyPr/>
        <a:lstStyle/>
        <a:p>
          <a:pPr rtl="0"/>
          <a:r>
            <a:rPr lang="en-US" b="0" i="0" dirty="0" err="1" smtClean="0"/>
            <a:t>Розвідка</a:t>
          </a:r>
          <a:r>
            <a:rPr lang="en-US" b="0" i="0" dirty="0" smtClean="0"/>
            <a:t> </a:t>
          </a:r>
          <a:r>
            <a:rPr lang="en-US" b="0" i="0" dirty="0" err="1" smtClean="0"/>
            <a:t>Морської</a:t>
          </a:r>
          <a:r>
            <a:rPr lang="en-US" b="0" i="0" dirty="0" smtClean="0"/>
            <a:t> </a:t>
          </a:r>
          <a:r>
            <a:rPr lang="en-US" b="0" i="0" dirty="0" err="1" smtClean="0"/>
            <a:t>Піхоти</a:t>
          </a:r>
          <a:r>
            <a:rPr lang="en-US" b="0" i="0" dirty="0" smtClean="0"/>
            <a:t> США / US Marine Force Recon</a:t>
          </a:r>
          <a:endParaRPr lang="ru-RU" dirty="0"/>
        </a:p>
      </dgm:t>
    </dgm:pt>
    <dgm:pt modelId="{DF76A29F-900F-42E3-A74F-9A523AB18934}" type="parTrans" cxnId="{EB90671E-F126-4B5B-8E11-0AFED00BCF47}">
      <dgm:prSet/>
      <dgm:spPr/>
      <dgm:t>
        <a:bodyPr/>
        <a:lstStyle/>
        <a:p>
          <a:endParaRPr lang="ru-RU"/>
        </a:p>
      </dgm:t>
    </dgm:pt>
    <dgm:pt modelId="{5449751F-EF36-49A1-B86B-B7537DBBA1AC}" type="sibTrans" cxnId="{EB90671E-F126-4B5B-8E11-0AFED00BCF47}">
      <dgm:prSet/>
      <dgm:spPr/>
      <dgm:t>
        <a:bodyPr/>
        <a:lstStyle/>
        <a:p>
          <a:endParaRPr lang="ru-RU"/>
        </a:p>
      </dgm:t>
    </dgm:pt>
    <dgm:pt modelId="{4464588A-C92D-453A-8A7E-3E7847DCC767}">
      <dgm:prSet/>
      <dgm:spPr/>
      <dgm:t>
        <a:bodyPr/>
        <a:lstStyle/>
        <a:p>
          <a:pPr rtl="0"/>
          <a:r>
            <a:rPr lang="ru-RU" b="0" i="0" smtClean="0"/>
            <a:t>Повітряно-десантні війська/ </a:t>
          </a:r>
          <a:r>
            <a:rPr lang="en-US" b="0" i="0" smtClean="0"/>
            <a:t>US Airborn</a:t>
          </a:r>
          <a:endParaRPr lang="ru-RU" dirty="0"/>
        </a:p>
      </dgm:t>
    </dgm:pt>
    <dgm:pt modelId="{0E3A6FA7-2B6F-46F4-A84C-67B3ACF435D3}" type="parTrans" cxnId="{FF11C1D3-34D4-4E98-9CC1-C9ADDF615F47}">
      <dgm:prSet/>
      <dgm:spPr/>
      <dgm:t>
        <a:bodyPr/>
        <a:lstStyle/>
        <a:p>
          <a:endParaRPr lang="ru-RU"/>
        </a:p>
      </dgm:t>
    </dgm:pt>
    <dgm:pt modelId="{6503B9EB-6217-4D38-901D-E35BA90E9A7D}" type="sibTrans" cxnId="{FF11C1D3-34D4-4E98-9CC1-C9ADDF615F47}">
      <dgm:prSet/>
      <dgm:spPr/>
      <dgm:t>
        <a:bodyPr/>
        <a:lstStyle/>
        <a:p>
          <a:endParaRPr lang="ru-RU"/>
        </a:p>
      </dgm:t>
    </dgm:pt>
    <dgm:pt modelId="{C959B0B5-B642-4DA0-930D-94796D3B1820}">
      <dgm:prSet/>
      <dgm:spPr/>
      <dgm:t>
        <a:bodyPr/>
        <a:lstStyle/>
        <a:p>
          <a:pPr rtl="0"/>
          <a:r>
            <a:rPr lang="ru-RU" b="0" i="0" dirty="0" err="1" smtClean="0"/>
            <a:t>Десята</a:t>
          </a:r>
          <a:r>
            <a:rPr lang="ru-RU" b="0" i="0" dirty="0" smtClean="0"/>
            <a:t> </a:t>
          </a:r>
          <a:r>
            <a:rPr lang="ru-RU" b="0" i="0" dirty="0" err="1" smtClean="0"/>
            <a:t>Гірська</a:t>
          </a:r>
          <a:r>
            <a:rPr lang="ru-RU" b="0" i="0" dirty="0" smtClean="0"/>
            <a:t> </a:t>
          </a:r>
          <a:r>
            <a:rPr lang="ru-RU" b="0" i="0" dirty="0" err="1" smtClean="0"/>
            <a:t>Дивізія</a:t>
          </a:r>
          <a:r>
            <a:rPr lang="ru-RU" b="0" i="0" dirty="0" smtClean="0"/>
            <a:t>/10</a:t>
          </a:r>
          <a:r>
            <a:rPr lang="en-US" b="0" i="0" dirty="0" err="1" smtClean="0"/>
            <a:t>th</a:t>
          </a:r>
          <a:r>
            <a:rPr lang="en-US" b="0" i="0" dirty="0" smtClean="0"/>
            <a:t> Mountain Division</a:t>
          </a:r>
          <a:endParaRPr lang="ru-RU" dirty="0"/>
        </a:p>
      </dgm:t>
    </dgm:pt>
    <dgm:pt modelId="{6C10CEEA-C659-45E5-916B-A7960019FC09}" type="parTrans" cxnId="{9AEDF496-79F9-4C10-9002-FB9FCDCF8320}">
      <dgm:prSet/>
      <dgm:spPr/>
      <dgm:t>
        <a:bodyPr/>
        <a:lstStyle/>
        <a:p>
          <a:endParaRPr lang="ru-RU"/>
        </a:p>
      </dgm:t>
    </dgm:pt>
    <dgm:pt modelId="{B638DA87-CEFF-431F-AB2E-2767BD0112C9}" type="sibTrans" cxnId="{9AEDF496-79F9-4C10-9002-FB9FCDCF8320}">
      <dgm:prSet/>
      <dgm:spPr/>
      <dgm:t>
        <a:bodyPr/>
        <a:lstStyle/>
        <a:p>
          <a:endParaRPr lang="ru-RU"/>
        </a:p>
      </dgm:t>
    </dgm:pt>
    <dgm:pt modelId="{36D19C51-92F9-4D41-BEFE-4FC4D1A3AD26}">
      <dgm:prSet/>
      <dgm:spPr/>
      <dgm:t>
        <a:bodyPr/>
        <a:lstStyle/>
        <a:p>
          <a:pPr rtl="0"/>
          <a:r>
            <a:rPr lang="ru-RU" b="0" i="0" smtClean="0"/>
            <a:t>Напіввійськові сили Центрального Розвідувального Управління/</a:t>
          </a:r>
          <a:r>
            <a:rPr lang="en-US" b="0" i="0" smtClean="0"/>
            <a:t>CIA Paramilitary Forces</a:t>
          </a:r>
          <a:endParaRPr lang="ru-RU" dirty="0"/>
        </a:p>
      </dgm:t>
    </dgm:pt>
    <dgm:pt modelId="{79B1CB66-3A31-4DD8-920D-DD46F238A34F}" type="parTrans" cxnId="{3033B46D-F442-4A5F-9FE7-14C7FABC9FCE}">
      <dgm:prSet/>
      <dgm:spPr/>
      <dgm:t>
        <a:bodyPr/>
        <a:lstStyle/>
        <a:p>
          <a:endParaRPr lang="ru-RU"/>
        </a:p>
      </dgm:t>
    </dgm:pt>
    <dgm:pt modelId="{D02DFCF9-5ED5-4878-B565-5153698F09A1}" type="sibTrans" cxnId="{3033B46D-F442-4A5F-9FE7-14C7FABC9FCE}">
      <dgm:prSet/>
      <dgm:spPr/>
      <dgm:t>
        <a:bodyPr/>
        <a:lstStyle/>
        <a:p>
          <a:endParaRPr lang="ru-RU"/>
        </a:p>
      </dgm:t>
    </dgm:pt>
    <dgm:pt modelId="{30F275FD-7FEF-4F2D-B9C6-AA60638A33D6}" type="pres">
      <dgm:prSet presAssocID="{19331660-F5CB-4111-9682-A89484160A8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3BD892-0706-4FD5-9F3A-83BA39682926}" type="pres">
      <dgm:prSet presAssocID="{8F7C7E26-11DF-4133-9322-1147B40EB57F}" presName="centerShape" presStyleLbl="node0" presStyleIdx="0" presStyleCnt="1"/>
      <dgm:spPr/>
      <dgm:t>
        <a:bodyPr/>
        <a:lstStyle/>
        <a:p>
          <a:endParaRPr lang="ru-RU"/>
        </a:p>
      </dgm:t>
    </dgm:pt>
    <dgm:pt modelId="{E673312B-1896-4CD0-80A7-BECD0A64CA84}" type="pres">
      <dgm:prSet presAssocID="{FB3B9B87-01FA-4E8E-AFD9-3A84AA3B83A5}" presName="parTrans" presStyleLbl="bgSibTrans2D1" presStyleIdx="0" presStyleCnt="9"/>
      <dgm:spPr/>
      <dgm:t>
        <a:bodyPr/>
        <a:lstStyle/>
        <a:p>
          <a:endParaRPr lang="ru-RU"/>
        </a:p>
      </dgm:t>
    </dgm:pt>
    <dgm:pt modelId="{12ED5FB4-A3CD-4EEB-A8DE-3CD989B9713A}" type="pres">
      <dgm:prSet presAssocID="{9F667817-ACAC-4BBF-B035-6F46FC71103C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C5293B-C5F3-48D2-93BA-A8936CA4C72C}" type="pres">
      <dgm:prSet presAssocID="{DACDB1D7-ED82-4054-8026-ECBAAFA46D90}" presName="parTrans" presStyleLbl="bgSibTrans2D1" presStyleIdx="1" presStyleCnt="9"/>
      <dgm:spPr/>
      <dgm:t>
        <a:bodyPr/>
        <a:lstStyle/>
        <a:p>
          <a:endParaRPr lang="ru-RU"/>
        </a:p>
      </dgm:t>
    </dgm:pt>
    <dgm:pt modelId="{DF70BFEA-EA1C-438B-AECC-1F3C347C3867}" type="pres">
      <dgm:prSet presAssocID="{6094D62D-66FA-4E24-81A7-E65DBCC18AE8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36E44A-68F1-4BA7-93D2-26532DDBA86E}" type="pres">
      <dgm:prSet presAssocID="{B5D862D5-E894-48BA-852E-C25E95ABCA25}" presName="parTrans" presStyleLbl="bgSibTrans2D1" presStyleIdx="2" presStyleCnt="9"/>
      <dgm:spPr/>
      <dgm:t>
        <a:bodyPr/>
        <a:lstStyle/>
        <a:p>
          <a:endParaRPr lang="ru-RU"/>
        </a:p>
      </dgm:t>
    </dgm:pt>
    <dgm:pt modelId="{47779869-E812-4EA5-87A2-6A53ACBAC220}" type="pres">
      <dgm:prSet presAssocID="{4032AD43-1183-400E-940C-AC3263616329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60AD06-C1E6-4CEA-ADD3-92EFEB45E279}" type="pres">
      <dgm:prSet presAssocID="{C0620530-1C10-4012-9489-34F5058D1E64}" presName="parTrans" presStyleLbl="bgSibTrans2D1" presStyleIdx="3" presStyleCnt="9"/>
      <dgm:spPr/>
      <dgm:t>
        <a:bodyPr/>
        <a:lstStyle/>
        <a:p>
          <a:endParaRPr lang="ru-RU"/>
        </a:p>
      </dgm:t>
    </dgm:pt>
    <dgm:pt modelId="{1EA1F2D8-AC26-496D-A6E0-13A49FC05106}" type="pres">
      <dgm:prSet presAssocID="{462EFAB0-6812-403C-9513-B0EA54D47E4B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D9FE53-4DDF-4667-B464-7C94DD195894}" type="pres">
      <dgm:prSet presAssocID="{7D5304AE-C75F-4534-9202-84779EB2DC8C}" presName="parTrans" presStyleLbl="bgSibTrans2D1" presStyleIdx="4" presStyleCnt="9"/>
      <dgm:spPr/>
      <dgm:t>
        <a:bodyPr/>
        <a:lstStyle/>
        <a:p>
          <a:endParaRPr lang="ru-RU"/>
        </a:p>
      </dgm:t>
    </dgm:pt>
    <dgm:pt modelId="{499FA2B8-AAEC-4DC4-BC0A-45D3598B5947}" type="pres">
      <dgm:prSet presAssocID="{1F154F3C-E0CD-4034-9FF9-2BA44142FB80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DFCBF9-BE36-4117-9834-3E3741D77E0F}" type="pres">
      <dgm:prSet presAssocID="{DF76A29F-900F-42E3-A74F-9A523AB18934}" presName="parTrans" presStyleLbl="bgSibTrans2D1" presStyleIdx="5" presStyleCnt="9"/>
      <dgm:spPr/>
      <dgm:t>
        <a:bodyPr/>
        <a:lstStyle/>
        <a:p>
          <a:endParaRPr lang="ru-RU"/>
        </a:p>
      </dgm:t>
    </dgm:pt>
    <dgm:pt modelId="{141C9030-6C47-431F-B0AA-EEE6B2ABE6B0}" type="pres">
      <dgm:prSet presAssocID="{36BBC8F2-1162-45D4-AF6E-9207A4694556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75B421-D51F-4420-98BC-692FE0B21CF8}" type="pres">
      <dgm:prSet presAssocID="{0E3A6FA7-2B6F-46F4-A84C-67B3ACF435D3}" presName="parTrans" presStyleLbl="bgSibTrans2D1" presStyleIdx="6" presStyleCnt="9"/>
      <dgm:spPr/>
      <dgm:t>
        <a:bodyPr/>
        <a:lstStyle/>
        <a:p>
          <a:endParaRPr lang="ru-RU"/>
        </a:p>
      </dgm:t>
    </dgm:pt>
    <dgm:pt modelId="{591A778C-46EC-4380-8C4E-60D85CEA1238}" type="pres">
      <dgm:prSet presAssocID="{4464588A-C92D-453A-8A7E-3E7847DCC767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69788C-C2F6-4C6D-877E-03D3F4D1628E}" type="pres">
      <dgm:prSet presAssocID="{6C10CEEA-C659-45E5-916B-A7960019FC09}" presName="parTrans" presStyleLbl="bgSibTrans2D1" presStyleIdx="7" presStyleCnt="9"/>
      <dgm:spPr/>
      <dgm:t>
        <a:bodyPr/>
        <a:lstStyle/>
        <a:p>
          <a:endParaRPr lang="ru-RU"/>
        </a:p>
      </dgm:t>
    </dgm:pt>
    <dgm:pt modelId="{11F994C9-A38B-4F2C-856D-5F027C5083EB}" type="pres">
      <dgm:prSet presAssocID="{C959B0B5-B642-4DA0-930D-94796D3B1820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64F7EA-49D0-4671-8380-A99389807732}" type="pres">
      <dgm:prSet presAssocID="{79B1CB66-3A31-4DD8-920D-DD46F238A34F}" presName="parTrans" presStyleLbl="bgSibTrans2D1" presStyleIdx="8" presStyleCnt="9"/>
      <dgm:spPr/>
      <dgm:t>
        <a:bodyPr/>
        <a:lstStyle/>
        <a:p>
          <a:endParaRPr lang="ru-RU"/>
        </a:p>
      </dgm:t>
    </dgm:pt>
    <dgm:pt modelId="{3AAC66E0-32CE-48AE-BB6B-6E7D9F468516}" type="pres">
      <dgm:prSet presAssocID="{36D19C51-92F9-4D41-BEFE-4FC4D1A3AD26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EFD781-33DE-4A54-8D20-D9BB60F91B32}" type="presOf" srcId="{4464588A-C92D-453A-8A7E-3E7847DCC767}" destId="{591A778C-46EC-4380-8C4E-60D85CEA1238}" srcOrd="0" destOrd="0" presId="urn:microsoft.com/office/officeart/2005/8/layout/radial4"/>
    <dgm:cxn modelId="{EB90671E-F126-4B5B-8E11-0AFED00BCF47}" srcId="{8F7C7E26-11DF-4133-9322-1147B40EB57F}" destId="{36BBC8F2-1162-45D4-AF6E-9207A4694556}" srcOrd="5" destOrd="0" parTransId="{DF76A29F-900F-42E3-A74F-9A523AB18934}" sibTransId="{5449751F-EF36-49A1-B86B-B7537DBBA1AC}"/>
    <dgm:cxn modelId="{3033B46D-F442-4A5F-9FE7-14C7FABC9FCE}" srcId="{8F7C7E26-11DF-4133-9322-1147B40EB57F}" destId="{36D19C51-92F9-4D41-BEFE-4FC4D1A3AD26}" srcOrd="8" destOrd="0" parTransId="{79B1CB66-3A31-4DD8-920D-DD46F238A34F}" sibTransId="{D02DFCF9-5ED5-4878-B565-5153698F09A1}"/>
    <dgm:cxn modelId="{F84810CB-33DB-4812-894B-907158671FFB}" srcId="{19331660-F5CB-4111-9682-A89484160A82}" destId="{8F7C7E26-11DF-4133-9322-1147B40EB57F}" srcOrd="0" destOrd="0" parTransId="{ABF60148-CE02-460E-8C37-95D61B9CBFB9}" sibTransId="{F432CEDE-9B79-4C4F-9710-20A536357CBB}"/>
    <dgm:cxn modelId="{9E3DB891-500B-4FDD-84E8-2A8D18520F3A}" type="presOf" srcId="{0E3A6FA7-2B6F-46F4-A84C-67B3ACF435D3}" destId="{F475B421-D51F-4420-98BC-692FE0B21CF8}" srcOrd="0" destOrd="0" presId="urn:microsoft.com/office/officeart/2005/8/layout/radial4"/>
    <dgm:cxn modelId="{5D31A31D-EB37-41D3-B91D-3A0B0DB006DD}" type="presOf" srcId="{9F667817-ACAC-4BBF-B035-6F46FC71103C}" destId="{12ED5FB4-A3CD-4EEB-A8DE-3CD989B9713A}" srcOrd="0" destOrd="0" presId="urn:microsoft.com/office/officeart/2005/8/layout/radial4"/>
    <dgm:cxn modelId="{6F87049F-F1ED-430B-A363-7B15FD14BB0C}" type="presOf" srcId="{19331660-F5CB-4111-9682-A89484160A82}" destId="{30F275FD-7FEF-4F2D-B9C6-AA60638A33D6}" srcOrd="0" destOrd="0" presId="urn:microsoft.com/office/officeart/2005/8/layout/radial4"/>
    <dgm:cxn modelId="{0B6F5289-837A-4EB4-A126-EFA4E9A3D235}" type="presOf" srcId="{DACDB1D7-ED82-4054-8026-ECBAAFA46D90}" destId="{B6C5293B-C5F3-48D2-93BA-A8936CA4C72C}" srcOrd="0" destOrd="0" presId="urn:microsoft.com/office/officeart/2005/8/layout/radial4"/>
    <dgm:cxn modelId="{51843074-1312-433F-904C-29E118AC5BDC}" type="presOf" srcId="{7D5304AE-C75F-4534-9202-84779EB2DC8C}" destId="{15D9FE53-4DDF-4667-B464-7C94DD195894}" srcOrd="0" destOrd="0" presId="urn:microsoft.com/office/officeart/2005/8/layout/radial4"/>
    <dgm:cxn modelId="{84ADE93F-984C-4BE5-81EC-284C845C75AF}" srcId="{8F7C7E26-11DF-4133-9322-1147B40EB57F}" destId="{6094D62D-66FA-4E24-81A7-E65DBCC18AE8}" srcOrd="1" destOrd="0" parTransId="{DACDB1D7-ED82-4054-8026-ECBAAFA46D90}" sibTransId="{DBB64CF1-6151-4BDF-8861-25BB10801948}"/>
    <dgm:cxn modelId="{C34CF45F-4DF4-4188-96BC-2E2F58E04338}" type="presOf" srcId="{DF76A29F-900F-42E3-A74F-9A523AB18934}" destId="{3BDFCBF9-BE36-4117-9834-3E3741D77E0F}" srcOrd="0" destOrd="0" presId="urn:microsoft.com/office/officeart/2005/8/layout/radial4"/>
    <dgm:cxn modelId="{A3C75B5F-E8BA-4DB1-B1BE-7D75962F197B}" type="presOf" srcId="{36D19C51-92F9-4D41-BEFE-4FC4D1A3AD26}" destId="{3AAC66E0-32CE-48AE-BB6B-6E7D9F468516}" srcOrd="0" destOrd="0" presId="urn:microsoft.com/office/officeart/2005/8/layout/radial4"/>
    <dgm:cxn modelId="{F707DEB8-0DA6-49EB-A4F4-D9833C0722AF}" type="presOf" srcId="{C0620530-1C10-4012-9489-34F5058D1E64}" destId="{0F60AD06-C1E6-4CEA-ADD3-92EFEB45E279}" srcOrd="0" destOrd="0" presId="urn:microsoft.com/office/officeart/2005/8/layout/radial4"/>
    <dgm:cxn modelId="{D638FC4E-D223-4683-8F18-F40CB0175C07}" type="presOf" srcId="{B5D862D5-E894-48BA-852E-C25E95ABCA25}" destId="{E436E44A-68F1-4BA7-93D2-26532DDBA86E}" srcOrd="0" destOrd="0" presId="urn:microsoft.com/office/officeart/2005/8/layout/radial4"/>
    <dgm:cxn modelId="{9AEDF496-79F9-4C10-9002-FB9FCDCF8320}" srcId="{8F7C7E26-11DF-4133-9322-1147B40EB57F}" destId="{C959B0B5-B642-4DA0-930D-94796D3B1820}" srcOrd="7" destOrd="0" parTransId="{6C10CEEA-C659-45E5-916B-A7960019FC09}" sibTransId="{B638DA87-CEFF-431F-AB2E-2767BD0112C9}"/>
    <dgm:cxn modelId="{9344396D-1DA9-4840-8710-DFF4038445E4}" type="presOf" srcId="{FB3B9B87-01FA-4E8E-AFD9-3A84AA3B83A5}" destId="{E673312B-1896-4CD0-80A7-BECD0A64CA84}" srcOrd="0" destOrd="0" presId="urn:microsoft.com/office/officeart/2005/8/layout/radial4"/>
    <dgm:cxn modelId="{14B89BD0-755E-41C4-93E5-1E91954AD1B6}" srcId="{8F7C7E26-11DF-4133-9322-1147B40EB57F}" destId="{9F667817-ACAC-4BBF-B035-6F46FC71103C}" srcOrd="0" destOrd="0" parTransId="{FB3B9B87-01FA-4E8E-AFD9-3A84AA3B83A5}" sibTransId="{8F351C1F-5ACD-4D6A-B298-74D398409317}"/>
    <dgm:cxn modelId="{D5D2B78A-293F-4F10-99C3-A59072CF28A2}" type="presOf" srcId="{C959B0B5-B642-4DA0-930D-94796D3B1820}" destId="{11F994C9-A38B-4F2C-856D-5F027C5083EB}" srcOrd="0" destOrd="0" presId="urn:microsoft.com/office/officeart/2005/8/layout/radial4"/>
    <dgm:cxn modelId="{163BE8A5-9F36-471B-8503-1FF49A48EEE2}" type="presOf" srcId="{6C10CEEA-C659-45E5-916B-A7960019FC09}" destId="{B869788C-C2F6-4C6D-877E-03D3F4D1628E}" srcOrd="0" destOrd="0" presId="urn:microsoft.com/office/officeart/2005/8/layout/radial4"/>
    <dgm:cxn modelId="{FF11C1D3-34D4-4E98-9CC1-C9ADDF615F47}" srcId="{8F7C7E26-11DF-4133-9322-1147B40EB57F}" destId="{4464588A-C92D-453A-8A7E-3E7847DCC767}" srcOrd="6" destOrd="0" parTransId="{0E3A6FA7-2B6F-46F4-A84C-67B3ACF435D3}" sibTransId="{6503B9EB-6217-4D38-901D-E35BA90E9A7D}"/>
    <dgm:cxn modelId="{6466C6D9-BA20-4DAF-91EB-124FFDC0DD4D}" srcId="{8F7C7E26-11DF-4133-9322-1147B40EB57F}" destId="{4032AD43-1183-400E-940C-AC3263616329}" srcOrd="2" destOrd="0" parTransId="{B5D862D5-E894-48BA-852E-C25E95ABCA25}" sibTransId="{CF485F39-3BAD-40A0-954D-B7514A20F503}"/>
    <dgm:cxn modelId="{8E4A45C4-76BE-44B8-8C6F-EF9542902544}" type="presOf" srcId="{462EFAB0-6812-403C-9513-B0EA54D47E4B}" destId="{1EA1F2D8-AC26-496D-A6E0-13A49FC05106}" srcOrd="0" destOrd="0" presId="urn:microsoft.com/office/officeart/2005/8/layout/radial4"/>
    <dgm:cxn modelId="{2725BEFE-62FB-4A9A-A124-A35C2C017544}" type="presOf" srcId="{6094D62D-66FA-4E24-81A7-E65DBCC18AE8}" destId="{DF70BFEA-EA1C-438B-AECC-1F3C347C3867}" srcOrd="0" destOrd="0" presId="urn:microsoft.com/office/officeart/2005/8/layout/radial4"/>
    <dgm:cxn modelId="{FE9CA7AA-0E5D-4FC7-9AC8-9F9F7D168D2A}" type="presOf" srcId="{1F154F3C-E0CD-4034-9FF9-2BA44142FB80}" destId="{499FA2B8-AAEC-4DC4-BC0A-45D3598B5947}" srcOrd="0" destOrd="0" presId="urn:microsoft.com/office/officeart/2005/8/layout/radial4"/>
    <dgm:cxn modelId="{D3A05BB5-2816-4A45-AAFB-167F064477DE}" type="presOf" srcId="{4032AD43-1183-400E-940C-AC3263616329}" destId="{47779869-E812-4EA5-87A2-6A53ACBAC220}" srcOrd="0" destOrd="0" presId="urn:microsoft.com/office/officeart/2005/8/layout/radial4"/>
    <dgm:cxn modelId="{4260254E-3B1B-419B-8084-297D7CEBD28E}" srcId="{8F7C7E26-11DF-4133-9322-1147B40EB57F}" destId="{1F154F3C-E0CD-4034-9FF9-2BA44142FB80}" srcOrd="4" destOrd="0" parTransId="{7D5304AE-C75F-4534-9202-84779EB2DC8C}" sibTransId="{1B9D0969-2D50-4FAD-8432-9791949B513D}"/>
    <dgm:cxn modelId="{40DF7ADA-265B-466D-BA04-234EF16A30F9}" srcId="{8F7C7E26-11DF-4133-9322-1147B40EB57F}" destId="{462EFAB0-6812-403C-9513-B0EA54D47E4B}" srcOrd="3" destOrd="0" parTransId="{C0620530-1C10-4012-9489-34F5058D1E64}" sibTransId="{985978A3-DF81-483C-A72B-D3C32BA60F33}"/>
    <dgm:cxn modelId="{06A9AA39-4A06-4411-A744-85740D277039}" type="presOf" srcId="{79B1CB66-3A31-4DD8-920D-DD46F238A34F}" destId="{6364F7EA-49D0-4671-8380-A99389807732}" srcOrd="0" destOrd="0" presId="urn:microsoft.com/office/officeart/2005/8/layout/radial4"/>
    <dgm:cxn modelId="{0F5B1189-BFB0-4178-8F42-ABC2B0619DE1}" type="presOf" srcId="{8F7C7E26-11DF-4133-9322-1147B40EB57F}" destId="{063BD892-0706-4FD5-9F3A-83BA39682926}" srcOrd="0" destOrd="0" presId="urn:microsoft.com/office/officeart/2005/8/layout/radial4"/>
    <dgm:cxn modelId="{69E5E51D-EE27-4285-AEC6-FFC9127ABDDB}" type="presOf" srcId="{36BBC8F2-1162-45D4-AF6E-9207A4694556}" destId="{141C9030-6C47-431F-B0AA-EEE6B2ABE6B0}" srcOrd="0" destOrd="0" presId="urn:microsoft.com/office/officeart/2005/8/layout/radial4"/>
    <dgm:cxn modelId="{3874E259-8F1B-4432-8EB5-03BB08911124}" type="presParOf" srcId="{30F275FD-7FEF-4F2D-B9C6-AA60638A33D6}" destId="{063BD892-0706-4FD5-9F3A-83BA39682926}" srcOrd="0" destOrd="0" presId="urn:microsoft.com/office/officeart/2005/8/layout/radial4"/>
    <dgm:cxn modelId="{90060791-16FA-4E4E-BC65-6C6835940EED}" type="presParOf" srcId="{30F275FD-7FEF-4F2D-B9C6-AA60638A33D6}" destId="{E673312B-1896-4CD0-80A7-BECD0A64CA84}" srcOrd="1" destOrd="0" presId="urn:microsoft.com/office/officeart/2005/8/layout/radial4"/>
    <dgm:cxn modelId="{9247E9FE-4E42-45B6-81C9-192228BB2FA6}" type="presParOf" srcId="{30F275FD-7FEF-4F2D-B9C6-AA60638A33D6}" destId="{12ED5FB4-A3CD-4EEB-A8DE-3CD989B9713A}" srcOrd="2" destOrd="0" presId="urn:microsoft.com/office/officeart/2005/8/layout/radial4"/>
    <dgm:cxn modelId="{A67D20EC-B3AE-4783-A378-41A7EEB83F06}" type="presParOf" srcId="{30F275FD-7FEF-4F2D-B9C6-AA60638A33D6}" destId="{B6C5293B-C5F3-48D2-93BA-A8936CA4C72C}" srcOrd="3" destOrd="0" presId="urn:microsoft.com/office/officeart/2005/8/layout/radial4"/>
    <dgm:cxn modelId="{EC8C8C5C-97AB-43A8-A80E-3C7E43565910}" type="presParOf" srcId="{30F275FD-7FEF-4F2D-B9C6-AA60638A33D6}" destId="{DF70BFEA-EA1C-438B-AECC-1F3C347C3867}" srcOrd="4" destOrd="0" presId="urn:microsoft.com/office/officeart/2005/8/layout/radial4"/>
    <dgm:cxn modelId="{B264D813-7575-4A21-9E4B-0A4805153EDB}" type="presParOf" srcId="{30F275FD-7FEF-4F2D-B9C6-AA60638A33D6}" destId="{E436E44A-68F1-4BA7-93D2-26532DDBA86E}" srcOrd="5" destOrd="0" presId="urn:microsoft.com/office/officeart/2005/8/layout/radial4"/>
    <dgm:cxn modelId="{1B0D17E6-2790-4F76-BEF2-E3F393EBDA1D}" type="presParOf" srcId="{30F275FD-7FEF-4F2D-B9C6-AA60638A33D6}" destId="{47779869-E812-4EA5-87A2-6A53ACBAC220}" srcOrd="6" destOrd="0" presId="urn:microsoft.com/office/officeart/2005/8/layout/radial4"/>
    <dgm:cxn modelId="{0560B69E-35DB-4C7A-9874-0EADC8F9504B}" type="presParOf" srcId="{30F275FD-7FEF-4F2D-B9C6-AA60638A33D6}" destId="{0F60AD06-C1E6-4CEA-ADD3-92EFEB45E279}" srcOrd="7" destOrd="0" presId="urn:microsoft.com/office/officeart/2005/8/layout/radial4"/>
    <dgm:cxn modelId="{A7A8EE78-7133-49EC-9826-C0BB6DCA1DE9}" type="presParOf" srcId="{30F275FD-7FEF-4F2D-B9C6-AA60638A33D6}" destId="{1EA1F2D8-AC26-496D-A6E0-13A49FC05106}" srcOrd="8" destOrd="0" presId="urn:microsoft.com/office/officeart/2005/8/layout/radial4"/>
    <dgm:cxn modelId="{A731E86B-05F4-49CB-84D2-2599E4E0B551}" type="presParOf" srcId="{30F275FD-7FEF-4F2D-B9C6-AA60638A33D6}" destId="{15D9FE53-4DDF-4667-B464-7C94DD195894}" srcOrd="9" destOrd="0" presId="urn:microsoft.com/office/officeart/2005/8/layout/radial4"/>
    <dgm:cxn modelId="{C6F1666D-87AC-4E15-9AA8-CB83A9B38D3B}" type="presParOf" srcId="{30F275FD-7FEF-4F2D-B9C6-AA60638A33D6}" destId="{499FA2B8-AAEC-4DC4-BC0A-45D3598B5947}" srcOrd="10" destOrd="0" presId="urn:microsoft.com/office/officeart/2005/8/layout/radial4"/>
    <dgm:cxn modelId="{5D618D42-6F78-4ED2-A9B2-8220B6587FFB}" type="presParOf" srcId="{30F275FD-7FEF-4F2D-B9C6-AA60638A33D6}" destId="{3BDFCBF9-BE36-4117-9834-3E3741D77E0F}" srcOrd="11" destOrd="0" presId="urn:microsoft.com/office/officeart/2005/8/layout/radial4"/>
    <dgm:cxn modelId="{C7A8827F-33E7-4570-980F-2FD6BB97AFBE}" type="presParOf" srcId="{30F275FD-7FEF-4F2D-B9C6-AA60638A33D6}" destId="{141C9030-6C47-431F-B0AA-EEE6B2ABE6B0}" srcOrd="12" destOrd="0" presId="urn:microsoft.com/office/officeart/2005/8/layout/radial4"/>
    <dgm:cxn modelId="{6EAABFE0-54F8-4881-9C84-FC3C5ABC7806}" type="presParOf" srcId="{30F275FD-7FEF-4F2D-B9C6-AA60638A33D6}" destId="{F475B421-D51F-4420-98BC-692FE0B21CF8}" srcOrd="13" destOrd="0" presId="urn:microsoft.com/office/officeart/2005/8/layout/radial4"/>
    <dgm:cxn modelId="{18B9D750-DE6E-4269-B19A-8ACA6598F32C}" type="presParOf" srcId="{30F275FD-7FEF-4F2D-B9C6-AA60638A33D6}" destId="{591A778C-46EC-4380-8C4E-60D85CEA1238}" srcOrd="14" destOrd="0" presId="urn:microsoft.com/office/officeart/2005/8/layout/radial4"/>
    <dgm:cxn modelId="{232A156A-5C14-4164-A6F5-9485DED34921}" type="presParOf" srcId="{30F275FD-7FEF-4F2D-B9C6-AA60638A33D6}" destId="{B869788C-C2F6-4C6D-877E-03D3F4D1628E}" srcOrd="15" destOrd="0" presId="urn:microsoft.com/office/officeart/2005/8/layout/radial4"/>
    <dgm:cxn modelId="{68A35511-DE58-4EC2-ADE4-78C8FDEFDC1E}" type="presParOf" srcId="{30F275FD-7FEF-4F2D-B9C6-AA60638A33D6}" destId="{11F994C9-A38B-4F2C-856D-5F027C5083EB}" srcOrd="16" destOrd="0" presId="urn:microsoft.com/office/officeart/2005/8/layout/radial4"/>
    <dgm:cxn modelId="{DF647DAF-9549-41B6-B501-279073289114}" type="presParOf" srcId="{30F275FD-7FEF-4F2D-B9C6-AA60638A33D6}" destId="{6364F7EA-49D0-4671-8380-A99389807732}" srcOrd="17" destOrd="0" presId="urn:microsoft.com/office/officeart/2005/8/layout/radial4"/>
    <dgm:cxn modelId="{A5856CBD-2C4E-49BB-AE43-900EAE6675BC}" type="presParOf" srcId="{30F275FD-7FEF-4F2D-B9C6-AA60638A33D6}" destId="{3AAC66E0-32CE-48AE-BB6B-6E7D9F468516}" srcOrd="1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418F18-2838-457F-9C79-83B2A3AA5CC9}" type="datetimeFigureOut">
              <a:rPr lang="ru-RU" smtClean="0"/>
              <a:pPr/>
              <a:t>20.12.2013</a:t>
            </a:fld>
            <a:endParaRPr lang="ru-RU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77E814-E4CB-4597-B268-91861BD90A9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7E814-E4CB-4597-B268-91861BD90A9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7E814-E4CB-4597-B268-91861BD90A93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2" name="Пі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20.12.2013</a:t>
            </a:fld>
            <a:endParaRPr lang="uk-UA" dirty="0"/>
          </a:p>
        </p:txBody>
      </p:sp>
      <p:sp>
        <p:nvSpPr>
          <p:cNvPr id="20" name="Місце для нижнього колонтитула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10" name="Місце для номера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20.12.2013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20.12.2013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20.12.2013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20.12.2013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0" name="Прямокут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20.12.2013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20.12.2013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20.12.2013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20.12.2013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6" name="Прямокут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20.12.2013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20.12.2013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8" name="Прямокут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uk-UA" dirty="0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9" name="Блок-схема: проце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екторна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ільце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кут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Місце для заголовка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Місце для тексту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24" name="Місце для дати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93959E6-847B-4937-8C3D-49CDB5BA4EF3}" type="datetimeFigureOut">
              <a:rPr lang="uk-UA" smtClean="0"/>
              <a:pPr/>
              <a:t>20.12.2013</a:t>
            </a:fld>
            <a:endParaRPr lang="uk-UA" dirty="0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uk-UA" dirty="0"/>
          </a:p>
        </p:txBody>
      </p:sp>
      <p:sp>
        <p:nvSpPr>
          <p:cNvPr id="22" name="Місце для номера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9BD255C-740D-4BFE-A60D-37750E3706AB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5" name="Прямокут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fade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6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$pLiF\Рабочий стол\Новая папка\картинки\sOXCs2YN9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500042"/>
            <a:ext cx="7772400" cy="1470025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chemeClr val="bg1"/>
                </a:solidFill>
                <a:effectLst/>
              </a:rPr>
              <a:t> В</a:t>
            </a:r>
            <a:r>
              <a:rPr lang="uk-UA" b="1" dirty="0" smtClean="0">
                <a:ln w="50800"/>
                <a:solidFill>
                  <a:schemeClr val="bg1"/>
                </a:solidFill>
                <a:effectLst/>
              </a:rPr>
              <a:t>ійська</a:t>
            </a:r>
            <a:br>
              <a:rPr lang="uk-UA" b="1" dirty="0" smtClean="0">
                <a:ln w="50800"/>
                <a:solidFill>
                  <a:schemeClr val="bg1"/>
                </a:solidFill>
                <a:effectLst/>
              </a:rPr>
            </a:br>
            <a:r>
              <a:rPr lang="uk-UA" b="1" dirty="0" smtClean="0">
                <a:ln w="50800"/>
                <a:solidFill>
                  <a:schemeClr val="bg1"/>
                </a:solidFill>
                <a:effectLst/>
              </a:rPr>
              <a:t> спеціального призначення </a:t>
            </a:r>
            <a:endParaRPr lang="ru-RU" b="1" dirty="0">
              <a:ln w="50800"/>
              <a:solidFill>
                <a:schemeClr val="bg1"/>
              </a:solidFill>
              <a:effectLst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5143504" y="5786454"/>
            <a:ext cx="3829032" cy="752468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uk-UA" sz="1400" dirty="0" smtClean="0">
                <a:solidFill>
                  <a:schemeClr val="bg1">
                    <a:lumMod val="95000"/>
                  </a:schemeClr>
                </a:solidFill>
              </a:rPr>
              <a:t>Виконував: Городинський Ігор, </a:t>
            </a:r>
            <a:endParaRPr lang="en-US" sz="14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r"/>
            <a:r>
              <a:rPr lang="uk-UA" sz="1400" dirty="0" err="1" smtClean="0">
                <a:solidFill>
                  <a:schemeClr val="bg1">
                    <a:lumMod val="95000"/>
                  </a:schemeClr>
                </a:solidFill>
              </a:rPr>
              <a:t>Перескоков</a:t>
            </a:r>
            <a:r>
              <a:rPr lang="uk-UA" sz="1400" dirty="0" smtClean="0">
                <a:solidFill>
                  <a:schemeClr val="bg1">
                    <a:lumMod val="95000"/>
                  </a:schemeClr>
                </a:solidFill>
              </a:rPr>
              <a:t> Олександр</a:t>
            </a:r>
            <a:r>
              <a:rPr lang="uk-UA" sz="1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uk-UA" sz="14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r"/>
            <a:r>
              <a:rPr lang="uk-UA" sz="1400" dirty="0" smtClean="0">
                <a:solidFill>
                  <a:schemeClr val="bg1">
                    <a:lumMod val="95000"/>
                  </a:schemeClr>
                </a:solidFill>
              </a:rPr>
              <a:t>11-Б</a:t>
            </a:r>
            <a:endParaRPr lang="ru-RU" sz="1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$pLiF\Рабочий стол\Новая папка\картинки\Israel_Weapon_Industries_IWI_Negev_NG7_Lightweight_Select-Fire_7.62x51mm_NATO_Medium_Machine_Gun_MMG_GPMG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428604"/>
            <a:ext cx="3214710" cy="1573156"/>
          </a:xfrm>
          <a:prstGeom prst="rect">
            <a:avLst/>
          </a:prstGeom>
          <a:noFill/>
        </p:spPr>
      </p:pic>
      <p:sp>
        <p:nvSpPr>
          <p:cNvPr id="5" name="Прямокутник 4"/>
          <p:cNvSpPr/>
          <p:nvPr/>
        </p:nvSpPr>
        <p:spPr>
          <a:xfrm>
            <a:off x="5357818" y="357166"/>
            <a:ext cx="3500462" cy="18573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Negev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легкий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ручний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кулемет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патрон 5,56 × 45 мм,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випускається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ізраїльським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концерном 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Israel Military Industries.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Використовується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стандартний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ручний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кулемет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піхотних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підрозділах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Мінімальний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темп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стрільби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- 700-850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пострілів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хвилину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максимальний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- 850-1000.</a:t>
            </a:r>
          </a:p>
          <a:p>
            <a:pPr algn="ctr"/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Довжина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кулемета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висунутим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прикладом - 1020 мм. При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бажанні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приклад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скласти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зняти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Negev NG7 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розроблений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2012 році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варіант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патрон 7,62 × 51 мм НАТО,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стрільби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одиночними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пострілами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напівавтоматичному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режимі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Стрілка вліво 5"/>
          <p:cNvSpPr/>
          <p:nvPr/>
        </p:nvSpPr>
        <p:spPr>
          <a:xfrm>
            <a:off x="4500562" y="857232"/>
            <a:ext cx="857256" cy="857256"/>
          </a:xfrm>
          <a:prstGeom prst="lef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 err="1" smtClean="0"/>
          </a:p>
        </p:txBody>
      </p:sp>
      <p:pic>
        <p:nvPicPr>
          <p:cNvPr id="2051" name="Picture 3" descr="C:\Documents and Settings\$pLiF\Рабочий стол\Новая папка\картинки\1288267552_g36kqi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357430"/>
            <a:ext cx="2786082" cy="2004245"/>
          </a:xfrm>
          <a:prstGeom prst="rect">
            <a:avLst/>
          </a:prstGeom>
          <a:noFill/>
        </p:spPr>
      </p:pic>
      <p:sp>
        <p:nvSpPr>
          <p:cNvPr id="8" name="Прямокутник 7"/>
          <p:cNvSpPr/>
          <p:nvPr/>
        </p:nvSpPr>
        <p:spPr>
          <a:xfrm>
            <a:off x="5286380" y="2714620"/>
            <a:ext cx="3643338" cy="14287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latin typeface="Times New Roman" pitchFamily="18" charset="0"/>
                <a:cs typeface="Times New Roman" pitchFamily="18" charset="0"/>
              </a:rPr>
              <a:t>Heckler &amp; Koch </a:t>
            </a:r>
            <a:r>
              <a:rPr lang="en-US" sz="1050" b="1" dirty="0" err="1" smtClean="0">
                <a:latin typeface="Times New Roman" pitchFamily="18" charset="0"/>
                <a:cs typeface="Times New Roman" pitchFamily="18" charset="0"/>
              </a:rPr>
              <a:t>Gewehr</a:t>
            </a:r>
            <a:r>
              <a:rPr lang="en-US" sz="1050" b="1" dirty="0" smtClean="0">
                <a:latin typeface="Times New Roman" pitchFamily="18" charset="0"/>
                <a:cs typeface="Times New Roman" pitchFamily="18" charset="0"/>
              </a:rPr>
              <a:t> 36, G36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сімейство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стрілецької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зброї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розроблене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на початку 1990-х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німецькою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компанією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Heckler &amp; Koch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заміни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добре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відомої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автоматичної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гвинтівки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HK G3.</a:t>
            </a:r>
          </a:p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конструктивної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точки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зору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механіка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зброї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являє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собою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варіант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гвинтівки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AR-18,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розробленої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на початку 1960-х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у США,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виготовлений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з широким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використанням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сучасних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матеріалів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, в тому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числі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високоміцних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полімерів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ствольної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коробки.</a:t>
            </a:r>
            <a:endParaRPr lang="ru-RU" sz="1000" dirty="0" err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ілка вліво 8"/>
          <p:cNvSpPr/>
          <p:nvPr/>
        </p:nvSpPr>
        <p:spPr>
          <a:xfrm>
            <a:off x="4429124" y="3000372"/>
            <a:ext cx="857256" cy="857256"/>
          </a:xfrm>
          <a:prstGeom prst="lef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 err="1" smtClean="0"/>
          </a:p>
        </p:txBody>
      </p:sp>
      <p:sp>
        <p:nvSpPr>
          <p:cNvPr id="10" name="Прямокутник 9"/>
          <p:cNvSpPr/>
          <p:nvPr/>
        </p:nvSpPr>
        <p:spPr>
          <a:xfrm>
            <a:off x="4929190" y="4357694"/>
            <a:ext cx="4000528" cy="21431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dirty="0" err="1" smtClean="0">
                <a:latin typeface="Times New Roman" pitchFamily="18" charset="0"/>
                <a:cs typeface="Times New Roman" pitchFamily="18" charset="0"/>
              </a:rPr>
              <a:t>Steyr</a:t>
            </a:r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 AUG 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комплекс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стрілецької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зброї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випущений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в 1977 році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австрійською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компанією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</a:rPr>
              <a:t>Steyr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- Daimler- 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</a:rPr>
              <a:t>Puch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нині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Штайр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Манлихер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AG &amp; Co KG ) .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змінні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стволи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різної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довжини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основний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508 мм , а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укорочені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стволи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350 мм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407 мм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важкий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ствол 621 мм.</a:t>
            </a:r>
          </a:p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даній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гвинтівці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застосована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схема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компонування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« Булл- пап» , при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якій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крамниця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затворний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вузол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розташовані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позаду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рукоятки управління вогнем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спускового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гачка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. Є два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режими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вогню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вогонь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одиночними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пострілами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автоматичний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вогонь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можлива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модернізація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ведення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вогню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одиночними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відсіченням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по 3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постріли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algn="ctr"/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Перекладача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режимів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вогню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немає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Вибір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режимів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глибиною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натискання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на спуск .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Слабке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натискання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призводить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до одиночного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пострілу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Натискання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до упору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викликає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автоматичний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вогонь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довільною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чергою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гвинтівку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встановлюватися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американський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40 -мм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подствольний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гранатомет 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M203</a:t>
            </a:r>
            <a:endParaRPr lang="ru-RU" sz="900" dirty="0" err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ілка вліво 10"/>
          <p:cNvSpPr/>
          <p:nvPr/>
        </p:nvSpPr>
        <p:spPr>
          <a:xfrm>
            <a:off x="4071934" y="5000636"/>
            <a:ext cx="857256" cy="857256"/>
          </a:xfrm>
          <a:prstGeom prst="lef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 err="1" smtClean="0"/>
          </a:p>
        </p:txBody>
      </p:sp>
      <p:pic>
        <p:nvPicPr>
          <p:cNvPr id="2052" name="Picture 4" descr="C:\Documents and Settings\$pLiF\Рабочий стол\Новая папка\картинки\AUG_A1_407mm_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4786322"/>
            <a:ext cx="2992196" cy="121444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i="1" dirty="0" smtClean="0"/>
              <a:t>Спецпідрозділи  Росії</a:t>
            </a:r>
            <a:endParaRPr lang="ru-RU" i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1800" b="1" i="1" dirty="0" smtClean="0"/>
              <a:t>I.</a:t>
            </a:r>
            <a:r>
              <a:rPr lang="ru-RU" sz="1800" b="1" i="1" dirty="0" smtClean="0"/>
              <a:t>Спецназ ГРУ Генштабу ЗС </a:t>
            </a:r>
            <a:r>
              <a:rPr lang="ru-RU" sz="1800" b="1" i="1" dirty="0" err="1" smtClean="0"/>
              <a:t>Росії</a:t>
            </a:r>
            <a:endParaRPr lang="en-US" sz="1800" b="1" i="1" dirty="0" smtClean="0"/>
          </a:p>
          <a:p>
            <a:pPr>
              <a:buClr>
                <a:schemeClr val="tx1"/>
              </a:buClr>
            </a:pPr>
            <a:r>
              <a:rPr lang="ru-RU" sz="1800" i="1" dirty="0" smtClean="0"/>
              <a:t>2-а </a:t>
            </a:r>
            <a:r>
              <a:rPr lang="ru-RU" sz="1800" i="1" dirty="0" err="1" smtClean="0"/>
              <a:t>окрема</a:t>
            </a:r>
            <a:r>
              <a:rPr lang="ru-RU" sz="1800" i="1" dirty="0" smtClean="0"/>
              <a:t> бригада спеціального призначення</a:t>
            </a:r>
          </a:p>
          <a:p>
            <a:pPr>
              <a:buClr>
                <a:schemeClr val="tx1"/>
              </a:buClr>
            </a:pPr>
            <a:r>
              <a:rPr lang="ru-RU" sz="1800" i="1" dirty="0" smtClean="0"/>
              <a:t>24-а </a:t>
            </a:r>
            <a:r>
              <a:rPr lang="ru-RU" sz="1800" i="1" dirty="0" err="1" smtClean="0"/>
              <a:t>окрема</a:t>
            </a:r>
            <a:r>
              <a:rPr lang="ru-RU" sz="1800" i="1" dirty="0" smtClean="0"/>
              <a:t> бригада спеціального призначення</a:t>
            </a:r>
            <a:endParaRPr lang="en-US" sz="1800" i="1" dirty="0" smtClean="0"/>
          </a:p>
          <a:p>
            <a:pPr>
              <a:buNone/>
            </a:pPr>
            <a:r>
              <a:rPr lang="en-US" sz="1800" b="1" i="1" dirty="0" smtClean="0"/>
              <a:t>II.</a:t>
            </a:r>
            <a:r>
              <a:rPr lang="ru-RU" sz="1800" b="1" i="1" dirty="0" err="1" smtClean="0"/>
              <a:t>Морські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розвідувальні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пункти</a:t>
            </a:r>
            <a:r>
              <a:rPr lang="ru-RU" sz="1800" b="1" i="1" dirty="0" smtClean="0"/>
              <a:t> ГРУ</a:t>
            </a:r>
          </a:p>
          <a:p>
            <a:pPr>
              <a:buClr>
                <a:schemeClr val="tx1"/>
              </a:buClr>
            </a:pPr>
            <a:r>
              <a:rPr lang="ru-RU" sz="1800" i="1" dirty="0" smtClean="0"/>
              <a:t>42-й </a:t>
            </a:r>
            <a:r>
              <a:rPr lang="ru-RU" sz="1800" i="1" dirty="0" err="1" smtClean="0"/>
              <a:t>морський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розвідувальний</a:t>
            </a:r>
            <a:r>
              <a:rPr lang="ru-RU" sz="1800" i="1" dirty="0" smtClean="0"/>
              <a:t> пункт</a:t>
            </a:r>
          </a:p>
          <a:p>
            <a:pPr>
              <a:buClr>
                <a:schemeClr val="tx1"/>
              </a:buClr>
            </a:pPr>
            <a:r>
              <a:rPr lang="ru-RU" sz="1800" i="1" dirty="0" smtClean="0"/>
              <a:t>420-й </a:t>
            </a:r>
            <a:r>
              <a:rPr lang="ru-RU" sz="1800" i="1" dirty="0" err="1" smtClean="0"/>
              <a:t>морський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розвідувальний</a:t>
            </a:r>
            <a:r>
              <a:rPr lang="ru-RU" sz="1800" i="1" dirty="0" smtClean="0"/>
              <a:t> пункт</a:t>
            </a:r>
          </a:p>
          <a:p>
            <a:pPr>
              <a:buNone/>
            </a:pPr>
            <a:r>
              <a:rPr lang="en-US" sz="1800" b="1" i="1" dirty="0" smtClean="0"/>
              <a:t>III.</a:t>
            </a:r>
            <a:r>
              <a:rPr lang="ru-RU" sz="1800" b="1" i="1" dirty="0" smtClean="0"/>
              <a:t>Спецназ ВДВ</a:t>
            </a:r>
          </a:p>
          <a:p>
            <a:pPr>
              <a:buNone/>
            </a:pPr>
            <a:r>
              <a:rPr lang="en-US" sz="1800" b="1" i="1" dirty="0" smtClean="0"/>
              <a:t>IV.</a:t>
            </a:r>
            <a:r>
              <a:rPr lang="ru-RU" sz="1800" b="1" i="1" dirty="0" smtClean="0"/>
              <a:t>Спецназ ВМФ </a:t>
            </a:r>
            <a:r>
              <a:rPr lang="ru-RU" sz="1800" b="1" i="1" dirty="0" err="1" smtClean="0"/>
              <a:t>Росії</a:t>
            </a:r>
            <a:endParaRPr lang="ru-RU" sz="1800" b="1" i="1" dirty="0" smtClean="0"/>
          </a:p>
          <a:p>
            <a:pPr>
              <a:buNone/>
            </a:pPr>
            <a:r>
              <a:rPr lang="en-US" sz="1800" b="1" i="1" dirty="0" smtClean="0"/>
              <a:t>V.</a:t>
            </a:r>
            <a:r>
              <a:rPr lang="ru-RU" sz="1800" b="1" i="1" dirty="0" smtClean="0"/>
              <a:t>Спецназ ФСБ </a:t>
            </a:r>
            <a:r>
              <a:rPr lang="ru-RU" sz="1800" b="1" i="1" dirty="0" err="1" smtClean="0"/>
              <a:t>Росії</a:t>
            </a:r>
            <a:endParaRPr lang="ru-RU" sz="1800" b="1" i="1" dirty="0" smtClean="0"/>
          </a:p>
          <a:p>
            <a:pPr>
              <a:buClr>
                <a:schemeClr val="tx1"/>
              </a:buClr>
            </a:pPr>
            <a:r>
              <a:rPr lang="ru-RU" sz="1800" i="1" dirty="0" smtClean="0"/>
              <a:t>ОСН «Альфа» Управління «А» ЦСН ФСБ</a:t>
            </a:r>
          </a:p>
          <a:p>
            <a:pPr>
              <a:buClr>
                <a:schemeClr val="tx1"/>
              </a:buClr>
            </a:pPr>
            <a:r>
              <a:rPr lang="ru-RU" sz="1800" i="1" dirty="0" smtClean="0"/>
              <a:t>ОСН «</a:t>
            </a:r>
            <a:r>
              <a:rPr lang="ru-RU" sz="1800" i="1" dirty="0" err="1" smtClean="0"/>
              <a:t>Вимпел</a:t>
            </a:r>
            <a:r>
              <a:rPr lang="ru-RU" sz="1800" i="1" dirty="0" smtClean="0"/>
              <a:t>» Управління «В» ЦСН ФСБ</a:t>
            </a:r>
          </a:p>
          <a:p>
            <a:pPr>
              <a:buNone/>
            </a:pPr>
            <a:r>
              <a:rPr lang="en-US" sz="1800" b="1" i="1" dirty="0" smtClean="0"/>
              <a:t>VI.</a:t>
            </a:r>
            <a:r>
              <a:rPr lang="ru-RU" sz="1800" b="1" i="1" dirty="0" err="1" smtClean="0"/>
              <a:t>Поліцейський</a:t>
            </a:r>
            <a:r>
              <a:rPr lang="ru-RU" sz="1800" b="1" i="1" dirty="0" smtClean="0"/>
              <a:t> спецназ МВС </a:t>
            </a:r>
            <a:r>
              <a:rPr lang="ru-RU" sz="1800" b="1" i="1" dirty="0" err="1" smtClean="0"/>
              <a:t>Росії</a:t>
            </a:r>
            <a:endParaRPr lang="ru-RU" sz="1800" b="1" i="1" dirty="0" smtClean="0"/>
          </a:p>
          <a:p>
            <a:pPr>
              <a:buClr>
                <a:schemeClr val="tx1"/>
              </a:buClr>
            </a:pPr>
            <a:r>
              <a:rPr lang="ru-RU" sz="1800" i="1" dirty="0" smtClean="0"/>
              <a:t>ОМОН</a:t>
            </a:r>
          </a:p>
          <a:p>
            <a:pPr>
              <a:buClr>
                <a:schemeClr val="tx1"/>
              </a:buClr>
            </a:pPr>
            <a:r>
              <a:rPr lang="ru-RU" sz="1800" i="1" dirty="0" smtClean="0"/>
              <a:t>СОБР</a:t>
            </a:r>
            <a:endParaRPr lang="ru-RU" sz="1800" i="1" dirty="0"/>
          </a:p>
        </p:txBody>
      </p:sp>
      <p:pic>
        <p:nvPicPr>
          <p:cNvPr id="1026" name="Picture 2" descr="C:\Documents and Settings\$pLiF\Рабочий стол\Новая папка\картинки\загруженно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84068">
            <a:off x="7859891" y="5909697"/>
            <a:ext cx="1061262" cy="7126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i="1" dirty="0" smtClean="0"/>
              <a:t>ОСН «Альфа» Управління «А» ЦСН ФСБ</a:t>
            </a:r>
            <a:r>
              <a:rPr lang="ru-RU" sz="4400" i="1" dirty="0" smtClean="0"/>
              <a:t/>
            </a:r>
            <a:br>
              <a:rPr lang="ru-RU" sz="4400" i="1" dirty="0" smtClean="0"/>
            </a:b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600" b="1" i="1" dirty="0" err="1" smtClean="0"/>
              <a:t>Група</a:t>
            </a:r>
            <a:r>
              <a:rPr lang="ru-RU" sz="1600" b="1" i="1" dirty="0" smtClean="0"/>
              <a:t> «А» </a:t>
            </a:r>
            <a:r>
              <a:rPr lang="ru-RU" sz="1200" dirty="0" smtClean="0"/>
              <a:t>(</a:t>
            </a:r>
            <a:r>
              <a:rPr lang="ru-RU" sz="1400" dirty="0" err="1" smtClean="0"/>
              <a:t>згодом</a:t>
            </a:r>
            <a:r>
              <a:rPr lang="ru-RU" sz="1400" dirty="0" smtClean="0"/>
              <a:t> Управління «А»  ) </a:t>
            </a:r>
            <a:r>
              <a:rPr lang="ru-RU" sz="1400" dirty="0" err="1" smtClean="0"/>
              <a:t>більше</a:t>
            </a:r>
            <a:r>
              <a:rPr lang="ru-RU" sz="1400" dirty="0" smtClean="0"/>
              <a:t> </a:t>
            </a:r>
            <a:r>
              <a:rPr lang="ru-RU" sz="1400" dirty="0" err="1" smtClean="0"/>
              <a:t>відома</a:t>
            </a:r>
            <a:r>
              <a:rPr lang="ru-RU" sz="1400" dirty="0" smtClean="0"/>
              <a:t> в </a:t>
            </a:r>
            <a:r>
              <a:rPr lang="ru-RU" sz="1400" dirty="0" err="1" smtClean="0"/>
              <a:t>світі</a:t>
            </a:r>
            <a:r>
              <a:rPr lang="ru-RU" sz="1400" dirty="0" smtClean="0"/>
              <a:t> </a:t>
            </a:r>
            <a:r>
              <a:rPr lang="ru-RU" sz="1400" dirty="0" err="1" smtClean="0"/>
              <a:t>під</a:t>
            </a:r>
            <a:r>
              <a:rPr lang="ru-RU" sz="1400" dirty="0" smtClean="0"/>
              <a:t> </a:t>
            </a:r>
            <a:r>
              <a:rPr lang="ru-RU" sz="1400" dirty="0" err="1" smtClean="0"/>
              <a:t>даним</a:t>
            </a:r>
            <a:r>
              <a:rPr lang="ru-RU" sz="1400" dirty="0" smtClean="0"/>
              <a:t> </a:t>
            </a:r>
            <a:r>
              <a:rPr lang="ru-RU" sz="1400" dirty="0" err="1" smtClean="0"/>
              <a:t>журналістами</a:t>
            </a:r>
            <a:r>
              <a:rPr lang="ru-RU" sz="1400" dirty="0" smtClean="0"/>
              <a:t>  </a:t>
            </a:r>
            <a:r>
              <a:rPr lang="ru-RU" sz="1400" dirty="0" err="1" smtClean="0"/>
              <a:t>назвою</a:t>
            </a:r>
            <a:r>
              <a:rPr lang="ru-RU" sz="1400" dirty="0" smtClean="0"/>
              <a:t> </a:t>
            </a:r>
            <a:r>
              <a:rPr lang="en-US" sz="1400" dirty="0" smtClean="0"/>
              <a:t>    </a:t>
            </a:r>
            <a:r>
              <a:rPr lang="ru-RU" sz="1400" dirty="0" smtClean="0"/>
              <a:t>« Альфа» </a:t>
            </a:r>
            <a:r>
              <a:rPr lang="ru-RU" sz="1400" dirty="0" err="1" smtClean="0"/>
              <a:t>або</a:t>
            </a:r>
            <a:r>
              <a:rPr lang="ru-RU" sz="1400" dirty="0" smtClean="0"/>
              <a:t> </a:t>
            </a:r>
            <a:r>
              <a:rPr lang="ru-RU" sz="1400" dirty="0" err="1" smtClean="0"/>
              <a:t>група</a:t>
            </a:r>
            <a:r>
              <a:rPr lang="ru-RU" sz="1400" dirty="0" smtClean="0"/>
              <a:t> «А». </a:t>
            </a:r>
            <a:r>
              <a:rPr lang="ru-RU" sz="1400" dirty="0" err="1" smtClean="0"/>
              <a:t>Основне</a:t>
            </a:r>
            <a:r>
              <a:rPr lang="ru-RU" sz="1400" dirty="0" smtClean="0"/>
              <a:t> </a:t>
            </a:r>
            <a:r>
              <a:rPr lang="ru-RU" sz="1400" dirty="0" err="1" smtClean="0"/>
              <a:t>завдання</a:t>
            </a:r>
            <a:r>
              <a:rPr lang="ru-RU" sz="1400" dirty="0" smtClean="0"/>
              <a:t> </a:t>
            </a:r>
            <a:r>
              <a:rPr lang="ru-RU" sz="1400" dirty="0" err="1" smtClean="0"/>
              <a:t>цього</a:t>
            </a:r>
            <a:r>
              <a:rPr lang="ru-RU" sz="1400" dirty="0" smtClean="0"/>
              <a:t> </a:t>
            </a:r>
            <a:r>
              <a:rPr lang="ru-RU" sz="1400" dirty="0" err="1" smtClean="0"/>
              <a:t>спецпідрозділу</a:t>
            </a:r>
            <a:r>
              <a:rPr lang="ru-RU" sz="1400" dirty="0" smtClean="0"/>
              <a:t> - </a:t>
            </a:r>
            <a:r>
              <a:rPr lang="ru-RU" sz="1400" dirty="0" err="1" smtClean="0"/>
              <a:t>силові</a:t>
            </a:r>
            <a:r>
              <a:rPr lang="ru-RU" sz="1400" dirty="0" smtClean="0"/>
              <a:t> </a:t>
            </a:r>
            <a:r>
              <a:rPr lang="ru-RU" sz="1400" dirty="0" err="1" smtClean="0"/>
              <a:t>операції</a:t>
            </a:r>
            <a:r>
              <a:rPr lang="ru-RU" sz="1400" dirty="0" smtClean="0"/>
              <a:t> по </a:t>
            </a:r>
            <a:r>
              <a:rPr lang="ru-RU" sz="1400" dirty="0" err="1" smtClean="0"/>
              <a:t>запобіганню</a:t>
            </a:r>
            <a:r>
              <a:rPr lang="ru-RU" sz="1400" dirty="0" smtClean="0"/>
              <a:t> </a:t>
            </a:r>
            <a:r>
              <a:rPr lang="ru-RU" sz="1400" dirty="0" err="1" smtClean="0"/>
              <a:t>терористичних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актів</a:t>
            </a:r>
            <a:r>
              <a:rPr lang="ru-RU" sz="1400" dirty="0" smtClean="0"/>
              <a:t> , </a:t>
            </a:r>
            <a:r>
              <a:rPr lang="ru-RU" sz="1400" dirty="0" err="1" smtClean="0"/>
              <a:t>звільнення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заручників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т. д. </a:t>
            </a:r>
            <a:r>
              <a:rPr lang="ru-RU" sz="1400" dirty="0" err="1" smtClean="0"/>
              <a:t>Крім</a:t>
            </a:r>
            <a:r>
              <a:rPr lang="ru-RU" sz="1400" dirty="0" smtClean="0"/>
              <a:t> того , </a:t>
            </a:r>
            <a:r>
              <a:rPr lang="ru-RU" sz="1400" dirty="0" err="1" smtClean="0"/>
              <a:t>бійці</a:t>
            </a:r>
            <a:r>
              <a:rPr lang="ru-RU" sz="1400" dirty="0" smtClean="0"/>
              <a:t> </a:t>
            </a:r>
            <a:r>
              <a:rPr lang="en-US" sz="1400" dirty="0" smtClean="0"/>
              <a:t>                </a:t>
            </a:r>
            <a:r>
              <a:rPr lang="ru-RU" sz="1400" dirty="0" smtClean="0"/>
              <a:t>« </a:t>
            </a:r>
            <a:r>
              <a:rPr lang="ru-RU" sz="1400" dirty="0" err="1" smtClean="0"/>
              <a:t>Альфи</a:t>
            </a:r>
            <a:r>
              <a:rPr lang="ru-RU" sz="1400" dirty="0" smtClean="0"/>
              <a:t>» </a:t>
            </a:r>
            <a:r>
              <a:rPr lang="ru-RU" sz="1400" dirty="0" err="1" smtClean="0"/>
              <a:t>залучаються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до </a:t>
            </a:r>
            <a:r>
              <a:rPr lang="ru-RU" sz="1400" dirty="0" err="1" smtClean="0"/>
              <a:t>інших</a:t>
            </a:r>
            <a:r>
              <a:rPr lang="ru-RU" sz="1400" dirty="0" smtClean="0"/>
              <a:t> </a:t>
            </a:r>
            <a:r>
              <a:rPr lang="ru-RU" sz="1400" dirty="0" err="1" smtClean="0"/>
              <a:t>операціях</a:t>
            </a:r>
            <a:r>
              <a:rPr lang="ru-RU" sz="1400" dirty="0" smtClean="0"/>
              <a:t> ФСБ </a:t>
            </a:r>
            <a:r>
              <a:rPr lang="ru-RU" sz="1400" dirty="0" err="1" smtClean="0"/>
              <a:t>особливої</a:t>
            </a:r>
            <a:r>
              <a:rPr lang="ru-RU" sz="1400" dirty="0" smtClean="0"/>
              <a:t> ​та </a:t>
            </a:r>
            <a:r>
              <a:rPr lang="ru-RU" sz="1400" dirty="0" err="1" smtClean="0"/>
              <a:t>підвищеної</a:t>
            </a:r>
            <a:r>
              <a:rPr lang="ru-RU" sz="1400" dirty="0" smtClean="0"/>
              <a:t> </a:t>
            </a:r>
            <a:r>
              <a:rPr lang="ru-RU" sz="1400" dirty="0" err="1" smtClean="0"/>
              <a:t>складності</a:t>
            </a:r>
            <a:r>
              <a:rPr lang="ru-RU" sz="1400" dirty="0" smtClean="0"/>
              <a:t> , а </a:t>
            </a:r>
            <a:r>
              <a:rPr lang="ru-RU" sz="1400" dirty="0" err="1" smtClean="0"/>
              <a:t>також</a:t>
            </a:r>
            <a:r>
              <a:rPr lang="ru-RU" sz="1400" dirty="0" smtClean="0"/>
              <a:t> </a:t>
            </a:r>
            <a:r>
              <a:rPr lang="ru-RU" sz="1400" dirty="0" err="1" smtClean="0"/>
              <a:t>діють</a:t>
            </a:r>
            <a:r>
              <a:rPr lang="ru-RU" sz="1400" dirty="0" smtClean="0"/>
              <a:t> в «</a:t>
            </a:r>
            <a:r>
              <a:rPr lang="ru-RU" sz="1400" dirty="0" err="1" smtClean="0"/>
              <a:t>гарячих</a:t>
            </a:r>
            <a:r>
              <a:rPr lang="ru-RU" sz="1400" dirty="0" smtClean="0"/>
              <a:t> точках» , у тому </a:t>
            </a:r>
            <a:r>
              <a:rPr lang="ru-RU" sz="1400" dirty="0" err="1" smtClean="0"/>
              <a:t>числі</a:t>
            </a:r>
            <a:r>
              <a:rPr lang="ru-RU" sz="1400" dirty="0" smtClean="0"/>
              <a:t> в </a:t>
            </a:r>
            <a:r>
              <a:rPr lang="ru-RU" sz="1400" dirty="0" err="1" smtClean="0"/>
              <a:t>Чечні</a:t>
            </a:r>
            <a:r>
              <a:rPr lang="ru-RU" sz="1400" dirty="0" smtClean="0"/>
              <a:t> , </a:t>
            </a:r>
            <a:r>
              <a:rPr lang="ru-RU" sz="1400" dirty="0" err="1" smtClean="0"/>
              <a:t>Дагестані</a:t>
            </a:r>
            <a:r>
              <a:rPr lang="ru-RU" sz="1400" dirty="0" smtClean="0"/>
              <a:t> , </a:t>
            </a:r>
            <a:r>
              <a:rPr lang="ru-RU" sz="1400" dirty="0" err="1" smtClean="0"/>
              <a:t>Інгушетії</a:t>
            </a:r>
            <a:r>
              <a:rPr lang="ru-RU" sz="1400" dirty="0" smtClean="0"/>
              <a:t> та </a:t>
            </a:r>
            <a:r>
              <a:rPr lang="ru-RU" sz="1400" dirty="0" err="1" smtClean="0"/>
              <a:t>ін</a:t>
            </a:r>
            <a:r>
              <a:rPr lang="en-US" sz="1400" dirty="0" smtClean="0"/>
              <a:t>.</a:t>
            </a:r>
            <a:r>
              <a:rPr lang="ru-RU" sz="1400" dirty="0" smtClean="0"/>
              <a:t> </a:t>
            </a:r>
            <a:r>
              <a:rPr lang="ru-RU" sz="1400" dirty="0" err="1" smtClean="0"/>
              <a:t>Аналогічні</a:t>
            </a:r>
            <a:r>
              <a:rPr lang="ru-RU" sz="1400" dirty="0" smtClean="0"/>
              <a:t> по </a:t>
            </a:r>
            <a:r>
              <a:rPr lang="ru-RU" sz="1400" dirty="0" err="1" smtClean="0"/>
              <a:t>суті</a:t>
            </a:r>
            <a:r>
              <a:rPr lang="ru-RU" sz="1400" dirty="0" smtClean="0"/>
              <a:t> </a:t>
            </a:r>
            <a:r>
              <a:rPr lang="ru-RU" sz="1400" dirty="0" err="1" smtClean="0"/>
              <a:t>спецпідрозділу</a:t>
            </a:r>
            <a:r>
              <a:rPr lang="ru-RU" sz="1400" dirty="0" smtClean="0"/>
              <a:t> </a:t>
            </a:r>
            <a:r>
              <a:rPr lang="ru-RU" sz="1400" dirty="0" err="1" smtClean="0"/>
              <a:t>антитерору</a:t>
            </a:r>
            <a:r>
              <a:rPr lang="ru-RU" sz="1400" dirty="0" smtClean="0"/>
              <a:t> </a:t>
            </a:r>
            <a:r>
              <a:rPr lang="ru-RU" sz="1400" dirty="0" err="1" smtClean="0"/>
              <a:t>є</a:t>
            </a:r>
            <a:r>
              <a:rPr lang="ru-RU" sz="1400" dirty="0" smtClean="0"/>
              <a:t> в </a:t>
            </a:r>
            <a:r>
              <a:rPr lang="ru-RU" sz="1400" dirty="0" err="1" smtClean="0"/>
              <a:t>багатьох</a:t>
            </a:r>
            <a:r>
              <a:rPr lang="ru-RU" sz="1400" dirty="0" smtClean="0"/>
              <a:t> </a:t>
            </a:r>
            <a:r>
              <a:rPr lang="ru-RU" sz="1400" dirty="0" err="1" smtClean="0"/>
              <a:t>країнах</a:t>
            </a:r>
            <a:r>
              <a:rPr lang="ru-RU" sz="1400" dirty="0" smtClean="0"/>
              <a:t>. </a:t>
            </a:r>
            <a:endParaRPr lang="ru-RU" sz="1400" dirty="0"/>
          </a:p>
        </p:txBody>
      </p:sp>
      <p:pic>
        <p:nvPicPr>
          <p:cNvPr id="2050" name="Picture 2" descr="C:\Documents and Settings\$pLiF\Рабочий стол\Новая папка\картинки\z3bZplSHcc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75007">
            <a:off x="1606357" y="3498284"/>
            <a:ext cx="3526809" cy="2351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Documents and Settings\$pLiF\Рабочий стол\Новая папка\картинки\rossia_A_pat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64150">
            <a:off x="6357950" y="3143248"/>
            <a:ext cx="2001854" cy="279592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cuments and Settings\$pLiF\Рабочий стол\Новая папка\картинки\rossia_A_pat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36566">
            <a:off x="8310657" y="5960336"/>
            <a:ext cx="587487" cy="8205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i="1" dirty="0" smtClean="0"/>
              <a:t>Історія створення та спецоперації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Clr>
                <a:schemeClr val="tx1"/>
              </a:buClr>
            </a:pPr>
            <a:r>
              <a:rPr lang="uk-UA" sz="1700" b="1" i="1" dirty="0" smtClean="0">
                <a:latin typeface="Times New Roman" pitchFamily="18" charset="0"/>
                <a:cs typeface="Times New Roman" pitchFamily="18" charset="0"/>
              </a:rPr>
              <a:t>Історія</a:t>
            </a:r>
            <a:endParaRPr lang="en-US" sz="17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Спецпідрозділ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спочатку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було створено в 5-му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Управлінні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ініціативи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Юрія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Андропова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мюнхенських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подій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проте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"з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огляду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те,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підготовки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тренувань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особового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складу не мало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сенсу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створювати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нову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базу,«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групу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"А" передали в 7-е Управління, де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відповідні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>
              <a:buClr>
                <a:schemeClr val="tx1"/>
              </a:buClr>
            </a:pPr>
            <a:r>
              <a:rPr lang="ru-RU" sz="1700" b="1" i="1" dirty="0" smtClean="0">
                <a:latin typeface="Times New Roman" pitchFamily="18" charset="0"/>
                <a:cs typeface="Times New Roman" pitchFamily="18" charset="0"/>
              </a:rPr>
              <a:t>Спецоперації</a:t>
            </a:r>
          </a:p>
          <a:p>
            <a:pPr>
              <a:buNone/>
            </a:pP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Група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«Альфа » проводила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спецоперації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країнах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Clr>
                <a:schemeClr val="tx1"/>
              </a:buClr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Швейцарія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1"/>
              </a:buClr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Куба </a:t>
            </a:r>
          </a:p>
          <a:p>
            <a:pPr>
              <a:buClr>
                <a:schemeClr val="tx1"/>
              </a:buClr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Сполучені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Штати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Америки США</a:t>
            </a:r>
          </a:p>
          <a:p>
            <a:pPr>
              <a:buClr>
                <a:schemeClr val="tx1"/>
              </a:buClr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Афганістан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Clr>
                <a:schemeClr val="tx1"/>
              </a:buClr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Ізраїль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1600" b="1" i="1" u="sng" dirty="0" smtClean="0">
                <a:latin typeface="Times New Roman" pitchFamily="18" charset="0"/>
                <a:cs typeface="Times New Roman" pitchFamily="18" charset="0"/>
              </a:rPr>
              <a:t>1-3 </a:t>
            </a:r>
            <a:r>
              <a:rPr lang="ru-RU" sz="1600" b="1" i="1" u="sng" dirty="0" err="1" smtClean="0">
                <a:latin typeface="Times New Roman" pitchFamily="18" charset="0"/>
                <a:cs typeface="Times New Roman" pitchFamily="18" charset="0"/>
              </a:rPr>
              <a:t>вересня</a:t>
            </a:r>
            <a:r>
              <a:rPr lang="ru-RU" sz="1600" b="1" i="1" u="sng" dirty="0" smtClean="0">
                <a:latin typeface="Times New Roman" pitchFamily="18" charset="0"/>
                <a:cs typeface="Times New Roman" pitchFamily="18" charset="0"/>
              </a:rPr>
              <a:t> 2004 року - </a:t>
            </a:r>
            <a:r>
              <a:rPr lang="ru-RU" sz="1600" b="1" i="1" u="sng" dirty="0" err="1" smtClean="0">
                <a:latin typeface="Times New Roman" pitchFamily="18" charset="0"/>
                <a:cs typeface="Times New Roman" pitchFamily="18" charset="0"/>
              </a:rPr>
              <a:t>Терористичний</a:t>
            </a:r>
            <a:r>
              <a:rPr lang="ru-RU" sz="1600" b="1" i="1" u="sng" dirty="0" smtClean="0">
                <a:latin typeface="Times New Roman" pitchFamily="18" charset="0"/>
                <a:cs typeface="Times New Roman" pitchFamily="18" charset="0"/>
              </a:rPr>
              <a:t> акт в </a:t>
            </a:r>
            <a:r>
              <a:rPr lang="ru-RU" sz="1600" b="1" i="1" u="sng" dirty="0" err="1" smtClean="0">
                <a:latin typeface="Times New Roman" pitchFamily="18" charset="0"/>
                <a:cs typeface="Times New Roman" pitchFamily="18" charset="0"/>
              </a:rPr>
              <a:t>Беслані</a:t>
            </a:r>
            <a:endParaRPr lang="ru-RU" sz="16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Добре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озброєні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терористи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Руслана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Хучбарова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за наказом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Басаєва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захопили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понад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1300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заручників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будівлі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№ 1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перший день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розстріляли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частина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заручників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Всього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ж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жахливого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теракту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загинуло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334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, з них 186 -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понад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вісімсот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людей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отримали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поранення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3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вересня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13 годин 05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хвилин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будівлі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прозвучали два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потужні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вибухи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. Проявивши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виняткову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мужність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героїзм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співробітники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ЦСН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взялися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кулями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рятувати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заручників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прикриваючи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собою 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приступили до методичного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знищення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зас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івш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их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школі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терористів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вчинили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запеклий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опір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трагічної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розв'язки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бійцями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Альфи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знищені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27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терористів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 четверо з 32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загинули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вересня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один бандит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захоплений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живим.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Рятуючи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заручників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загинули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три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співробітники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Альфи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» - майор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Олександр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Валентинович Перов (герой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Росії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посмертно) , майор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В'ячеслав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Володимирович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Маляров , прапорщик Олег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В'ячеславович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Лоськов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, 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семеро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бійців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Вимпел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.</a:t>
            </a:r>
          </a:p>
          <a:p>
            <a:pPr>
              <a:buNone/>
            </a:pPr>
            <a:r>
              <a:rPr lang="ru-RU" sz="1600" b="1" i="1" u="sng" dirty="0" err="1" smtClean="0">
                <a:latin typeface="Times New Roman" pitchFamily="18" charset="0"/>
                <a:cs typeface="Times New Roman" pitchFamily="18" charset="0"/>
              </a:rPr>
              <a:t>Травень</a:t>
            </a:r>
            <a:r>
              <a:rPr lang="ru-RU" sz="1600" b="1" i="1" u="sng" dirty="0" smtClean="0">
                <a:latin typeface="Times New Roman" pitchFamily="18" charset="0"/>
                <a:cs typeface="Times New Roman" pitchFamily="18" charset="0"/>
              </a:rPr>
              <a:t> 2009 </a:t>
            </a:r>
            <a:r>
              <a:rPr lang="ru-RU" sz="1600" b="1" i="1" u="sng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b="1" i="1" u="sng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1600" b="1" i="1" u="sng" dirty="0" err="1" smtClean="0">
                <a:latin typeface="Times New Roman" pitchFamily="18" charset="0"/>
                <a:cs typeface="Times New Roman" pitchFamily="18" charset="0"/>
              </a:rPr>
              <a:t>теперішній</a:t>
            </a:r>
            <a:r>
              <a:rPr lang="ru-RU" sz="1600" b="1" i="1" u="sng" dirty="0" smtClean="0">
                <a:latin typeface="Times New Roman" pitchFamily="18" charset="0"/>
                <a:cs typeface="Times New Roman" pitchFamily="18" charset="0"/>
              </a:rPr>
              <a:t> час .</a:t>
            </a:r>
          </a:p>
          <a:p>
            <a:pPr>
              <a:buNone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спеціальних операцій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Північного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Кавказу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складі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оперативно-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бойових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груп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Центру спеціального призначення ФСБ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Росії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pic>
        <p:nvPicPr>
          <p:cNvPr id="1026" name="Picture 2" descr="C:\Documents and Settings\$pLiF\Рабочий стол\Новая папка\картинки\nexVDrwLLQ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47263">
            <a:off x="6357949" y="2214554"/>
            <a:ext cx="1679543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ГРУ </a:t>
            </a:r>
            <a:br>
              <a:rPr lang="ru-RU" sz="3600" dirty="0" smtClean="0"/>
            </a:br>
            <a:r>
              <a:rPr lang="ru-RU" sz="3600" dirty="0" smtClean="0"/>
              <a:t>Головне </a:t>
            </a:r>
            <a:r>
              <a:rPr lang="ru-RU" sz="3600" dirty="0" err="1" smtClean="0"/>
              <a:t>Розвідувальне</a:t>
            </a:r>
            <a:r>
              <a:rPr lang="ru-RU" sz="3600" dirty="0" smtClean="0"/>
              <a:t> Управління </a:t>
            </a:r>
            <a:endParaRPr lang="ru-RU" sz="36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600" b="1" i="1" dirty="0" smtClean="0"/>
              <a:t>Головне </a:t>
            </a:r>
            <a:r>
              <a:rPr lang="ru-RU" sz="1600" b="1" i="1" dirty="0" err="1" smtClean="0"/>
              <a:t>розвідувальне</a:t>
            </a:r>
            <a:r>
              <a:rPr lang="ru-RU" sz="1600" b="1" i="1" dirty="0" smtClean="0"/>
              <a:t> управління ( ГРУ </a:t>
            </a:r>
            <a:r>
              <a:rPr lang="ru-RU" sz="1600" dirty="0" smtClean="0"/>
              <a:t>) - </a:t>
            </a:r>
            <a:r>
              <a:rPr lang="ru-RU" sz="1400" dirty="0" smtClean="0"/>
              <a:t>орган </a:t>
            </a:r>
            <a:r>
              <a:rPr lang="ru-RU" sz="1400" dirty="0" err="1" smtClean="0"/>
              <a:t>зовнішньої</a:t>
            </a:r>
            <a:r>
              <a:rPr lang="ru-RU" sz="1400" dirty="0" smtClean="0"/>
              <a:t> </a:t>
            </a:r>
            <a:r>
              <a:rPr lang="ru-RU" sz="1400" dirty="0" err="1" smtClean="0"/>
              <a:t>розвідки</a:t>
            </a:r>
            <a:r>
              <a:rPr lang="ru-RU" sz="1400" dirty="0" smtClean="0"/>
              <a:t> </a:t>
            </a:r>
            <a:r>
              <a:rPr lang="ru-RU" sz="1400" dirty="0" err="1" smtClean="0"/>
              <a:t>Міністерства</a:t>
            </a:r>
            <a:r>
              <a:rPr lang="ru-RU" sz="1400" dirty="0" smtClean="0"/>
              <a:t> оборони </a:t>
            </a:r>
            <a:r>
              <a:rPr lang="ru-RU" sz="1400" dirty="0" err="1" smtClean="0"/>
              <a:t>Російської</a:t>
            </a:r>
            <a:r>
              <a:rPr lang="ru-RU" sz="1400" dirty="0" smtClean="0"/>
              <a:t> </a:t>
            </a:r>
            <a:r>
              <a:rPr lang="ru-RU" sz="1400" dirty="0" err="1" smtClean="0"/>
              <a:t>Федерації</a:t>
            </a:r>
            <a:r>
              <a:rPr lang="ru-RU" sz="1400" dirty="0" smtClean="0"/>
              <a:t> , </a:t>
            </a:r>
            <a:r>
              <a:rPr lang="ru-RU" sz="1400" dirty="0" err="1" smtClean="0"/>
              <a:t>центральний</a:t>
            </a:r>
            <a:r>
              <a:rPr lang="ru-RU" sz="1400" dirty="0" smtClean="0"/>
              <a:t> орган управління </a:t>
            </a:r>
            <a:r>
              <a:rPr lang="ru-RU" sz="1400" dirty="0" err="1" smtClean="0"/>
              <a:t>військовою</a:t>
            </a:r>
            <a:r>
              <a:rPr lang="ru-RU" sz="1400" dirty="0" smtClean="0"/>
              <a:t> </a:t>
            </a:r>
            <a:r>
              <a:rPr lang="ru-RU" sz="1400" dirty="0" err="1" smtClean="0"/>
              <a:t>розвідкою</a:t>
            </a:r>
            <a:r>
              <a:rPr lang="ru-RU" sz="1400" dirty="0" smtClean="0"/>
              <a:t> у </a:t>
            </a:r>
            <a:r>
              <a:rPr lang="ru-RU" sz="1400" dirty="0" err="1" smtClean="0"/>
              <a:t>Збройних</a:t>
            </a:r>
            <a:r>
              <a:rPr lang="ru-RU" sz="1400" dirty="0" smtClean="0"/>
              <a:t> Силах </a:t>
            </a:r>
            <a:r>
              <a:rPr lang="ru-RU" sz="1400" dirty="0" err="1" smtClean="0"/>
              <a:t>Російської</a:t>
            </a:r>
            <a:r>
              <a:rPr lang="ru-RU" sz="1400" dirty="0" smtClean="0"/>
              <a:t> </a:t>
            </a:r>
            <a:r>
              <a:rPr lang="ru-RU" sz="1400" dirty="0" err="1" smtClean="0"/>
              <a:t>Федерації</a:t>
            </a:r>
            <a:r>
              <a:rPr lang="ru-RU" sz="1400" dirty="0" smtClean="0"/>
              <a:t> - </a:t>
            </a:r>
            <a:r>
              <a:rPr lang="ru-RU" sz="1400" dirty="0" err="1" smtClean="0"/>
              <a:t>Росії</a:t>
            </a:r>
            <a:r>
              <a:rPr lang="ru-RU" sz="1400" dirty="0" smtClean="0"/>
              <a:t>. Є </a:t>
            </a:r>
            <a:r>
              <a:rPr lang="ru-RU" sz="1400" dirty="0" err="1" smtClean="0"/>
              <a:t>виконавчим</a:t>
            </a:r>
            <a:r>
              <a:rPr lang="ru-RU" sz="1400" dirty="0" smtClean="0"/>
              <a:t> органом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органом</a:t>
            </a:r>
            <a:r>
              <a:rPr lang="ru-RU" sz="1400" dirty="0" smtClean="0"/>
              <a:t> </a:t>
            </a:r>
            <a:r>
              <a:rPr lang="ru-RU" sz="1400" dirty="0" err="1" smtClean="0"/>
              <a:t>військового</a:t>
            </a:r>
            <a:r>
              <a:rPr lang="ru-RU" sz="1400" dirty="0" smtClean="0"/>
              <a:t> управління </a:t>
            </a:r>
            <a:r>
              <a:rPr lang="ru-RU" sz="1400" dirty="0" err="1" smtClean="0"/>
              <a:t>інших</a:t>
            </a:r>
            <a:r>
              <a:rPr lang="ru-RU" sz="1400" dirty="0" smtClean="0"/>
              <a:t> </a:t>
            </a:r>
            <a:r>
              <a:rPr lang="ru-RU" sz="1400" dirty="0" err="1" smtClean="0"/>
              <a:t>військових</a:t>
            </a:r>
            <a:r>
              <a:rPr lang="ru-RU" sz="1400" dirty="0" smtClean="0"/>
              <a:t> </a:t>
            </a:r>
            <a:r>
              <a:rPr lang="ru-RU" sz="1400" dirty="0" err="1" smtClean="0"/>
              <a:t>організацій</a:t>
            </a:r>
            <a:r>
              <a:rPr lang="ru-RU" sz="1400" dirty="0" smtClean="0"/>
              <a:t> (</a:t>
            </a:r>
            <a:r>
              <a:rPr lang="ru-RU" sz="1400" dirty="0" err="1" smtClean="0"/>
              <a:t>Міноборони</a:t>
            </a:r>
            <a:r>
              <a:rPr lang="ru-RU" sz="1400" dirty="0" smtClean="0"/>
              <a:t> </a:t>
            </a:r>
            <a:r>
              <a:rPr lang="ru-RU" sz="1400" dirty="0" err="1" smtClean="0"/>
              <a:t>Росії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Генеральний</a:t>
            </a:r>
            <a:r>
              <a:rPr lang="ru-RU" sz="1400" dirty="0" smtClean="0"/>
              <a:t> штаб </a:t>
            </a:r>
            <a:r>
              <a:rPr lang="ru-RU" sz="1400" dirty="0" err="1" smtClean="0"/>
              <a:t>Збройних</a:t>
            </a:r>
            <a:r>
              <a:rPr lang="ru-RU" sz="1400" dirty="0" smtClean="0"/>
              <a:t> Сил </a:t>
            </a:r>
            <a:r>
              <a:rPr lang="ru-RU" sz="1400" dirty="0" err="1" smtClean="0"/>
              <a:t>Російської</a:t>
            </a:r>
            <a:r>
              <a:rPr lang="ru-RU" sz="1400" dirty="0" smtClean="0"/>
              <a:t> </a:t>
            </a:r>
            <a:r>
              <a:rPr lang="ru-RU" sz="1400" dirty="0" err="1" smtClean="0"/>
              <a:t>Федерації</a:t>
            </a:r>
            <a:r>
              <a:rPr lang="ru-RU" sz="1400" dirty="0" smtClean="0"/>
              <a:t>) , у свою </a:t>
            </a:r>
            <a:r>
              <a:rPr lang="ru-RU" sz="1400" dirty="0" err="1" smtClean="0"/>
              <a:t>чергу</a:t>
            </a:r>
            <a:r>
              <a:rPr lang="ru-RU" sz="1400" dirty="0" smtClean="0"/>
              <a:t> </a:t>
            </a:r>
            <a:r>
              <a:rPr lang="ru-RU" sz="1400" dirty="0" err="1" smtClean="0"/>
              <a:t>має</a:t>
            </a:r>
            <a:r>
              <a:rPr lang="ru-RU" sz="1400" dirty="0" smtClean="0"/>
              <a:t> </a:t>
            </a:r>
            <a:r>
              <a:rPr lang="ru-RU" sz="1400" dirty="0" err="1" smtClean="0"/>
              <a:t>виконавчі</a:t>
            </a:r>
            <a:r>
              <a:rPr lang="ru-RU" sz="1400" dirty="0" smtClean="0"/>
              <a:t> </a:t>
            </a:r>
            <a:r>
              <a:rPr lang="ru-RU" sz="1400" dirty="0" err="1" smtClean="0"/>
              <a:t>органи</a:t>
            </a:r>
            <a:r>
              <a:rPr lang="ru-RU" sz="1400" dirty="0" smtClean="0"/>
              <a:t> у </a:t>
            </a:r>
            <a:r>
              <a:rPr lang="ru-RU" sz="1400" dirty="0" err="1" smtClean="0"/>
              <a:t>складі</a:t>
            </a:r>
            <a:r>
              <a:rPr lang="ru-RU" sz="1400" dirty="0" smtClean="0"/>
              <a:t> органів </a:t>
            </a:r>
            <a:r>
              <a:rPr lang="ru-RU" sz="1400" dirty="0" err="1" smtClean="0"/>
              <a:t>військового</a:t>
            </a:r>
            <a:r>
              <a:rPr lang="ru-RU" sz="1400" dirty="0" smtClean="0"/>
              <a:t> управління , </a:t>
            </a:r>
            <a:r>
              <a:rPr lang="ru-RU" sz="1400" dirty="0" err="1" smtClean="0"/>
              <a:t>інших</a:t>
            </a:r>
            <a:r>
              <a:rPr lang="ru-RU" sz="1400" dirty="0" smtClean="0"/>
              <a:t> органів та </a:t>
            </a:r>
            <a:r>
              <a:rPr lang="ru-RU" sz="1400" dirty="0" err="1" smtClean="0"/>
              <a:t>підвідомчих</a:t>
            </a:r>
            <a:r>
              <a:rPr lang="ru-RU" sz="1400" dirty="0" smtClean="0"/>
              <a:t> </a:t>
            </a:r>
            <a:r>
              <a:rPr lang="ru-RU" sz="1400" dirty="0" err="1" smtClean="0"/>
              <a:t>організацій</a:t>
            </a:r>
            <a:r>
              <a:rPr lang="ru-RU" sz="1400" dirty="0" smtClean="0"/>
              <a:t> ; </a:t>
            </a:r>
            <a:r>
              <a:rPr lang="ru-RU" sz="1400" dirty="0" err="1" smtClean="0"/>
              <a:t>є</a:t>
            </a:r>
            <a:r>
              <a:rPr lang="ru-RU" sz="1400" dirty="0" smtClean="0"/>
              <a:t> державною </a:t>
            </a:r>
            <a:r>
              <a:rPr lang="ru-RU" sz="1400" dirty="0" err="1" smtClean="0"/>
              <a:t>установою</a:t>
            </a:r>
            <a:r>
              <a:rPr lang="ru-RU" sz="1400" dirty="0" smtClean="0"/>
              <a:t> , </a:t>
            </a:r>
            <a:r>
              <a:rPr lang="ru-RU" sz="1400" dirty="0" err="1" smtClean="0"/>
              <a:t>мілітаризованим</a:t>
            </a:r>
            <a:r>
              <a:rPr lang="ru-RU" sz="1400" dirty="0" smtClean="0"/>
              <a:t> </a:t>
            </a:r>
            <a:r>
              <a:rPr lang="ru-RU" sz="1400" dirty="0" err="1" smtClean="0"/>
              <a:t>формальним</a:t>
            </a:r>
            <a:r>
              <a:rPr lang="ru-RU" sz="1400" dirty="0" smtClean="0"/>
              <a:t> </a:t>
            </a:r>
            <a:r>
              <a:rPr lang="ru-RU" sz="1400" dirty="0" err="1" smtClean="0"/>
              <a:t>соціальним</a:t>
            </a:r>
            <a:r>
              <a:rPr lang="ru-RU" sz="1400" dirty="0" smtClean="0"/>
              <a:t> </a:t>
            </a:r>
            <a:r>
              <a:rPr lang="ru-RU" sz="1400" dirty="0" err="1" smtClean="0"/>
              <a:t>некомерційним</a:t>
            </a:r>
            <a:r>
              <a:rPr lang="ru-RU" sz="1400" dirty="0" smtClean="0"/>
              <a:t> </a:t>
            </a:r>
            <a:r>
              <a:rPr lang="ru-RU" sz="1400" dirty="0" err="1" smtClean="0"/>
              <a:t>утворенням</a:t>
            </a:r>
            <a:r>
              <a:rPr lang="ru-RU" sz="1400" dirty="0" smtClean="0"/>
              <a:t> , </a:t>
            </a:r>
            <a:r>
              <a:rPr lang="ru-RU" sz="1400" dirty="0" err="1" smtClean="0"/>
              <a:t>надають</a:t>
            </a:r>
            <a:r>
              <a:rPr lang="ru-RU" sz="1400" dirty="0" smtClean="0"/>
              <a:t> </a:t>
            </a:r>
            <a:r>
              <a:rPr lang="ru-RU" sz="1400" dirty="0" err="1" smtClean="0"/>
              <a:t>послуги</a:t>
            </a:r>
            <a:r>
              <a:rPr lang="ru-RU" sz="1400" dirty="0" smtClean="0"/>
              <a:t> в </a:t>
            </a:r>
            <a:r>
              <a:rPr lang="ru-RU" sz="1400" dirty="0" err="1" smtClean="0"/>
              <a:t>галузі</a:t>
            </a:r>
            <a:r>
              <a:rPr lang="ru-RU" sz="1400" dirty="0" smtClean="0"/>
              <a:t> оборони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розвідки</a:t>
            </a:r>
            <a:r>
              <a:rPr lang="ru-RU" sz="1400" dirty="0" smtClean="0"/>
              <a:t>. </a:t>
            </a:r>
            <a:r>
              <a:rPr lang="ru-RU" sz="1400" dirty="0" err="1" smtClean="0"/>
              <a:t>Очолюється</a:t>
            </a:r>
            <a:r>
              <a:rPr lang="ru-RU" sz="1400" dirty="0" smtClean="0"/>
              <a:t> начальником </a:t>
            </a:r>
            <a:r>
              <a:rPr lang="ru-RU" sz="1400" dirty="0" err="1" smtClean="0"/>
              <a:t>ГРУ.Офіційне</a:t>
            </a:r>
            <a:r>
              <a:rPr lang="ru-RU" sz="1400" dirty="0" smtClean="0"/>
              <a:t> </a:t>
            </a:r>
            <a:r>
              <a:rPr lang="ru-RU" sz="1400" dirty="0" err="1" smtClean="0"/>
              <a:t>найменування</a:t>
            </a:r>
            <a:r>
              <a:rPr lang="ru-RU" sz="1400" dirty="0" smtClean="0"/>
              <a:t> - Головне управління Генерального штабу </a:t>
            </a:r>
            <a:r>
              <a:rPr lang="ru-RU" sz="1400" dirty="0" err="1" smtClean="0"/>
              <a:t>Збройних</a:t>
            </a:r>
            <a:r>
              <a:rPr lang="ru-RU" sz="1400" dirty="0" smtClean="0"/>
              <a:t> Сил </a:t>
            </a:r>
            <a:r>
              <a:rPr lang="ru-RU" sz="1400" dirty="0" err="1" smtClean="0"/>
              <a:t>Російської</a:t>
            </a:r>
            <a:r>
              <a:rPr lang="ru-RU" sz="1400" dirty="0" smtClean="0"/>
              <a:t> </a:t>
            </a:r>
            <a:r>
              <a:rPr lang="ru-RU" sz="1400" dirty="0" err="1" smtClean="0"/>
              <a:t>Федерації</a:t>
            </a:r>
            <a:r>
              <a:rPr lang="ru-RU" sz="1400" dirty="0" smtClean="0"/>
              <a:t> . </a:t>
            </a:r>
            <a:r>
              <a:rPr lang="ru-RU" sz="1400" dirty="0" err="1" smtClean="0"/>
              <a:t>Пріоритет</a:t>
            </a:r>
            <a:r>
              <a:rPr lang="ru-RU" sz="1400" dirty="0" smtClean="0"/>
              <a:t> в ГРУ </a:t>
            </a:r>
            <a:r>
              <a:rPr lang="ru-RU" sz="1400" dirty="0" err="1" smtClean="0"/>
              <a:t>віддається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роботі</a:t>
            </a:r>
            <a:r>
              <a:rPr lang="ru-RU" sz="1400" dirty="0" smtClean="0"/>
              <a:t> з </a:t>
            </a:r>
            <a:r>
              <a:rPr lang="ru-RU" sz="1400" dirty="0" err="1" smtClean="0"/>
              <a:t>добування</a:t>
            </a:r>
            <a:r>
              <a:rPr lang="ru-RU" sz="1400" dirty="0" smtClean="0"/>
              <a:t> </a:t>
            </a:r>
            <a:r>
              <a:rPr lang="ru-RU" sz="1400" dirty="0" err="1" smtClean="0"/>
              <a:t>секретних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відомостей</a:t>
            </a:r>
            <a:r>
              <a:rPr lang="ru-RU" sz="1400" dirty="0" smtClean="0"/>
              <a:t>, </a:t>
            </a:r>
            <a:r>
              <a:rPr lang="ru-RU" sz="1400" dirty="0" err="1" smtClean="0"/>
              <a:t>матеріалів</a:t>
            </a:r>
            <a:r>
              <a:rPr lang="ru-RU" sz="1400" dirty="0" smtClean="0"/>
              <a:t> та </a:t>
            </a:r>
            <a:r>
              <a:rPr lang="ru-RU" sz="1400" dirty="0" err="1" smtClean="0"/>
              <a:t>іноземних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зразків</a:t>
            </a:r>
            <a:r>
              <a:rPr lang="ru-RU" sz="1400" dirty="0" smtClean="0"/>
              <a:t> </a:t>
            </a:r>
            <a:r>
              <a:rPr lang="ru-RU" sz="1400" dirty="0" err="1" smtClean="0"/>
              <a:t>сучасної</a:t>
            </a:r>
            <a:r>
              <a:rPr lang="ru-RU" sz="1400" dirty="0" smtClean="0"/>
              <a:t> </a:t>
            </a:r>
            <a:r>
              <a:rPr lang="ru-RU" sz="1400" dirty="0" err="1" smtClean="0"/>
              <a:t>техніки</a:t>
            </a:r>
            <a:r>
              <a:rPr lang="ru-RU" sz="1400" dirty="0" smtClean="0"/>
              <a:t>. </a:t>
            </a:r>
            <a:r>
              <a:rPr lang="ru-RU" sz="1400" dirty="0" err="1" smtClean="0"/>
              <a:t>Резидентури</a:t>
            </a:r>
            <a:r>
              <a:rPr lang="ru-RU" sz="1400" dirty="0" smtClean="0"/>
              <a:t> </a:t>
            </a:r>
            <a:r>
              <a:rPr lang="ru-RU" sz="1400" dirty="0" err="1" smtClean="0"/>
              <a:t>військової</a:t>
            </a:r>
            <a:r>
              <a:rPr lang="ru-RU" sz="1400" dirty="0" smtClean="0"/>
              <a:t> </a:t>
            </a:r>
            <a:r>
              <a:rPr lang="ru-RU" sz="1400" dirty="0" err="1" smtClean="0"/>
              <a:t>розвідки</a:t>
            </a:r>
            <a:r>
              <a:rPr lang="ru-RU" sz="1400" dirty="0" smtClean="0"/>
              <a:t> не </a:t>
            </a:r>
            <a:r>
              <a:rPr lang="ru-RU" sz="1400" dirty="0" err="1" smtClean="0"/>
              <a:t>поступаються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резидентури</a:t>
            </a:r>
            <a:r>
              <a:rPr lang="ru-RU" sz="1400" dirty="0" smtClean="0"/>
              <a:t> Служби </a:t>
            </a:r>
            <a:r>
              <a:rPr lang="ru-RU" sz="1400" dirty="0" err="1" smtClean="0"/>
              <a:t>зовнішньої</a:t>
            </a:r>
            <a:r>
              <a:rPr lang="ru-RU" sz="1400" dirty="0" smtClean="0"/>
              <a:t> </a:t>
            </a:r>
            <a:r>
              <a:rPr lang="ru-RU" sz="1400" dirty="0" err="1" smtClean="0"/>
              <a:t>розвідки</a:t>
            </a:r>
            <a:r>
              <a:rPr lang="ru-RU" sz="1400" dirty="0" smtClean="0"/>
              <a:t> </a:t>
            </a:r>
            <a:r>
              <a:rPr lang="ru-RU" sz="1400" dirty="0" err="1" smtClean="0"/>
              <a:t>Російської</a:t>
            </a:r>
            <a:r>
              <a:rPr lang="ru-RU" sz="1400" dirty="0" smtClean="0"/>
              <a:t> </a:t>
            </a:r>
            <a:r>
              <a:rPr lang="ru-RU" sz="1400" dirty="0" err="1" smtClean="0"/>
              <a:t>Федерації</a:t>
            </a:r>
            <a:r>
              <a:rPr lang="ru-RU" sz="1400" dirty="0" smtClean="0"/>
              <a:t> (СЗР </a:t>
            </a:r>
            <a:r>
              <a:rPr lang="ru-RU" sz="1400" dirty="0" err="1" smtClean="0"/>
              <a:t>Росії</a:t>
            </a:r>
            <a:r>
              <a:rPr lang="ru-RU" sz="1400" dirty="0" smtClean="0"/>
              <a:t>) за </a:t>
            </a:r>
            <a:r>
              <a:rPr lang="ru-RU" sz="1400" dirty="0" err="1" smtClean="0"/>
              <a:t>чисельністю</a:t>
            </a:r>
            <a:r>
              <a:rPr lang="ru-RU" sz="1400" dirty="0" smtClean="0"/>
              <a:t>, </a:t>
            </a:r>
            <a:r>
              <a:rPr lang="ru-RU" sz="1400" dirty="0" err="1" smtClean="0"/>
              <a:t>але</a:t>
            </a:r>
            <a:r>
              <a:rPr lang="ru-RU" sz="1400" dirty="0" smtClean="0"/>
              <a:t> </a:t>
            </a:r>
            <a:r>
              <a:rPr lang="ru-RU" sz="1400" dirty="0" err="1" smtClean="0"/>
              <a:t>мають</a:t>
            </a:r>
            <a:r>
              <a:rPr lang="ru-RU" sz="1400" dirty="0" smtClean="0"/>
              <a:t> </a:t>
            </a:r>
            <a:r>
              <a:rPr lang="ru-RU" sz="1400" dirty="0" err="1" smtClean="0"/>
              <a:t>менші</a:t>
            </a:r>
            <a:r>
              <a:rPr lang="ru-RU" sz="1400" dirty="0" smtClean="0"/>
              <a:t> </a:t>
            </a:r>
            <a:r>
              <a:rPr lang="ru-RU" sz="1400" dirty="0" err="1" smtClean="0"/>
              <a:t>обсяги</a:t>
            </a:r>
            <a:r>
              <a:rPr lang="ru-RU" sz="1400" dirty="0" smtClean="0"/>
              <a:t> </a:t>
            </a:r>
            <a:r>
              <a:rPr lang="ru-RU" sz="1400" dirty="0" err="1" smtClean="0"/>
              <a:t>фінансування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діючи</a:t>
            </a:r>
            <a:r>
              <a:rPr lang="ru-RU" sz="1400" dirty="0" smtClean="0"/>
              <a:t>, при </a:t>
            </a:r>
            <a:r>
              <a:rPr lang="ru-RU" sz="1400" dirty="0" err="1" smtClean="0"/>
              <a:t>цьому</a:t>
            </a:r>
            <a:r>
              <a:rPr lang="ru-RU" sz="1400" dirty="0" smtClean="0"/>
              <a:t>, </a:t>
            </a:r>
            <a:r>
              <a:rPr lang="ru-RU" sz="1400" dirty="0" err="1" smtClean="0"/>
              <a:t>більш</a:t>
            </a:r>
            <a:r>
              <a:rPr lang="ru-RU" sz="1400" dirty="0" smtClean="0"/>
              <a:t> </a:t>
            </a:r>
            <a:r>
              <a:rPr lang="ru-RU" sz="1400" dirty="0" err="1" smtClean="0"/>
              <a:t>цілеспрямовано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3074" name="Picture 2" descr="C:\Documents and Settings\$pLiF\Рабочий стол\Новая папка\картинки\A03Qen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4143380"/>
            <a:ext cx="2473317" cy="247331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428604"/>
            <a:ext cx="749808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Історія створення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428728" y="785794"/>
            <a:ext cx="7498080" cy="4800600"/>
          </a:xfrm>
        </p:spPr>
        <p:txBody>
          <a:bodyPr>
            <a:normAutofit fontScale="40000" lnSpcReduction="20000"/>
          </a:bodyPr>
          <a:lstStyle/>
          <a:p>
            <a:pPr>
              <a:buClrTx/>
            </a:pPr>
            <a:r>
              <a:rPr lang="uk-UA" sz="4300" b="1" i="1" dirty="0" smtClean="0">
                <a:latin typeface="Times New Roman" pitchFamily="18" charset="0"/>
                <a:cs typeface="Times New Roman" pitchFamily="18" charset="0"/>
              </a:rPr>
              <a:t>Історія</a:t>
            </a:r>
            <a:endParaRPr lang="ru-RU" sz="43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листопаді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1918 року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Революційний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військова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рада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Республіки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( РВСР ) затвердив штат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Польового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штабу РВСР , в структуру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входило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Реєстраційне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управління (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Регіструпр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) з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функціями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координації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зусиль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розвідувальних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органів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підрозділів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РСЧА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підготовки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розвідувальної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Польового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штабу РККА.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Реєстраційне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управління стало першим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центральним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органом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військової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агентурної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розвідки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РСЧА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першим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центральним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органом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військової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контррозвідки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секретний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наказ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Реввійськради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РРФСР № 197 /27 про штат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Польового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Штабу (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включаючи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штат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Регіструпра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)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датований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5 листопада 1918 року,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день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вважається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днем ​​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народження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радянської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(а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тепер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російської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)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військової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розвідки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У 1921-1925 роках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Розвідупр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здійснював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так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звану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активну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розвідку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» -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керував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діями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прорадянських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партизанських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загонів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територіях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сусідніх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Радянською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Росією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та СРСР держав.</a:t>
            </a: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У листопада 1922 року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Розвідувальне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управління Штабу РСЧА було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реорганізовано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Розвідувальний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відділ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Управління 1- го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помічника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начальника Штабу РККА з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істотним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звуженням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функцій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скороченням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штатної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чисельності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У 1924 році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Розвідувальне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управління Штабу РСЧА було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відтворено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вересні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1926 року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Розвідувальне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управління Штабу РСЧА було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перейменовано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Управління Штабу РККА.</a:t>
            </a: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серпня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1934 року 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Управління Штабу РККА було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перейменовано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Інформаційно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статистичне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управління РСЧА , яке в свою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чергу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було в листопада 1934 року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перейменовано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Розвідувальне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управління РСЧА (у прямому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підпорядкування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Наркому оборони ) .</a:t>
            </a: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травні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1939 року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Розвідувальне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управління РСЧА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перетворено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в 5- е Управління Наркомату оборони СРСР.</a:t>
            </a: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липні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1940 року 5- е Управління було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знову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передано в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підпорядкування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Генштабу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отримало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назву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Розвідувальне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управління Генерального штабу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Червоної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Армії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16 лютого 1942 наказом Наркома оборони СРСР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Розвідувальне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управління Генштабу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Червоної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Армії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було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реорганізовано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в Головне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розвідувальне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управління Генерального штабу з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відповідною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зміною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структури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штатної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чисельності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uk-UA" sz="3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3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$pLiF\Рабочий стол\Новая папка\картинки\A03Qen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66376">
            <a:off x="7856861" y="5611931"/>
            <a:ext cx="1022703" cy="102270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1143000"/>
          </a:xfrm>
        </p:spPr>
        <p:txBody>
          <a:bodyPr>
            <a:normAutofit/>
          </a:bodyPr>
          <a:lstStyle/>
          <a:p>
            <a:r>
              <a:rPr lang="ru-RU" sz="2500" dirty="0" err="1" smtClean="0"/>
              <a:t>Частини</a:t>
            </a:r>
            <a:r>
              <a:rPr lang="ru-RU" sz="2500" dirty="0" smtClean="0"/>
              <a:t> </a:t>
            </a:r>
            <a:r>
              <a:rPr lang="ru-RU" sz="2500" dirty="0" err="1" smtClean="0"/>
              <a:t>і</a:t>
            </a:r>
            <a:r>
              <a:rPr lang="ru-RU" sz="2500" dirty="0" smtClean="0"/>
              <a:t> </a:t>
            </a:r>
            <a:r>
              <a:rPr lang="ru-RU" sz="2500" dirty="0" err="1" smtClean="0"/>
              <a:t>з'єднання</a:t>
            </a:r>
            <a:r>
              <a:rPr lang="ru-RU" sz="2500" dirty="0" smtClean="0"/>
              <a:t> спеціального призначення (</a:t>
            </a:r>
            <a:r>
              <a:rPr lang="ru-RU" sz="2500" dirty="0" err="1" smtClean="0"/>
              <a:t>СпП</a:t>
            </a:r>
            <a:r>
              <a:rPr lang="ru-RU" sz="2500" dirty="0" smtClean="0"/>
              <a:t>)</a:t>
            </a:r>
            <a:endParaRPr lang="ru-RU" sz="25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428728" y="1071546"/>
            <a:ext cx="749808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жовтня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1950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підписана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Директива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Військового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міністра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СРСР № ОРГ/2/395/832 з грифом       « Секретно ». Вона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поклала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початок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створенню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підрозділів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частин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спеціального призначення      (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СпП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) (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глибинна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розвідка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розвідка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спеціального призначення ) для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дій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в самому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глибокому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тилу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противника.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Восени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того ж року в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усіх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військових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округах було створено 46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окремих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рот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СпП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по 120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кожна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Пізніше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створені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сполуки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СпП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( по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бригаді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кожен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військовий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округ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флот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бригада центрального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підпорядкування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) .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розвідників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мали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з'явитися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безпосередній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близькості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від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командних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пунктів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стратегічних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об'єктів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збройних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сил противника. У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входило: вести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розвідку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, а в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необхідності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управління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військами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усунення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командирів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армії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авіації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флоту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політичних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лідерів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країн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агресорів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знищувати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пункти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управління ,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ракетні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установки ,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літаки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стратегічної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авіації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атомні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підводні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човни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порушити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зв'язок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енергопостачання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руйнувати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транспортні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комунікації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сіяти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паніку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вносити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хаос у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воєнний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державне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управління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країн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агресорів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Підрозділи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частини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СпП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ГРУ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зіграли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величезну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роль в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Афганській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Війні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, а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у в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операціях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Чеченської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республіки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Організаційно-штатна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структура 177- го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окремого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загону спеціального призначення , на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Улітку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1982 року (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неофіційна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) .</a:t>
            </a:r>
          </a:p>
          <a:p>
            <a:pPr>
              <a:buNone/>
            </a:pP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Всього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Афганську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Війну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пройшло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окремих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загонів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спеціального призначення (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ооСпН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) .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Згодом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до лютого 1984 - го 8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загонів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зведені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організаційно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дві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бригади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 Для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конспірації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було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прийнято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називати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службовому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порядку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окремими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мотострілковими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батальйонами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$pLiF\Рабочий стол\Новая папка\картинки\9RzKKcQKj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3620">
            <a:off x="6643702" y="5176866"/>
            <a:ext cx="2241512" cy="1681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$pLiF\Рабочий стол\Новая папка\картинки\ak74m-gp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285860"/>
            <a:ext cx="2971800" cy="841375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500166" y="285728"/>
            <a:ext cx="749808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3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Озброєння</a:t>
            </a:r>
            <a:r>
              <a:rPr kumimoji="0" lang="uk-UA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5929322" y="1071546"/>
            <a:ext cx="2786082" cy="11430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АК-74М.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Самий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новий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варіант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прийнятий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озброєння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Російської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Армії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початку 1990х.</a:t>
            </a:r>
            <a:r>
              <a:rPr lang="uk-UA" sz="1050" dirty="0" smtClean="0">
                <a:latin typeface="Times New Roman" pitchFamily="18" charset="0"/>
                <a:cs typeface="Times New Roman" pitchFamily="18" charset="0"/>
              </a:rPr>
              <a:t>Відрізняється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від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пізніх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АК-74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складним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убік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пластиковим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прикладом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планкою для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кріплення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прицільних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пристосувань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лівій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стороні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стовбурної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коробки.</a:t>
            </a:r>
          </a:p>
        </p:txBody>
      </p:sp>
      <p:sp>
        <p:nvSpPr>
          <p:cNvPr id="10" name="Стрілка вліво 9"/>
          <p:cNvSpPr/>
          <p:nvPr/>
        </p:nvSpPr>
        <p:spPr>
          <a:xfrm>
            <a:off x="5357818" y="1285860"/>
            <a:ext cx="571504" cy="714380"/>
          </a:xfrm>
          <a:prstGeom prst="lef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 err="1" smtClean="0"/>
          </a:p>
        </p:txBody>
      </p:sp>
      <p:pic>
        <p:nvPicPr>
          <p:cNvPr id="2050" name="Picture 2" descr="C:\Documents and Settings\$pLiF\Рабочий стол\Новая папка\картинки\13227666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285992"/>
            <a:ext cx="3357586" cy="1045648"/>
          </a:xfrm>
          <a:prstGeom prst="rect">
            <a:avLst/>
          </a:prstGeom>
          <a:noFill/>
        </p:spPr>
      </p:pic>
      <p:sp>
        <p:nvSpPr>
          <p:cNvPr id="9" name="Прямокутник 8"/>
          <p:cNvSpPr/>
          <p:nvPr/>
        </p:nvSpPr>
        <p:spPr>
          <a:xfrm>
            <a:off x="5929322" y="2428868"/>
            <a:ext cx="2786082" cy="7858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err="1" smtClean="0">
                <a:latin typeface="Times New Roman" pitchFamily="18" charset="0"/>
                <a:cs typeface="Times New Roman" pitchFamily="18" charset="0"/>
              </a:rPr>
              <a:t>Снайперська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b="1" dirty="0" err="1" smtClean="0">
                <a:latin typeface="Times New Roman" pitchFamily="18" charset="0"/>
                <a:cs typeface="Times New Roman" pitchFamily="18" charset="0"/>
              </a:rPr>
              <a:t>гвинтівка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 ОРСІС Т-5000 </a:t>
            </a:r>
          </a:p>
          <a:p>
            <a:pPr algn="ctr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довгим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стволом,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калібр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7.62мм.</a:t>
            </a:r>
          </a:p>
          <a:p>
            <a:pPr algn="ctr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гвинтівці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додатково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утсановлен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нічний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монокуляр перед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оптичним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прицілом</a:t>
            </a: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ілка вліво 10"/>
          <p:cNvSpPr/>
          <p:nvPr/>
        </p:nvSpPr>
        <p:spPr>
          <a:xfrm>
            <a:off x="5357818" y="2500306"/>
            <a:ext cx="571504" cy="642942"/>
          </a:xfrm>
          <a:prstGeom prst="lef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 err="1" smtClean="0"/>
          </a:p>
        </p:txBody>
      </p:sp>
      <p:pic>
        <p:nvPicPr>
          <p:cNvPr id="1030" name="Picture 6" descr="C:\Documents and Settings\$pLiF\Рабочий стол\Новая папка\картинки\vss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3500438"/>
            <a:ext cx="3071834" cy="644525"/>
          </a:xfrm>
          <a:prstGeom prst="rect">
            <a:avLst/>
          </a:prstGeom>
          <a:noFill/>
        </p:spPr>
      </p:pic>
      <p:sp>
        <p:nvSpPr>
          <p:cNvPr id="15" name="Прямокутник 14"/>
          <p:cNvSpPr/>
          <p:nvPr/>
        </p:nvSpPr>
        <p:spPr>
          <a:xfrm>
            <a:off x="5929322" y="3500438"/>
            <a:ext cx="2643206" cy="10001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9-мм </a:t>
            </a:r>
            <a:r>
              <a:rPr lang="ru-RU" sz="1050" b="1" dirty="0" err="1" smtClean="0">
                <a:latin typeface="Times New Roman" pitchFamily="18" charset="0"/>
                <a:cs typeface="Times New Roman" pitchFamily="18" charset="0"/>
              </a:rPr>
              <a:t>гвинтівка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b="1" dirty="0" err="1" smtClean="0">
                <a:latin typeface="Times New Roman" pitchFamily="18" charset="0"/>
                <a:cs typeface="Times New Roman" pitchFamily="18" charset="0"/>
              </a:rPr>
              <a:t>снайперська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b="1" dirty="0" err="1" smtClean="0">
                <a:latin typeface="Times New Roman" pitchFamily="18" charset="0"/>
                <a:cs typeface="Times New Roman" pitchFamily="18" charset="0"/>
              </a:rPr>
              <a:t>спеціальна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 (ВСС «Винторез», </a:t>
            </a:r>
            <a:r>
              <a:rPr lang="ru-RU" sz="1050" b="1" dirty="0" err="1" smtClean="0">
                <a:latin typeface="Times New Roman" pitchFamily="18" charset="0"/>
                <a:cs typeface="Times New Roman" pitchFamily="18" charset="0"/>
              </a:rPr>
              <a:t>Індекс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 ГРАУ - 6П29)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безшумна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снайперська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гвинтівка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Гвинтівка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призначена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озброєння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підрозділів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спеціального призначення.</a:t>
            </a:r>
          </a:p>
        </p:txBody>
      </p:sp>
      <p:sp>
        <p:nvSpPr>
          <p:cNvPr id="16" name="Стрілка вліво 15"/>
          <p:cNvSpPr/>
          <p:nvPr/>
        </p:nvSpPr>
        <p:spPr>
          <a:xfrm>
            <a:off x="5357818" y="3714752"/>
            <a:ext cx="571504" cy="642942"/>
          </a:xfrm>
          <a:prstGeom prst="lef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 err="1" smtClean="0"/>
          </a:p>
        </p:txBody>
      </p:sp>
      <p:sp>
        <p:nvSpPr>
          <p:cNvPr id="18" name="Прямокутник 17"/>
          <p:cNvSpPr/>
          <p:nvPr/>
        </p:nvSpPr>
        <p:spPr>
          <a:xfrm>
            <a:off x="5929322" y="4643446"/>
            <a:ext cx="2857520" cy="12144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Автомат </a:t>
            </a:r>
            <a:r>
              <a:rPr lang="ru-RU" sz="1050" b="1" dirty="0" err="1" smtClean="0">
                <a:latin typeface="Times New Roman" pitchFamily="18" charset="0"/>
                <a:cs typeface="Times New Roman" pitchFamily="18" charset="0"/>
              </a:rPr>
              <a:t>Спеціальний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 (АС) «Вал»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створений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в ЦНДІ Точного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Машинобудування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другій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половині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1980х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призначався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озброєння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підрозділів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спеціального призначення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Міноборони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МВС СРСР. Автомат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створений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«Винторез»</a:t>
            </a:r>
          </a:p>
        </p:txBody>
      </p:sp>
      <p:sp>
        <p:nvSpPr>
          <p:cNvPr id="20" name="Стрілка вліво 19"/>
          <p:cNvSpPr/>
          <p:nvPr/>
        </p:nvSpPr>
        <p:spPr>
          <a:xfrm>
            <a:off x="5357818" y="4857760"/>
            <a:ext cx="571504" cy="714380"/>
          </a:xfrm>
          <a:prstGeom prst="lef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 err="1" smtClean="0"/>
          </a:p>
        </p:txBody>
      </p:sp>
      <p:pic>
        <p:nvPicPr>
          <p:cNvPr id="1031" name="Picture 7" descr="C:\Documents and Settings\$pLiF\Рабочий стол\Новая папка\картинки\423_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4929198"/>
            <a:ext cx="3452038" cy="8572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$pLiF\Рабочий стол\Новая папка\картинки\F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786190"/>
            <a:ext cx="1013642" cy="1500198"/>
          </a:xfrm>
          <a:prstGeom prst="rect">
            <a:avLst/>
          </a:prstGeom>
          <a:noFill/>
        </p:spPr>
      </p:pic>
      <p:sp>
        <p:nvSpPr>
          <p:cNvPr id="3" name="Прямокутник 2"/>
          <p:cNvSpPr/>
          <p:nvPr/>
        </p:nvSpPr>
        <p:spPr>
          <a:xfrm>
            <a:off x="6215074" y="3929066"/>
            <a:ext cx="2714644" cy="15716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100" b="1" i="1" u="sng" dirty="0" smtClean="0">
                <a:latin typeface="Times New Roman" pitchFamily="18" charset="0"/>
                <a:cs typeface="Times New Roman" pitchFamily="18" charset="0"/>
              </a:rPr>
              <a:t>Ф1</a:t>
            </a:r>
            <a:endParaRPr lang="ru-RU" sz="11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Маса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гранати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600</a:t>
            </a:r>
          </a:p>
          <a:p>
            <a:pPr algn="ctr"/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Маса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заряду: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60</a:t>
            </a:r>
          </a:p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Тип ВВ: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тротил</a:t>
            </a:r>
          </a:p>
          <a:p>
            <a:pPr algn="ctr"/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Довжина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корпусу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гранати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мм 86</a:t>
            </a:r>
          </a:p>
          <a:p>
            <a:pPr algn="ctr"/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Довжина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гранати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запалом: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мм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117</a:t>
            </a:r>
          </a:p>
          <a:p>
            <a:pPr algn="ctr"/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Діаметр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гранати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мм 55</a:t>
            </a:r>
          </a:p>
          <a:p>
            <a:pPr algn="ctr"/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Дальність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метання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 30 - 40</a:t>
            </a:r>
          </a:p>
          <a:p>
            <a:pPr algn="ctr"/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Радіус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розльоту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осколків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м 200</a:t>
            </a:r>
          </a:p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Час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горіння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сповільнювача: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3,2 - 4,2</a:t>
            </a:r>
          </a:p>
        </p:txBody>
      </p:sp>
      <p:sp>
        <p:nvSpPr>
          <p:cNvPr id="5" name="Стрілка вліво 4"/>
          <p:cNvSpPr/>
          <p:nvPr/>
        </p:nvSpPr>
        <p:spPr>
          <a:xfrm>
            <a:off x="5643570" y="4357694"/>
            <a:ext cx="571504" cy="714380"/>
          </a:xfrm>
          <a:prstGeom prst="lef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 err="1" smtClean="0"/>
          </a:p>
        </p:txBody>
      </p:sp>
      <p:pic>
        <p:nvPicPr>
          <p:cNvPr id="2051" name="Picture 3" descr="C:\Documents and Settings\$pLiF\Рабочий стол\Новая папка\картинки\mr446_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57166"/>
            <a:ext cx="1785950" cy="1530814"/>
          </a:xfrm>
          <a:prstGeom prst="rect">
            <a:avLst/>
          </a:prstGeom>
          <a:noFill/>
        </p:spPr>
      </p:pic>
      <p:sp>
        <p:nvSpPr>
          <p:cNvPr id="9" name="Прямокутник 8"/>
          <p:cNvSpPr/>
          <p:nvPr/>
        </p:nvSpPr>
        <p:spPr>
          <a:xfrm>
            <a:off x="6143636" y="214290"/>
            <a:ext cx="2571768" cy="1357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Пистолет МР-446 '</a:t>
            </a:r>
            <a:r>
              <a:rPr lang="ru-RU" sz="900" b="1" dirty="0" err="1" smtClean="0">
                <a:latin typeface="Times New Roman" pitchFamily="18" charset="0"/>
                <a:cs typeface="Times New Roman" pitchFamily="18" charset="0"/>
              </a:rPr>
              <a:t>Вікінг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'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розроблений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кінці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дев'яностих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ХХ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століття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. Базою для МР-446 послужив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пістолет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Яригіна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ПЯ, в 2003 році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прийнятий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озброєння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ЗС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МВС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Росії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900" b="1" dirty="0" err="1" smtClean="0">
                <a:latin typeface="Times New Roman" pitchFamily="18" charset="0"/>
                <a:cs typeface="Times New Roman" pitchFamily="18" charset="0"/>
              </a:rPr>
              <a:t>Пістолет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 МР-446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створений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спортивної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зброї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експорту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Пістолет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МР-446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побудований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автоматики,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використовує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енергію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віддачі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при короткому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відкаті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ствола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його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жорсткому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замиканні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ілка вліво 12"/>
          <p:cNvSpPr/>
          <p:nvPr/>
        </p:nvSpPr>
        <p:spPr>
          <a:xfrm>
            <a:off x="5572132" y="571480"/>
            <a:ext cx="571504" cy="714380"/>
          </a:xfrm>
          <a:prstGeom prst="lef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 err="1" smtClean="0"/>
          </a:p>
        </p:txBody>
      </p:sp>
      <p:pic>
        <p:nvPicPr>
          <p:cNvPr id="2052" name="Picture 4" descr="C:\Documents and Settings\$pLiF\Рабочий стол\Новая папка\картинки\p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2285992"/>
            <a:ext cx="2843229" cy="1303511"/>
          </a:xfrm>
          <a:prstGeom prst="rect">
            <a:avLst/>
          </a:prstGeom>
          <a:noFill/>
        </p:spPr>
      </p:pic>
      <p:sp>
        <p:nvSpPr>
          <p:cNvPr id="15" name="Прямокутник 14"/>
          <p:cNvSpPr/>
          <p:nvPr/>
        </p:nvSpPr>
        <p:spPr>
          <a:xfrm>
            <a:off x="6215074" y="2428868"/>
            <a:ext cx="2500330" cy="11430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50" b="1" dirty="0" err="1" smtClean="0">
                <a:latin typeface="Times New Roman" pitchFamily="18" charset="0"/>
                <a:cs typeface="Times New Roman" pitchFamily="18" charset="0"/>
              </a:rPr>
              <a:t>Пістолет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b="1" dirty="0" err="1" smtClean="0">
                <a:latin typeface="Times New Roman" pitchFamily="18" charset="0"/>
                <a:cs typeface="Times New Roman" pitchFamily="18" charset="0"/>
              </a:rPr>
              <a:t>безшумний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 ПБ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індекс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6П9)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розроблений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конструктором А.А.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Дерягиним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на базі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пістолета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Макарова ПМ для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озброєння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армійських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розвідувальних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груп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персоналу КДБ СРСР,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прийнятий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озброєння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в 1967 році.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ілка вліво 15"/>
          <p:cNvSpPr/>
          <p:nvPr/>
        </p:nvSpPr>
        <p:spPr>
          <a:xfrm>
            <a:off x="5643570" y="2643182"/>
            <a:ext cx="571504" cy="642942"/>
          </a:xfrm>
          <a:prstGeom prst="lef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 err="1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i="1" dirty="0" smtClean="0"/>
              <a:t>Спецпідрозділи США</a:t>
            </a:r>
            <a:endParaRPr lang="ru-RU" i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071670" y="3929066"/>
            <a:ext cx="6504828" cy="1747830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широко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відомі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спецпідрозділи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США: "</a:t>
            </a:r>
            <a:r>
              <a:rPr lang="ru-RU" sz="1100" b="1" i="1" dirty="0" err="1" smtClean="0">
                <a:latin typeface="Times New Roman" pitchFamily="18" charset="0"/>
                <a:cs typeface="Times New Roman" pitchFamily="18" charset="0"/>
              </a:rPr>
              <a:t>зелені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i="1" dirty="0" err="1" smtClean="0">
                <a:latin typeface="Times New Roman" pitchFamily="18" charset="0"/>
                <a:cs typeface="Times New Roman" pitchFamily="18" charset="0"/>
              </a:rPr>
              <a:t>берети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", </a:t>
            </a:r>
            <a:r>
              <a:rPr lang="ru-RU" sz="1100" b="1" i="1" dirty="0" err="1" smtClean="0">
                <a:latin typeface="Times New Roman" pitchFamily="18" charset="0"/>
                <a:cs typeface="Times New Roman" pitchFamily="18" charset="0"/>
              </a:rPr>
              <a:t>рейнджери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1100" b="1" i="1" dirty="0" err="1" smtClean="0">
                <a:latin typeface="Times New Roman" pitchFamily="18" charset="0"/>
                <a:cs typeface="Times New Roman" pitchFamily="18" charset="0"/>
              </a:rPr>
              <a:t>морські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 котики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". Точна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чисельність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спеціальних сил США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невідома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Американські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спецпідрозділи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нині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численними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відносяться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підготовлених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Збройні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сили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США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традиційно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підрозділяються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п'ять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пологів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морська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піхота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армія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авіація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, флот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берегова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охорона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усі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спецпідрозділи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 </a:t>
            </a:r>
          </a:p>
        </p:txBody>
      </p:sp>
      <p:pic>
        <p:nvPicPr>
          <p:cNvPr id="2050" name="Picture 2" descr="C:\Documents and Settings\$pLiF\Рабочий стол\Новая папка\картинки\special_forces-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1214422"/>
            <a:ext cx="5715000" cy="24765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71472" y="28572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vi-VN" sz="2000" b="1" i="1" u="sng" dirty="0" smtClean="0"/>
              <a:t>Війська́ спеціа́льного призна́чення </a:t>
            </a:r>
            <a:r>
              <a:rPr lang="vi-VN" sz="2000" dirty="0" smtClean="0"/>
              <a:t>— </a:t>
            </a:r>
            <a:r>
              <a:rPr lang="vi-VN" sz="1600" dirty="0" smtClean="0"/>
              <a:t>унікальний рід військ, до складу якого входять підрозділи і частини різних спеціальних служб, видів збройних сил (сухопутних військ, авіації, флоту, морської піхоти тощо) та поліції (міліції), а також антитерористичні підрозділи, призначені для боротьби і знищення терористичних формувань, проведення спеціальних операцій, організації партизанської війни, диверсійних актів в глибокому тилу противника і виконання інших складних бойових завдань. Особовий склад даних військ має високу бойову, вогневу, фізичну і психологічну підготовку, в завдання яких входить вирішення специфічних бойових завдань силовими методами в надзвичайно екстремальних умовах.</a:t>
            </a:r>
            <a:endParaRPr lang="ru-RU" sz="1600" dirty="0"/>
          </a:p>
        </p:txBody>
      </p:sp>
      <p:pic>
        <p:nvPicPr>
          <p:cNvPr id="1026" name="Picture 2" descr="C:\Documents and Settings\$pLiF\Рабочий стол\Новая папка\картинки\7aQTXyc3Jxk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50193">
            <a:off x="4122760" y="3432290"/>
            <a:ext cx="4286252" cy="2886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/>
        </p:nvGraphicFramePr>
        <p:xfrm>
          <a:off x="1214414" y="-357214"/>
          <a:ext cx="7572428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428604"/>
            <a:ext cx="7498080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4400" dirty="0" smtClean="0"/>
              <a:t> «Дельта»  </a:t>
            </a:r>
            <a:br>
              <a:rPr lang="ru-RU" sz="4400" dirty="0" smtClean="0"/>
            </a:br>
            <a:r>
              <a:rPr lang="en-US" sz="4400" dirty="0" smtClean="0"/>
              <a:t>Delta Force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Дельта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(спецпідрозділ) (англ. </a:t>
            </a:r>
            <a:r>
              <a:rPr lang="en-US" sz="1200" b="1" i="1" dirty="0" smtClean="0">
                <a:latin typeface="Times New Roman" pitchFamily="18" charset="0"/>
                <a:cs typeface="Times New Roman" pitchFamily="18" charset="0"/>
              </a:rPr>
              <a:t>Delta Force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) 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1-й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загін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сил спеціальних операцій «Дельта» (англ. 1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Special Forces Operational Detachment-Delta (1st SFOD-D) —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один з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засекречених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підрозділів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першого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таємності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сил спеціальних операцій 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Збройних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сил США (англ. 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Special Operations Forces Tier System),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пріоритетним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завданням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боротьба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з тероризмом та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задач спеціальних операцій. Спецпідрозділ носить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загальновживану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назву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Дельта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», та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офіційно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знаходиться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безпосереднім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керівництвом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Міністерства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оборони США, як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Бойова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виконавча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група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одним з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елітних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підрозділів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сил спеціальних операцій США,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об'єднуються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командуванням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Командування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Сил Спеціальних Операцій США 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складі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сухопутного компоненту 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Об'єднаного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Командування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спеціальних операцій.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$pLiF\Рабочий стол\Новая папка\картинки\160px-US_Army_Special_Operations_Command_SSI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58363">
            <a:off x="6786578" y="3357562"/>
            <a:ext cx="1524000" cy="2571750"/>
          </a:xfrm>
          <a:prstGeom prst="rect">
            <a:avLst/>
          </a:prstGeom>
          <a:noFill/>
        </p:spPr>
      </p:pic>
      <p:pic>
        <p:nvPicPr>
          <p:cNvPr id="3075" name="Picture 3" descr="C:\Documents and Settings\$pLiF\Рабочий стол\Новая папка\картинки\2ID_Recon_Baghd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00939">
            <a:off x="1419959" y="3710912"/>
            <a:ext cx="4579595" cy="2771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i="1" dirty="0" smtClean="0"/>
              <a:t>Історія створення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25196" indent="-342900">
              <a:buClr>
                <a:schemeClr val="tx1"/>
              </a:buClr>
              <a:buFont typeface="Arial" pitchFamily="34" charset="0"/>
              <a:buChar char="•"/>
            </a:pPr>
            <a:r>
              <a:rPr lang="uk-UA" sz="1400" b="1" i="1" dirty="0" smtClean="0">
                <a:latin typeface="Times New Roman" pitchFamily="18" charset="0"/>
                <a:cs typeface="Times New Roman" pitchFamily="18" charset="0"/>
              </a:rPr>
              <a:t>Історія</a:t>
            </a:r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Одним з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ключових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ініціаторів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засновників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Дельти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» став </a:t>
            </a:r>
            <a:r>
              <a:rPr lang="ru-RU" sz="1050" i="1" u="sng" dirty="0" err="1" smtClean="0">
                <a:latin typeface="Times New Roman" pitchFamily="18" charset="0"/>
                <a:cs typeface="Times New Roman" pitchFamily="18" charset="0"/>
              </a:rPr>
              <a:t>офіцер</a:t>
            </a:r>
            <a:r>
              <a:rPr lang="ru-RU" sz="1050" i="1" u="sng" dirty="0" smtClean="0">
                <a:latin typeface="Times New Roman" pitchFamily="18" charset="0"/>
                <a:cs typeface="Times New Roman" pitchFamily="18" charset="0"/>
              </a:rPr>
              <a:t> сил спеціальних операцій </a:t>
            </a:r>
            <a:r>
              <a:rPr lang="ru-RU" sz="1050" i="1" u="sng" dirty="0" err="1" smtClean="0">
                <a:latin typeface="Times New Roman" pitchFamily="18" charset="0"/>
                <a:cs typeface="Times New Roman" pitchFamily="18" charset="0"/>
              </a:rPr>
              <a:t>армії</a:t>
            </a:r>
            <a:r>
              <a:rPr lang="ru-RU" sz="1050" i="1" u="sng" dirty="0" smtClean="0">
                <a:latin typeface="Times New Roman" pitchFamily="18" charset="0"/>
                <a:cs typeface="Times New Roman" pitchFamily="18" charset="0"/>
              </a:rPr>
              <a:t> США Чарльз </a:t>
            </a:r>
            <a:r>
              <a:rPr lang="ru-RU" sz="1050" i="1" u="sng" dirty="0" err="1" smtClean="0">
                <a:latin typeface="Times New Roman" pitchFamily="18" charset="0"/>
                <a:cs typeface="Times New Roman" pitchFamily="18" charset="0"/>
              </a:rPr>
              <a:t>Беквіс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відряджений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до складу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британської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спеціальної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повітряної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служби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отримання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багатої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практики,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Беквіс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повернувся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до США та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запропонував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деталізовано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опрацьований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рапорт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загроз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армії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США, у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випадку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американці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будуть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спеціального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подібного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SAS.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На той час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основний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наголос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підготовці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сил спеціальних операцій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сухопутних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робився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опрацюванні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варіантів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ведення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бойових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дій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нетрадиційними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методами у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звичайній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війні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Беквіс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виступив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з критикою,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наголошуючи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на тому,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армії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потрібні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«не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вчителя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виконавці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>
              <a:buNone/>
            </a:pP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запропонував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високомобільних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повністю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автономних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невеликих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бойових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груп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підготовлених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у самому широкому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спектрі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бойових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дій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безпосереднього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прямих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акцій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контртерористичної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боротьби.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Незважаючи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усі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намагання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Беквіса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запевнити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високопосадовців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крайній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необхідності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даного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підрозділу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зіштовхнувся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відвертою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прихованою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протидією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керівництва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просто не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бажало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створювати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нову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структуру поза межами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існуючих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Сил спеціальних операцій та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змінювати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самі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методи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підготовки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Врешті-решт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середині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1970-х, на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фоні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постійно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зростаючої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терористичної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загрози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Беквісу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вдалося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добитися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початок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підрозділу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Беквіс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оцінював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повну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підготовку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даного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знадобиться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24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місяця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2 роки. Для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прискорення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на базі 5-ої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сил спеціальних операцій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армії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сформована невелика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контртерористична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група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Блакитній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маяла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діяти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повного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завершення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підготовки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Дельти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>
              <a:buNone/>
            </a:pPr>
            <a:r>
              <a:rPr lang="ru-RU" sz="1050" i="1" u="sng" dirty="0" smtClean="0">
                <a:latin typeface="Times New Roman" pitchFamily="18" charset="0"/>
                <a:cs typeface="Times New Roman" pitchFamily="18" charset="0"/>
              </a:rPr>
              <a:t>4 листопада 1979 року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незабаром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завершення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спецпідрозділу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050" i="1" u="sng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050" i="1" u="sng" dirty="0" err="1" smtClean="0">
                <a:latin typeface="Times New Roman" pitchFamily="18" charset="0"/>
                <a:cs typeface="Times New Roman" pitchFamily="18" charset="0"/>
              </a:rPr>
              <a:t>Ірані</a:t>
            </a:r>
            <a:r>
              <a:rPr lang="ru-RU" sz="105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i="1" u="sng" dirty="0" err="1" smtClean="0">
                <a:latin typeface="Times New Roman" pitchFamily="18" charset="0"/>
                <a:cs typeface="Times New Roman" pitchFamily="18" charset="0"/>
              </a:rPr>
              <a:t>відбулася</a:t>
            </a:r>
            <a:r>
              <a:rPr lang="ru-RU" sz="105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i="1" u="sng" dirty="0" err="1" smtClean="0">
                <a:latin typeface="Times New Roman" pitchFamily="18" charset="0"/>
                <a:cs typeface="Times New Roman" pitchFamily="18" charset="0"/>
              </a:rPr>
              <a:t>Ісламська</a:t>
            </a:r>
            <a:r>
              <a:rPr lang="ru-RU" sz="105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i="1" u="sng" dirty="0" err="1" smtClean="0">
                <a:latin typeface="Times New Roman" pitchFamily="18" charset="0"/>
                <a:cs typeface="Times New Roman" pitchFamily="18" charset="0"/>
              </a:rPr>
              <a:t>революція</a:t>
            </a:r>
            <a:r>
              <a:rPr lang="ru-RU" sz="1050" i="1" u="sng" dirty="0" smtClean="0">
                <a:latin typeface="Times New Roman" pitchFamily="18" charset="0"/>
                <a:cs typeface="Times New Roman" pitchFamily="18" charset="0"/>
              </a:rPr>
              <a:t> та 53 </a:t>
            </a:r>
            <a:r>
              <a:rPr lang="ru-RU" sz="1050" i="1" u="sng" dirty="0" err="1" smtClean="0">
                <a:latin typeface="Times New Roman" pitchFamily="18" charset="0"/>
                <a:cs typeface="Times New Roman" pitchFamily="18" charset="0"/>
              </a:rPr>
              <a:t>працівника</a:t>
            </a:r>
            <a:r>
              <a:rPr lang="ru-RU" sz="105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i="1" u="sng" dirty="0" err="1" smtClean="0">
                <a:latin typeface="Times New Roman" pitchFamily="18" charset="0"/>
                <a:cs typeface="Times New Roman" pitchFamily="18" charset="0"/>
              </a:rPr>
              <a:t>американської</a:t>
            </a:r>
            <a:r>
              <a:rPr lang="ru-RU" sz="105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i="1" u="sng" dirty="0" err="1" smtClean="0">
                <a:latin typeface="Times New Roman" pitchFamily="18" charset="0"/>
                <a:cs typeface="Times New Roman" pitchFamily="18" charset="0"/>
              </a:rPr>
              <a:t>амбасади</a:t>
            </a:r>
            <a:r>
              <a:rPr lang="ru-RU" sz="1050" i="1" u="sng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050" i="1" u="sng" dirty="0" err="1" smtClean="0">
                <a:latin typeface="Times New Roman" pitchFamily="18" charset="0"/>
                <a:cs typeface="Times New Roman" pitchFamily="18" charset="0"/>
              </a:rPr>
              <a:t>Тегерані</a:t>
            </a:r>
            <a:r>
              <a:rPr lang="ru-RU" sz="105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i="1" u="sng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105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i="1" u="sng" dirty="0" err="1" smtClean="0">
                <a:latin typeface="Times New Roman" pitchFamily="18" charset="0"/>
                <a:cs typeface="Times New Roman" pitchFamily="18" charset="0"/>
              </a:rPr>
              <a:t>захоплені</a:t>
            </a:r>
            <a:r>
              <a:rPr lang="ru-RU" sz="105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i="1" u="sng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05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i="1" u="sng" dirty="0" err="1" smtClean="0">
                <a:latin typeface="Times New Roman" pitchFamily="18" charset="0"/>
                <a:cs typeface="Times New Roman" pitchFamily="18" charset="0"/>
              </a:rPr>
              <a:t>заручники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. Для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складного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визволення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захоплених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на «Дельту»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покладена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задача по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справдженню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Орлиній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кіготь</a:t>
            </a:r>
            <a:r>
              <a:rPr lang="ru-RU" sz="1050" i="1" u="sng" dirty="0" smtClean="0">
                <a:latin typeface="Times New Roman" pitchFamily="18" charset="0"/>
                <a:cs typeface="Times New Roman" pitchFamily="18" charset="0"/>
              </a:rPr>
              <a:t>». Метою </a:t>
            </a:r>
            <a:r>
              <a:rPr lang="ru-RU" sz="1050" i="1" u="sng" dirty="0" err="1" smtClean="0"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sz="1050" i="1" u="sng" dirty="0" smtClean="0">
                <a:latin typeface="Times New Roman" pitchFamily="18" charset="0"/>
                <a:cs typeface="Times New Roman" pitchFamily="18" charset="0"/>
              </a:rPr>
              <a:t> було </a:t>
            </a:r>
            <a:r>
              <a:rPr lang="ru-RU" sz="1050" i="1" u="sng" dirty="0" err="1" smtClean="0">
                <a:latin typeface="Times New Roman" pitchFamily="18" charset="0"/>
                <a:cs typeface="Times New Roman" pitchFamily="18" charset="0"/>
              </a:rPr>
              <a:t>визначено</a:t>
            </a:r>
            <a:r>
              <a:rPr lang="ru-RU" sz="105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i="1" u="sng" dirty="0" err="1" smtClean="0">
                <a:latin typeface="Times New Roman" pitchFamily="18" charset="0"/>
                <a:cs typeface="Times New Roman" pitchFamily="18" charset="0"/>
              </a:rPr>
              <a:t>приховане</a:t>
            </a:r>
            <a:r>
              <a:rPr lang="ru-RU" sz="105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i="1" u="sng" dirty="0" err="1" smtClean="0">
                <a:latin typeface="Times New Roman" pitchFamily="18" charset="0"/>
                <a:cs typeface="Times New Roman" pitchFamily="18" charset="0"/>
              </a:rPr>
              <a:t>проникнення</a:t>
            </a:r>
            <a:r>
              <a:rPr lang="ru-RU" sz="1050" i="1" u="sng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050" i="1" u="sng" dirty="0" err="1" smtClean="0">
                <a:latin typeface="Times New Roman" pitchFamily="18" charset="0"/>
                <a:cs typeface="Times New Roman" pitchFamily="18" charset="0"/>
              </a:rPr>
              <a:t>територію</a:t>
            </a:r>
            <a:r>
              <a:rPr lang="ru-RU" sz="105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i="1" u="sng" dirty="0" err="1" smtClean="0"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sz="1050" i="1" u="sng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050" i="1" u="sng" dirty="0" err="1" smtClean="0">
                <a:latin typeface="Times New Roman" pitchFamily="18" charset="0"/>
                <a:cs typeface="Times New Roman" pitchFamily="18" charset="0"/>
              </a:rPr>
              <a:t>звільнення</a:t>
            </a:r>
            <a:r>
              <a:rPr lang="ru-RU" sz="105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i="1" u="sng" dirty="0" err="1" smtClean="0">
                <a:latin typeface="Times New Roman" pitchFamily="18" charset="0"/>
                <a:cs typeface="Times New Roman" pitchFamily="18" charset="0"/>
              </a:rPr>
              <a:t>заручників</a:t>
            </a:r>
            <a:r>
              <a:rPr lang="ru-RU" sz="105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i="1" u="sng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05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i="1" u="sng" dirty="0" err="1" smtClean="0">
                <a:latin typeface="Times New Roman" pitchFamily="18" charset="0"/>
                <a:cs typeface="Times New Roman" pitchFamily="18" charset="0"/>
              </a:rPr>
              <a:t>застосуванням</a:t>
            </a:r>
            <a:r>
              <a:rPr lang="ru-RU" sz="105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i="1" u="sng" dirty="0" err="1" smtClean="0">
                <a:latin typeface="Times New Roman" pitchFamily="18" charset="0"/>
                <a:cs typeface="Times New Roman" pitchFamily="18" charset="0"/>
              </a:rPr>
              <a:t>сили</a:t>
            </a:r>
            <a:r>
              <a:rPr lang="ru-RU" sz="105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ніч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з 24 на 25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квітня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1980. </a:t>
            </a:r>
            <a:r>
              <a:rPr lang="ru-RU" sz="1050" i="1" u="sng" dirty="0" err="1" smtClean="0">
                <a:latin typeface="Times New Roman" pitchFamily="18" charset="0"/>
                <a:cs typeface="Times New Roman" pitchFamily="18" charset="0"/>
              </a:rPr>
              <a:t>Операція</a:t>
            </a:r>
            <a:r>
              <a:rPr lang="ru-RU" sz="105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i="1" u="sng" dirty="0" err="1" smtClean="0">
                <a:latin typeface="Times New Roman" pitchFamily="18" charset="0"/>
                <a:cs typeface="Times New Roman" pitchFamily="18" charset="0"/>
              </a:rPr>
              <a:t>закінчилася</a:t>
            </a:r>
            <a:r>
              <a:rPr lang="ru-RU" sz="1050" i="1" u="sng" dirty="0" smtClean="0">
                <a:latin typeface="Times New Roman" pitchFamily="18" charset="0"/>
                <a:cs typeface="Times New Roman" pitchFamily="18" charset="0"/>
              </a:rPr>
              <a:t> провалом.</a:t>
            </a:r>
          </a:p>
          <a:p>
            <a:pPr>
              <a:buNone/>
            </a:pPr>
            <a:r>
              <a:rPr lang="ru-RU" sz="1050" i="1" u="sng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1050" i="1" u="sng" dirty="0" smtClean="0">
                <a:latin typeface="Times New Roman" pitchFamily="18" charset="0"/>
                <a:cs typeface="Times New Roman" pitchFamily="18" charset="0"/>
              </a:rPr>
              <a:t> провалу </a:t>
            </a:r>
            <a:r>
              <a:rPr lang="ru-RU" sz="1050" i="1" u="sng" dirty="0" err="1" smtClean="0"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sz="1050" i="1" u="sng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050" i="1" u="sng" dirty="0" err="1" smtClean="0">
                <a:latin typeface="Times New Roman" pitchFamily="18" charset="0"/>
                <a:cs typeface="Times New Roman" pitchFamily="18" charset="0"/>
              </a:rPr>
              <a:t>американський</a:t>
            </a:r>
            <a:r>
              <a:rPr lang="ru-RU" sz="1050" i="1" u="sng" dirty="0" smtClean="0">
                <a:latin typeface="Times New Roman" pitchFamily="18" charset="0"/>
                <a:cs typeface="Times New Roman" pitchFamily="18" charset="0"/>
              </a:rPr>
              <a:t> уряд </a:t>
            </a:r>
            <a:r>
              <a:rPr lang="ru-RU" sz="1050" i="1" u="sng" dirty="0" err="1" smtClean="0">
                <a:latin typeface="Times New Roman" pitchFamily="18" charset="0"/>
                <a:cs typeface="Times New Roman" pitchFamily="18" charset="0"/>
              </a:rPr>
              <a:t>негайно</a:t>
            </a:r>
            <a:r>
              <a:rPr lang="ru-RU" sz="105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i="1" u="sng" dirty="0" err="1" smtClean="0">
                <a:latin typeface="Times New Roman" pitchFamily="18" charset="0"/>
                <a:cs typeface="Times New Roman" pitchFamily="18" charset="0"/>
              </a:rPr>
              <a:t>сформував</a:t>
            </a:r>
            <a:r>
              <a:rPr lang="ru-RU" sz="1050" i="1" u="sng" dirty="0" smtClean="0">
                <a:latin typeface="Times New Roman" pitchFamily="18" charset="0"/>
                <a:cs typeface="Times New Roman" pitchFamily="18" charset="0"/>
              </a:rPr>
              <a:t> низку спеціальних </a:t>
            </a:r>
            <a:r>
              <a:rPr lang="ru-RU" sz="1050" i="1" u="sng" dirty="0" err="1" smtClean="0">
                <a:latin typeface="Times New Roman" pitchFamily="18" charset="0"/>
                <a:cs typeface="Times New Roman" pitchFamily="18" charset="0"/>
              </a:rPr>
              <a:t>частин</a:t>
            </a:r>
            <a:r>
              <a:rPr lang="ru-RU" sz="1050" i="1" u="sng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050" i="1" u="sng" dirty="0" err="1" smtClean="0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1050" i="1" u="sng" dirty="0" smtClean="0">
                <a:latin typeface="Times New Roman" pitchFamily="18" charset="0"/>
                <a:cs typeface="Times New Roman" pitchFamily="18" charset="0"/>
              </a:rPr>
              <a:t> спеціальних </a:t>
            </a:r>
            <a:r>
              <a:rPr lang="ru-RU" sz="1050" i="1" u="sng" dirty="0" err="1" smtClean="0"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$pLiF\Рабочий стол\Новая папка\картинки\160px-US_Army_Special_Operations_Command_SSI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58363">
            <a:off x="8371446" y="5894194"/>
            <a:ext cx="545372" cy="92031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i="1" dirty="0" smtClean="0"/>
              <a:t>Спецоперації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1600" dirty="0" err="1" smtClean="0"/>
              <a:t>Операція</a:t>
            </a:r>
            <a:r>
              <a:rPr lang="ru-RU" sz="1600" dirty="0" smtClean="0"/>
              <a:t> «</a:t>
            </a:r>
            <a:r>
              <a:rPr lang="ru-RU" sz="1600" dirty="0" err="1" smtClean="0"/>
              <a:t>Орлиний</a:t>
            </a:r>
            <a:r>
              <a:rPr lang="ru-RU" sz="1600" dirty="0" smtClean="0"/>
              <a:t> </a:t>
            </a:r>
            <a:r>
              <a:rPr lang="ru-RU" sz="1600" dirty="0" err="1" smtClean="0"/>
              <a:t>кіготь</a:t>
            </a:r>
            <a:r>
              <a:rPr lang="ru-RU" sz="1600" dirty="0" smtClean="0"/>
              <a:t>»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1600" dirty="0" err="1" smtClean="0"/>
              <a:t>Операція</a:t>
            </a:r>
            <a:r>
              <a:rPr lang="ru-RU" sz="1600" dirty="0" smtClean="0"/>
              <a:t> «</a:t>
            </a:r>
            <a:r>
              <a:rPr lang="ru-RU" sz="1600" dirty="0" err="1" smtClean="0"/>
              <a:t>Необхідна</a:t>
            </a:r>
            <a:r>
              <a:rPr lang="ru-RU" sz="1600" dirty="0" smtClean="0"/>
              <a:t> </a:t>
            </a:r>
            <a:r>
              <a:rPr lang="ru-RU" sz="1600" dirty="0" err="1" smtClean="0"/>
              <a:t>лютість</a:t>
            </a:r>
            <a:r>
              <a:rPr lang="ru-RU" sz="1600" dirty="0" smtClean="0"/>
              <a:t>»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1600" dirty="0" err="1" smtClean="0"/>
              <a:t>Операція</a:t>
            </a:r>
            <a:r>
              <a:rPr lang="ru-RU" sz="1600" dirty="0" smtClean="0"/>
              <a:t> «Справедлива Справа»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1600" dirty="0" err="1" smtClean="0"/>
              <a:t>Операція</a:t>
            </a:r>
            <a:r>
              <a:rPr lang="ru-RU" sz="1600" dirty="0" smtClean="0"/>
              <a:t> «Буря в </a:t>
            </a:r>
            <a:r>
              <a:rPr lang="ru-RU" sz="1600" dirty="0" err="1" smtClean="0"/>
              <a:t>пустелі</a:t>
            </a:r>
            <a:r>
              <a:rPr lang="ru-RU" sz="1600" dirty="0" smtClean="0"/>
              <a:t>»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1600" dirty="0" err="1" smtClean="0"/>
              <a:t>Операція</a:t>
            </a:r>
            <a:r>
              <a:rPr lang="ru-RU" sz="1600" dirty="0" smtClean="0"/>
              <a:t> «</a:t>
            </a:r>
            <a:r>
              <a:rPr lang="ru-RU" sz="1600" dirty="0" err="1" smtClean="0"/>
              <a:t>Відродження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надії</a:t>
            </a:r>
            <a:r>
              <a:rPr lang="ru-RU" sz="1600" dirty="0" smtClean="0"/>
              <a:t>»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1600" dirty="0" err="1" smtClean="0"/>
              <a:t>Операція</a:t>
            </a:r>
            <a:r>
              <a:rPr lang="ru-RU" sz="1600" dirty="0" smtClean="0"/>
              <a:t> «</a:t>
            </a:r>
            <a:r>
              <a:rPr lang="ru-RU" sz="1600" dirty="0" err="1" smtClean="0"/>
              <a:t>Готичний</a:t>
            </a:r>
            <a:r>
              <a:rPr lang="ru-RU" sz="1600" dirty="0" smtClean="0"/>
              <a:t> </a:t>
            </a:r>
            <a:r>
              <a:rPr lang="ru-RU" sz="1600" dirty="0" err="1" smtClean="0"/>
              <a:t>змій</a:t>
            </a:r>
            <a:r>
              <a:rPr lang="ru-RU" sz="1600" dirty="0" smtClean="0"/>
              <a:t>»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1600" dirty="0" err="1" smtClean="0"/>
              <a:t>Операція</a:t>
            </a:r>
            <a:r>
              <a:rPr lang="ru-RU" sz="1600" dirty="0" smtClean="0"/>
              <a:t> «</a:t>
            </a:r>
            <a:r>
              <a:rPr lang="ru-RU" sz="1600" dirty="0" err="1" smtClean="0"/>
              <a:t>Непохитна</a:t>
            </a:r>
            <a:r>
              <a:rPr lang="ru-RU" sz="1600" dirty="0" smtClean="0"/>
              <a:t> свобода»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1600" dirty="0" err="1" smtClean="0"/>
              <a:t>Операція</a:t>
            </a:r>
            <a:r>
              <a:rPr lang="ru-RU" sz="1600" dirty="0" smtClean="0"/>
              <a:t> «Свобода </a:t>
            </a:r>
            <a:r>
              <a:rPr lang="ru-RU" sz="1600" dirty="0" err="1" smtClean="0"/>
              <a:t>Іраку</a:t>
            </a:r>
            <a:r>
              <a:rPr lang="ru-RU" sz="1600" dirty="0" smtClean="0"/>
              <a:t>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$pLiF\Рабочий стол\Новая папка\картинки\160px-US_Army_Special_Operations_Command_SSI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58363">
            <a:off x="8371446" y="5894194"/>
            <a:ext cx="545372" cy="920315"/>
          </a:xfrm>
          <a:prstGeom prst="rect">
            <a:avLst/>
          </a:prstGeom>
          <a:noFill/>
        </p:spPr>
      </p:pic>
      <p:pic>
        <p:nvPicPr>
          <p:cNvPr id="5122" name="Picture 2" descr="C:\Documents and Settings\$pLiF\Рабочий стол\Новая папка\картинки\antiterrora-grupp-mire-eto-interesno-poznavatelno-kartinki_8968607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6125" y="1690088"/>
            <a:ext cx="3524352" cy="2727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Documents and Settings\$pLiF\Рабочий стол\Новая папка\картинки\8f726caedfffe9939ccc211ff2cda9e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4059986"/>
            <a:ext cx="2786082" cy="2798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Операції</a:t>
            </a:r>
            <a:r>
              <a:rPr lang="ru-RU" dirty="0" smtClean="0"/>
              <a:t> «</a:t>
            </a:r>
            <a:r>
              <a:rPr lang="ru-RU" dirty="0" err="1" smtClean="0"/>
              <a:t>Готський</a:t>
            </a:r>
            <a:r>
              <a:rPr lang="ru-RU" dirty="0" smtClean="0"/>
              <a:t> </a:t>
            </a:r>
            <a:r>
              <a:rPr lang="ru-RU" dirty="0" err="1" smtClean="0"/>
              <a:t>змій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500166" y="1142984"/>
            <a:ext cx="749808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миротворчої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ООН в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Сомалі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спецпідрозділ «Дельта» разом з 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армійськими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рейнджерами брав участь 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проведенні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спеціальної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кодовою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назвою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Готський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змій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». 3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жовтня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1993 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бойові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команди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вирушили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 центр Могадишо для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захоплення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ватажків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сомалійського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польового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командира 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Фараха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Айдіда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Головним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завданням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оперативників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Дельти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визначалося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захват та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супровід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керівників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угруповання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Айдіда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того, як два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вертольоти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MH-60L Blackhawk 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збиті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вогнем з 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гранатометів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місія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пішла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не за планом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наслідок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перетворилася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криваву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бойню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закінчилася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провалом,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спричинивши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загибель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оперативників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Дельти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шостий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загинув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кілька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днів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мінометним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обстрілом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), 5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пілотів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вертольотів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солдат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складу 10-ої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гірсько-піхотної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дивізії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За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даними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Айдіда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час 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боїв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загинуло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133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сомалійських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бойовика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мирних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мешканця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; за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оцінкою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американського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посла у 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Сомалі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загиблих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становила від 1500 до 2000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чоловік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1999 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письменник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Марк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Бауден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опублікував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свою книгу 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Падіння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„Чорного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яструба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“: Історія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сучасної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», 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якій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хронологічному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порядку описав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події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коїлися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3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жовтня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1993 в Могадишо. 2001 на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даної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книги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режисер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Рідлі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Скотт видав 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кінострічку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Падіння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«Чорного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яструба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$pLiF\Рабочий стол\Новая папка\картинки\160px-US_Army_Special_Operations_Command_SSI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58363">
            <a:off x="8371446" y="5894194"/>
            <a:ext cx="545372" cy="920315"/>
          </a:xfrm>
          <a:prstGeom prst="rect">
            <a:avLst/>
          </a:prstGeom>
          <a:noFill/>
        </p:spPr>
      </p:pic>
      <p:pic>
        <p:nvPicPr>
          <p:cNvPr id="4098" name="Picture 2" descr="F:\Фильмы\Chjornij_yastreb\medium_af6f25849dae851f9ac03b2876e8cb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63561">
            <a:off x="1195424" y="4159487"/>
            <a:ext cx="3229312" cy="2421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F:\Фильмы\Chjornij_yastreb\medium_8d3c5b1142304f1e6f12286fa5e1267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10869">
            <a:off x="4857752" y="4143380"/>
            <a:ext cx="3238469" cy="2428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285852" y="0"/>
            <a:ext cx="7499350" cy="1143000"/>
          </a:xfrm>
        </p:spPr>
        <p:txBody>
          <a:bodyPr/>
          <a:lstStyle/>
          <a:p>
            <a:pPr lvl="0" algn="ctr">
              <a:defRPr/>
            </a:pPr>
            <a:r>
              <a:rPr lang="uk-UA" i="1" dirty="0" smtClean="0"/>
              <a:t>Озброєння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1027" name="Picture 3" descr="C:\Documents and Settings\$pLiF\Рабочий стол\Новая папка\картинки\11791_1234964345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071546"/>
            <a:ext cx="2369840" cy="990593"/>
          </a:xfrm>
          <a:prstGeom prst="rect">
            <a:avLst/>
          </a:prstGeom>
          <a:noFill/>
        </p:spPr>
      </p:pic>
      <p:sp>
        <p:nvSpPr>
          <p:cNvPr id="7" name="Прямокутник 6"/>
          <p:cNvSpPr/>
          <p:nvPr/>
        </p:nvSpPr>
        <p:spPr>
          <a:xfrm>
            <a:off x="5929322" y="1071546"/>
            <a:ext cx="2357454" cy="10001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err="1" smtClean="0">
                <a:latin typeface="Times New Roman" pitchFamily="18" charset="0"/>
                <a:cs typeface="Times New Roman" pitchFamily="18" charset="0"/>
              </a:rPr>
              <a:t>Heckler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ru-RU" sz="1100" b="1" dirty="0" err="1" smtClean="0">
                <a:latin typeface="Times New Roman" pitchFamily="18" charset="0"/>
                <a:cs typeface="Times New Roman" pitchFamily="18" charset="0"/>
              </a:rPr>
              <a:t>Koch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Mk23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включає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в себе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напівавтоматичний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пістолет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калібру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.45 з магазином на 12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патронів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глушник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лазерний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целеуказатель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Стрілка вліво 7"/>
          <p:cNvSpPr/>
          <p:nvPr/>
        </p:nvSpPr>
        <p:spPr>
          <a:xfrm>
            <a:off x="5357818" y="1214422"/>
            <a:ext cx="571504" cy="642942"/>
          </a:xfrm>
          <a:prstGeom prst="lef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 err="1" smtClean="0"/>
          </a:p>
        </p:txBody>
      </p:sp>
      <p:pic>
        <p:nvPicPr>
          <p:cNvPr id="1026" name="Picture 2" descr="C:\Documents and Settings\$pLiF\Рабочий стол\Новая папка\картинки\11792_1234964345_fu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214554"/>
            <a:ext cx="2357454" cy="1262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кутник 8"/>
          <p:cNvSpPr/>
          <p:nvPr/>
        </p:nvSpPr>
        <p:spPr>
          <a:xfrm>
            <a:off x="5929322" y="2143116"/>
            <a:ext cx="2928958" cy="1357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i="1" dirty="0" smtClean="0">
                <a:latin typeface="Times New Roman" pitchFamily="18" charset="0"/>
                <a:cs typeface="Times New Roman" pitchFamily="18" charset="0"/>
              </a:rPr>
              <a:t>FN P90 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бельгійський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пістолет-кулемет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розроблений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в 1986 - 1987 роках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фірмою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FN 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</a:rPr>
              <a:t>Herstal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прогресивний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зручний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ергономічний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дизайн.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Спеціально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P90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розроблений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патрон типу 5,7 × 28 мм 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SS190,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володіє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високою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пробивний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потужністю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низьким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ступенем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рикошетування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. Куля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даного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патрона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розвиває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дулову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швидкість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до 715 м / с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здатна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пробити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титан /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кевларовий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броньовий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жилет,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відповідний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вимогам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НАТО 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CRISAT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з 200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метрів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Стрілка вліво 9"/>
          <p:cNvSpPr/>
          <p:nvPr/>
        </p:nvSpPr>
        <p:spPr>
          <a:xfrm>
            <a:off x="5286380" y="2500306"/>
            <a:ext cx="642942" cy="714380"/>
          </a:xfrm>
          <a:prstGeom prst="lef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 err="1" smtClean="0"/>
          </a:p>
        </p:txBody>
      </p:sp>
      <p:pic>
        <p:nvPicPr>
          <p:cNvPr id="2" name="Picture 3" descr="C:\Documents and Settings\$pLiF\Рабочий стол\Новая папка\картинки\11794_1234964346_fu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3714752"/>
            <a:ext cx="2500330" cy="1193300"/>
          </a:xfrm>
          <a:prstGeom prst="rect">
            <a:avLst/>
          </a:prstGeom>
          <a:noFill/>
        </p:spPr>
      </p:pic>
      <p:sp>
        <p:nvSpPr>
          <p:cNvPr id="11" name="Прямокутник 10"/>
          <p:cNvSpPr/>
          <p:nvPr/>
        </p:nvSpPr>
        <p:spPr>
          <a:xfrm>
            <a:off x="5929322" y="3643314"/>
            <a:ext cx="2928958" cy="1357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i="1" dirty="0" smtClean="0">
                <a:latin typeface="Times New Roman" pitchFamily="18" charset="0"/>
                <a:cs typeface="Times New Roman" pitchFamily="18" charset="0"/>
              </a:rPr>
              <a:t>MP5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Maschinenpistole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5 -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пістолет-кулемет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, модель № 5) -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сімейство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пістолетів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-​​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кулеметів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розроблених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німецьким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виробником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стрілецької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зброї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фірмою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Heckler &amp; Koch (HK)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в 1960-х роках на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HK G3.MP5N -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модифікація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для ВМС США,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стовбур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додатково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різьблення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кріплення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глушників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американського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стандарту..</a:t>
            </a:r>
          </a:p>
        </p:txBody>
      </p:sp>
      <p:sp>
        <p:nvSpPr>
          <p:cNvPr id="12" name="Стрілка вліво 11"/>
          <p:cNvSpPr/>
          <p:nvPr/>
        </p:nvSpPr>
        <p:spPr>
          <a:xfrm>
            <a:off x="5286380" y="3929066"/>
            <a:ext cx="642942" cy="714380"/>
          </a:xfrm>
          <a:prstGeom prst="lef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 err="1" smtClean="0"/>
          </a:p>
        </p:txBody>
      </p:sp>
      <p:pic>
        <p:nvPicPr>
          <p:cNvPr id="1030" name="Picture 6" descr="C:\Documents and Settings\$pLiF\Рабочий стол\Новая папка\картинки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5357826"/>
            <a:ext cx="2683560" cy="1028698"/>
          </a:xfrm>
          <a:prstGeom prst="rect">
            <a:avLst/>
          </a:prstGeom>
          <a:noFill/>
        </p:spPr>
      </p:pic>
      <p:sp>
        <p:nvSpPr>
          <p:cNvPr id="15" name="Прямокутник 14"/>
          <p:cNvSpPr/>
          <p:nvPr/>
        </p:nvSpPr>
        <p:spPr>
          <a:xfrm>
            <a:off x="5929322" y="5072074"/>
            <a:ext cx="2786082" cy="1357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i="1" dirty="0" smtClean="0">
                <a:latin typeface="Times New Roman" pitchFamily="18" charset="0"/>
                <a:cs typeface="Times New Roman" pitchFamily="18" charset="0"/>
              </a:rPr>
              <a:t>М4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Carbine, 5.56mm: M4) -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автомат,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створений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у США на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М16А2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спочатку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озброєння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екіпажів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бойових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машин та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розрахунків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техніки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Незважаючи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Командування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спеціальних операцій США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прийняло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автомат в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єдиного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американських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сил спеціальних операцій.</a:t>
            </a:r>
          </a:p>
          <a:p>
            <a:pPr algn="ctr"/>
            <a:r>
              <a:rPr lang="en-US" sz="900" b="1" i="1" dirty="0" smtClean="0">
                <a:latin typeface="Times New Roman" pitchFamily="18" charset="0"/>
                <a:cs typeface="Times New Roman" pitchFamily="18" charset="0"/>
              </a:rPr>
              <a:t>M4A1 SOPMOD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використовується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спеціальними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підрозділами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Стрілка вліво 15"/>
          <p:cNvSpPr/>
          <p:nvPr/>
        </p:nvSpPr>
        <p:spPr>
          <a:xfrm>
            <a:off x="5286380" y="5357826"/>
            <a:ext cx="642942" cy="714380"/>
          </a:xfrm>
          <a:prstGeom prst="lef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 err="1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i="1" dirty="0" smtClean="0"/>
              <a:t>Спецпідрозділи  </a:t>
            </a:r>
            <a:r>
              <a:rPr lang="ru-RU" i="1" dirty="0" err="1" smtClean="0"/>
              <a:t>Німеччини</a:t>
            </a:r>
            <a:endParaRPr lang="ru-RU" i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>
              <a:buNone/>
            </a:pPr>
            <a:r>
              <a:rPr lang="en-US" sz="1600" b="1" i="1" dirty="0" err="1" smtClean="0"/>
              <a:t>Kommando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Spezialkräfte</a:t>
            </a:r>
            <a:r>
              <a:rPr lang="en-US" sz="1600" b="1" i="1" dirty="0" smtClean="0"/>
              <a:t> (KSK) </a:t>
            </a:r>
            <a:r>
              <a:rPr lang="en-US" sz="1600" dirty="0" smtClean="0"/>
              <a:t>-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підрозділ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спеціального призначення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складі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збройних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сил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Німеччини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1600" b="1" i="1" dirty="0" smtClean="0"/>
              <a:t>GSG 9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нім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Grenzschutzgruppe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9 -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Група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охорони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кордонів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9) -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підрозділ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спецназу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Федеральної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поліції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Німеччини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GSG 9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було сформовано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вересні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1973 року,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рівно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трагічної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загибелі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спортсменів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Олімпіаді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Мюнхені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з метою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припинення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терористичних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дій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Німеччини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майбутньому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2050" name="Picture 2" descr="C:\Documents and Settings\$pLiF\Рабочий стол\Новая папка\картинки\Kommando_Spezialkräfte_(Bundeswehr)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37656">
            <a:off x="6384027" y="1807830"/>
            <a:ext cx="1420818" cy="1878637"/>
          </a:xfrm>
          <a:prstGeom prst="rect">
            <a:avLst/>
          </a:prstGeom>
          <a:noFill/>
        </p:spPr>
      </p:pic>
      <p:pic>
        <p:nvPicPr>
          <p:cNvPr id="2051" name="Picture 3" descr="C:\Documents and Settings\$pLiF\Рабочий стол\Новая папка\картинки\150px-David_degel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69100">
            <a:off x="1619745" y="4832572"/>
            <a:ext cx="1422420" cy="144138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i="1" dirty="0" smtClean="0"/>
              <a:t>GSG 9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GSG 9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нараховує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рядах 300 співробітників 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розділені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три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оперативних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загону :</a:t>
            </a:r>
          </a:p>
          <a:p>
            <a:pPr>
              <a:buNone/>
            </a:pPr>
            <a:r>
              <a:rPr lang="en-US" sz="1400" b="1" i="1" u="sng" dirty="0" smtClean="0">
                <a:latin typeface="Times New Roman" pitchFamily="18" charset="0"/>
                <a:cs typeface="Times New Roman" pitchFamily="18" charset="0"/>
              </a:rPr>
              <a:t>GSG 9/1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спеціалізується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проведенні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антитерористичних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дій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стандартних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умовах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, 100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чоловік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особового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складу ,</a:t>
            </a:r>
          </a:p>
          <a:p>
            <a:pPr>
              <a:buNone/>
            </a:pPr>
            <a:r>
              <a:rPr lang="en-US" sz="1400" b="1" i="1" u="sng" dirty="0" smtClean="0">
                <a:latin typeface="Times New Roman" pitchFamily="18" charset="0"/>
                <a:cs typeface="Times New Roman" pitchFamily="18" charset="0"/>
              </a:rPr>
              <a:t>GSG 9/2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антитерористичні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судах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морських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об'єктах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, 100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чоловік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особового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складу</a:t>
            </a:r>
          </a:p>
          <a:p>
            <a:pPr>
              <a:buNone/>
            </a:pPr>
            <a:r>
              <a:rPr lang="en-US" sz="1400" b="1" i="1" u="sng" dirty="0" smtClean="0">
                <a:latin typeface="Times New Roman" pitchFamily="18" charset="0"/>
                <a:cs typeface="Times New Roman" pitchFamily="18" charset="0"/>
              </a:rPr>
              <a:t>GSG 9 /3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група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десантників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парашутистів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, 50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чоловік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особового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складу.</a:t>
            </a:r>
          </a:p>
          <a:p>
            <a:pPr>
              <a:buNone/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Кожен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загін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ділиться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оперативні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налічують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п'ять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статичні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залежно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від умов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сформовані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спеціалізовані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бійців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складаються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необхідних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конкретній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ситуації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бійців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різними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навичками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здібностями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оперативних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груп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, 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складі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GSG 9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маються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штабна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група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вертолітне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ланка 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навчальний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загін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загін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зв'язку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група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техніків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підрозділ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постачання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$pLiF\Рабочий стол\Новая папка\картинки\150px-David_degel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69100">
            <a:off x="7980348" y="5849492"/>
            <a:ext cx="836791" cy="847948"/>
          </a:xfrm>
          <a:prstGeom prst="rect">
            <a:avLst/>
          </a:prstGeom>
          <a:noFill/>
        </p:spPr>
      </p:pic>
      <p:pic>
        <p:nvPicPr>
          <p:cNvPr id="3074" name="Picture 2" descr="C:\Documents and Settings\$pLiF\Рабочий стол\Новая папка\картинки\0,,15898818_303,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79763">
            <a:off x="1723405" y="4652154"/>
            <a:ext cx="3347027" cy="188389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46238" y="0"/>
            <a:ext cx="7497762" cy="1143000"/>
          </a:xfrm>
        </p:spPr>
        <p:txBody>
          <a:bodyPr/>
          <a:lstStyle/>
          <a:p>
            <a:pPr algn="ctr"/>
            <a:r>
              <a:rPr lang="uk-UA" i="1" dirty="0" smtClean="0"/>
              <a:t>Озброєння</a:t>
            </a:r>
            <a:endParaRPr lang="ru-RU" i="1" dirty="0"/>
          </a:p>
        </p:txBody>
      </p:sp>
      <p:pic>
        <p:nvPicPr>
          <p:cNvPr id="4099" name="Picture 3" descr="C:\Documents and Settings\$pLiF\Рабочий стол\Новая папка\картинки\HK-MP7-PDW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857232"/>
            <a:ext cx="2200291" cy="1000133"/>
          </a:xfrm>
          <a:prstGeom prst="rect">
            <a:avLst/>
          </a:prstGeom>
          <a:noFill/>
        </p:spPr>
      </p:pic>
      <p:sp>
        <p:nvSpPr>
          <p:cNvPr id="6" name="Прямокутник 5"/>
          <p:cNvSpPr/>
          <p:nvPr/>
        </p:nvSpPr>
        <p:spPr>
          <a:xfrm>
            <a:off x="5214942" y="1000108"/>
            <a:ext cx="2286016" cy="10715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i="1" dirty="0" smtClean="0">
                <a:latin typeface="Times New Roman" pitchFamily="18" charset="0"/>
                <a:cs typeface="Times New Roman" pitchFamily="18" charset="0"/>
              </a:rPr>
              <a:t>Heckler &amp; Koch MP7A1 PDW – </a:t>
            </a:r>
            <a:endParaRPr lang="uk-UA" sz="11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пістолет-кулемет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розроблений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на початку 2000-х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німецькою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фірмою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Heckler &amp; Koch.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ілка вліво 6"/>
          <p:cNvSpPr/>
          <p:nvPr/>
        </p:nvSpPr>
        <p:spPr>
          <a:xfrm>
            <a:off x="4714876" y="1214422"/>
            <a:ext cx="500066" cy="642942"/>
          </a:xfrm>
          <a:prstGeom prst="lef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 err="1" smtClean="0"/>
          </a:p>
        </p:txBody>
      </p:sp>
      <p:pic>
        <p:nvPicPr>
          <p:cNvPr id="1026" name="Picture 2" descr="C:\Documents and Settings\$pLiF\Рабочий стол\Новая папка\картинки\HK4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285992"/>
            <a:ext cx="2491152" cy="971549"/>
          </a:xfrm>
          <a:prstGeom prst="rect">
            <a:avLst/>
          </a:prstGeom>
          <a:noFill/>
        </p:spPr>
      </p:pic>
      <p:sp>
        <p:nvSpPr>
          <p:cNvPr id="8" name="Прямокутник 7"/>
          <p:cNvSpPr/>
          <p:nvPr/>
        </p:nvSpPr>
        <p:spPr>
          <a:xfrm>
            <a:off x="5214942" y="2285992"/>
            <a:ext cx="2643206" cy="11430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i="1" dirty="0" smtClean="0">
                <a:latin typeface="Times New Roman" pitchFamily="18" charset="0"/>
                <a:cs typeface="Times New Roman" pitchFamily="18" charset="0"/>
              </a:rPr>
              <a:t>HK416 -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автомат,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створений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німецькою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фірмою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Heckler &amp; Koch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карабіна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М4.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Спочатку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нову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зброю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мало стати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змінним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модулем для установки на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будь-яку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нижню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частину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ствольної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коробки від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гвинтівок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M4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M16,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проте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пізніше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з'явилися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повнокомплектні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автомати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. Назва </a:t>
            </a:r>
            <a:r>
              <a:rPr lang="en-US" sz="900" b="1" i="1" dirty="0" smtClean="0">
                <a:latin typeface="Times New Roman" pitchFamily="18" charset="0"/>
                <a:cs typeface="Times New Roman" pitchFamily="18" charset="0"/>
              </a:rPr>
              <a:t>HK416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символізує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спадкоємність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від 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M4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M16.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ілка вліво 8"/>
          <p:cNvSpPr/>
          <p:nvPr/>
        </p:nvSpPr>
        <p:spPr>
          <a:xfrm>
            <a:off x="4714876" y="2500306"/>
            <a:ext cx="500066" cy="642942"/>
          </a:xfrm>
          <a:prstGeom prst="lef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 err="1" smtClean="0"/>
          </a:p>
        </p:txBody>
      </p:sp>
      <p:pic>
        <p:nvPicPr>
          <p:cNvPr id="1027" name="Picture 3" descr="C:\Documents and Settings\$pLiF\Рабочий стол\Новая папка\картинки\загруженное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4000504"/>
            <a:ext cx="2520635" cy="592132"/>
          </a:xfrm>
          <a:prstGeom prst="rect">
            <a:avLst/>
          </a:prstGeom>
          <a:noFill/>
        </p:spPr>
      </p:pic>
      <p:sp>
        <p:nvSpPr>
          <p:cNvPr id="10" name="Прямокутник 9"/>
          <p:cNvSpPr/>
          <p:nvPr/>
        </p:nvSpPr>
        <p:spPr>
          <a:xfrm>
            <a:off x="5214942" y="3714752"/>
            <a:ext cx="2714644" cy="10715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i="1" dirty="0" smtClean="0">
                <a:latin typeface="Times New Roman" pitchFamily="18" charset="0"/>
                <a:cs typeface="Times New Roman" pitchFamily="18" charset="0"/>
              </a:rPr>
              <a:t>Remington 870 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американське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рушницю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вперше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представлене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в 1950 році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компанією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Remington Arms. </a:t>
            </a:r>
            <a:r>
              <a:rPr lang="en-US" sz="1000" b="1" i="1" dirty="0" smtClean="0">
                <a:latin typeface="Times New Roman" pitchFamily="18" charset="0"/>
                <a:cs typeface="Times New Roman" pitchFamily="18" charset="0"/>
              </a:rPr>
              <a:t>Remington 870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своїй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характерною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перезарядженні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одним з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знаменитих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помпових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рушниць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ілка вліво 10"/>
          <p:cNvSpPr/>
          <p:nvPr/>
        </p:nvSpPr>
        <p:spPr>
          <a:xfrm>
            <a:off x="4714876" y="3857628"/>
            <a:ext cx="500066" cy="642942"/>
          </a:xfrm>
          <a:prstGeom prst="lef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 err="1" smtClean="0"/>
          </a:p>
        </p:txBody>
      </p:sp>
      <p:sp>
        <p:nvSpPr>
          <p:cNvPr id="12" name="Прямокутник 11"/>
          <p:cNvSpPr/>
          <p:nvPr/>
        </p:nvSpPr>
        <p:spPr>
          <a:xfrm>
            <a:off x="5214942" y="5072074"/>
            <a:ext cx="2571768" cy="10001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i="1" dirty="0" smtClean="0">
                <a:latin typeface="Times New Roman" pitchFamily="18" charset="0"/>
                <a:cs typeface="Times New Roman" pitchFamily="18" charset="0"/>
              </a:rPr>
              <a:t>PSG-1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нім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PräzisionsScharfschützenGewehr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, «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точна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снайперська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гвинтівка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») -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самозарядна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снайперська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гвинтівка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розроблена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німецькою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компанією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Heckler &amp; Koch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Оберндорф-на-Неккарі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Стрілка вліво 12"/>
          <p:cNvSpPr/>
          <p:nvPr/>
        </p:nvSpPr>
        <p:spPr>
          <a:xfrm>
            <a:off x="4714876" y="5214950"/>
            <a:ext cx="500066" cy="642942"/>
          </a:xfrm>
          <a:prstGeom prst="lef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 err="1" smtClean="0"/>
          </a:p>
        </p:txBody>
      </p:sp>
      <p:pic>
        <p:nvPicPr>
          <p:cNvPr id="1028" name="Picture 4" descr="C:\Documents and Settings\$pLiF\Рабочий стол\Новая папка\картинки\загруженное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5072074"/>
            <a:ext cx="3373598" cy="90169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142852"/>
            <a:ext cx="7200896" cy="827083"/>
          </a:xfrm>
        </p:spPr>
        <p:txBody>
          <a:bodyPr>
            <a:normAutofit/>
          </a:bodyPr>
          <a:lstStyle/>
          <a:p>
            <a:pPr algn="ctr"/>
            <a:r>
              <a:rPr lang="uk-UA" i="1" dirty="0" smtClean="0"/>
              <a:t>Спецпідрозділи України</a:t>
            </a:r>
            <a:endParaRPr lang="ru-RU" i="1" dirty="0"/>
          </a:p>
        </p:txBody>
      </p:sp>
      <p:sp>
        <p:nvSpPr>
          <p:cNvPr id="5" name="Прямокутник 4"/>
          <p:cNvSpPr/>
          <p:nvPr/>
        </p:nvSpPr>
        <p:spPr>
          <a:xfrm>
            <a:off x="1071538" y="1214422"/>
            <a:ext cx="592935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/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I. 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Сили спеціального призначення СБ України</a:t>
            </a:r>
          </a:p>
          <a:p>
            <a:pPr marL="400050" indent="-400050"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Спецпідрозділ « Альфа »</a:t>
            </a:r>
          </a:p>
          <a:p>
            <a:pPr marL="400050" indent="-400050"/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II. 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Сили спеціальних операцій МВС України</a:t>
            </a:r>
          </a:p>
          <a:p>
            <a:pPr marL="400050" indent="-400050"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Спецпідрозділ « Беркут»</a:t>
            </a:r>
          </a:p>
          <a:p>
            <a:pPr marL="400050" indent="-400050"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Спецпідрозділ « Скорпіон»</a:t>
            </a:r>
          </a:p>
          <a:p>
            <a:pPr marL="400050" indent="-400050"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Спецпідрозділ « Сокіл»</a:t>
            </a:r>
          </a:p>
          <a:p>
            <a:pPr marL="400050" indent="-400050"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Спецпідрозділ « Омега »</a:t>
            </a:r>
          </a:p>
          <a:p>
            <a:pPr marL="400050" indent="-400050"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Спецпідрозділ « Кобра »</a:t>
            </a:r>
          </a:p>
          <a:p>
            <a:pPr marL="400050" indent="-400050"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Спецпідрозділ « Грифон »</a:t>
            </a:r>
          </a:p>
          <a:p>
            <a:pPr marL="400050" indent="-400050"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Спецпідрозділ « Ягуар »</a:t>
            </a:r>
          </a:p>
          <a:p>
            <a:pPr marL="400050" indent="-400050"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Спецпідрозділ « Титан »</a:t>
            </a:r>
          </a:p>
          <a:p>
            <a:pPr marL="400050" indent="-400050"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Спецпідрозділ « Барс »</a:t>
            </a:r>
          </a:p>
          <a:p>
            <a:pPr marL="400050" indent="-400050"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Спецпідрозділ « Скат »</a:t>
            </a:r>
          </a:p>
          <a:p>
            <a:pPr marL="400050" indent="-400050"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Спецпідрозділ « Лаванда »</a:t>
            </a:r>
          </a:p>
          <a:p>
            <a:pPr marL="400050" indent="-400050"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Спецпідрозділ « Т </a:t>
            </a:r>
            <a:r>
              <a:rPr lang="ru-RU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інь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»</a:t>
            </a:r>
          </a:p>
          <a:p>
            <a:pPr marL="400050" indent="-400050"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Спецпідрозділ « Вега »</a:t>
            </a:r>
            <a:endParaRPr lang="ru-RU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4" name="Picture 2" descr="C:\Documents and Settings\$pLiF\Рабочий стол\Новая папка\картинки\ukr-fl-em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31427">
            <a:off x="6678517" y="4392508"/>
            <a:ext cx="2143140" cy="21431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$pLiF\Рабочий стол\Новая папка\картинки\5f4d480c8809178c5543916504c80a7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73604">
            <a:off x="5459093" y="2633957"/>
            <a:ext cx="3385038" cy="4056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Місце для вмісту 4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>
              <a:buNone/>
            </a:pPr>
            <a:r>
              <a:rPr lang="ru-RU" sz="1800" b="1" i="1" dirty="0" smtClean="0"/>
              <a:t>« Альфа » </a:t>
            </a:r>
            <a:r>
              <a:rPr lang="ru-RU" sz="1800" dirty="0" smtClean="0"/>
              <a:t>- </a:t>
            </a:r>
            <a:r>
              <a:rPr lang="ru-RU" sz="1600" dirty="0" smtClean="0"/>
              <a:t>спецпідрозділ Служби безпеки України, антитерористичний центр. Офіційна назва - центр спеціальних операцій боротьби з тероризмом, захисту учасників карного судочинства та співробітників правоохоронних органів.</a:t>
            </a:r>
            <a:endParaRPr lang="ru-RU" sz="1600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498080" cy="1143000"/>
          </a:xfrm>
        </p:spPr>
        <p:txBody>
          <a:bodyPr/>
          <a:lstStyle/>
          <a:p>
            <a:pPr algn="ctr"/>
            <a:r>
              <a:rPr lang="ru-RU" i="1" dirty="0" smtClean="0"/>
              <a:t>Спецпідрозділ «Альфа»</a:t>
            </a:r>
            <a:endParaRPr lang="ru-RU" i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Історія створення та спецоперації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Історія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 березня 1990 р. наказом начальника 7-го управління КДБ СРСР було отворено 10-е відділення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"А" в м. Києві. На його базі Указом Президента України від 23 червня 1994 року було утворено антитерористичний центр СБУ "Альфа".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Спецоперації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 1995 році в АРК 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група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"Альфа" провела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успішну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операцію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У одному з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санаторіїв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бійці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нейтралізували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численне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злочинне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угрупування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затримавши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бандитів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оснащених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зброєю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бронежилетами,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спецзасобами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А в 1997 році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вХерсонській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спільно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 "Беркутом"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"Соколом"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штурмували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бандитське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гніздо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Справа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серйозною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не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обійшлися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допомоги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повітря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адже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садиба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"авторитету"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площею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гектар добре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охоронялася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Було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затримано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36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бандитів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Але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однією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особливих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подій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історії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Альфи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охорона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супровід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 1992-93 роках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контейнерів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 новою валютою України. 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Гривні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віддруковані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 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Франції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Італії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Канаді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переправляли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повітрям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морем.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C:\Documents and Settings\$pLiF\Рабочий стол\Новая папка\картинки\5f4d480c8809178c5543916504c80a7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38394">
            <a:off x="7572396" y="5500702"/>
            <a:ext cx="857256" cy="11199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$pLiF\Рабочий стол\Новая папка\картинки\1316110966_razgruz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285860"/>
            <a:ext cx="3714744" cy="421484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i="1" dirty="0" smtClean="0"/>
              <a:t>Спорядження</a:t>
            </a:r>
            <a:endParaRPr lang="ru-RU" i="1" dirty="0"/>
          </a:p>
        </p:txBody>
      </p:sp>
      <p:pic>
        <p:nvPicPr>
          <p:cNvPr id="4099" name="Picture 3" descr="C:\Documents and Settings\$pLiF\Рабочий стол\Новая папка\картинки\436f2215-95a3-11df-8083-0019db6b1d01_3bba4063-06db-11e0-8c1b-485b392877e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3500438"/>
            <a:ext cx="1143008" cy="880971"/>
          </a:xfrm>
          <a:prstGeom prst="rect">
            <a:avLst/>
          </a:prstGeom>
          <a:noFill/>
        </p:spPr>
      </p:pic>
      <p:pic>
        <p:nvPicPr>
          <p:cNvPr id="4101" name="Picture 5" descr="C:\Documents and Settings\$pLiF\Рабочий стол\Новая папка\картинки\b6cd5b3c-1815-11e0-8c2d-485b392877e9_b6cd5b3f-1815-11e0-8c2d-485b392877e9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2285992"/>
            <a:ext cx="1287539" cy="928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Documents and Settings\$pLiF\Рабочий стол\Новая папка\картинки\eb6127e8-95a3-11df-8083-0019db6b1d01_dd94e857-edce-11e0-8724-bcaec5287e74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1000108"/>
            <a:ext cx="1000132" cy="1126829"/>
          </a:xfrm>
          <a:prstGeom prst="rect">
            <a:avLst/>
          </a:prstGeom>
          <a:noFill/>
        </p:spPr>
      </p:pic>
      <p:pic>
        <p:nvPicPr>
          <p:cNvPr id="1027" name="Picture 3" descr="C:\Documents and Settings\$pLiF\Рабочий стол\Новая папка\картинки\30e0d63a-95a1-11df-8083-0019db6b1d01_e06481e1-d495-11e0-8724-bcaec5287e74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7290" y="4572008"/>
            <a:ext cx="1143008" cy="1119604"/>
          </a:xfrm>
          <a:prstGeom prst="rect">
            <a:avLst/>
          </a:prstGeom>
          <a:noFill/>
        </p:spPr>
      </p:pic>
      <p:sp>
        <p:nvSpPr>
          <p:cNvPr id="12" name="Стрілка вліво 11"/>
          <p:cNvSpPr/>
          <p:nvPr/>
        </p:nvSpPr>
        <p:spPr>
          <a:xfrm>
            <a:off x="3143240" y="1357298"/>
            <a:ext cx="2000264" cy="5000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Маска</a:t>
            </a:r>
          </a:p>
        </p:txBody>
      </p:sp>
      <p:sp>
        <p:nvSpPr>
          <p:cNvPr id="13" name="Стрілка вліво 12"/>
          <p:cNvSpPr/>
          <p:nvPr/>
        </p:nvSpPr>
        <p:spPr>
          <a:xfrm>
            <a:off x="3143240" y="2500306"/>
            <a:ext cx="2071702" cy="5715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err="1" smtClean="0"/>
              <a:t>Ш</a:t>
            </a:r>
            <a:r>
              <a:rPr lang="ru-RU" sz="1400" dirty="0" smtClean="0"/>
              <a:t>олом</a:t>
            </a:r>
            <a:endParaRPr lang="ru-RU" sz="1400" dirty="0"/>
          </a:p>
        </p:txBody>
      </p:sp>
      <p:sp>
        <p:nvSpPr>
          <p:cNvPr id="15" name="Стрілка вліво 14"/>
          <p:cNvSpPr/>
          <p:nvPr/>
        </p:nvSpPr>
        <p:spPr>
          <a:xfrm>
            <a:off x="3286116" y="4786322"/>
            <a:ext cx="1928826" cy="5715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Комбінезон</a:t>
            </a:r>
            <a:endParaRPr lang="ru-RU" sz="1400" dirty="0"/>
          </a:p>
        </p:txBody>
      </p:sp>
      <p:sp>
        <p:nvSpPr>
          <p:cNvPr id="17" name="Стрілка вліво 16"/>
          <p:cNvSpPr/>
          <p:nvPr/>
        </p:nvSpPr>
        <p:spPr>
          <a:xfrm>
            <a:off x="3214678" y="3714752"/>
            <a:ext cx="2000264" cy="5715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Захисна маска</a:t>
            </a:r>
            <a:endParaRPr lang="ru-RU" sz="1400" dirty="0" smtClean="0"/>
          </a:p>
        </p:txBody>
      </p:sp>
      <p:pic>
        <p:nvPicPr>
          <p:cNvPr id="14" name="Picture 2" descr="C:\Documents and Settings\$pLiF\Рабочий стол\Новая папка\картинки\5f4d480c8809178c5543916504c80a7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838394">
            <a:off x="8289375" y="5981858"/>
            <a:ext cx="517989" cy="6767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Documents and Settings\$pLiF\Рабочий стол\Новая папка\картинки\e0dceb02-087c-11e0-8c1c-485b392877e9_13c4a690-ba13-11e1-981c-bcaec5287e7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3857628"/>
            <a:ext cx="1000132" cy="812607"/>
          </a:xfrm>
          <a:prstGeom prst="rect">
            <a:avLst/>
          </a:prstGeom>
          <a:noFill/>
        </p:spPr>
      </p:pic>
      <p:pic>
        <p:nvPicPr>
          <p:cNvPr id="4" name="Picture 2" descr="C:\Documents and Settings\$pLiF\Рабочий стол\Новая папка\картинки\2dafa5f7-f963-11df-848f-0013a98c7489_71f7c3d9-0f9e-11e1-9ba2-bcaec5287e7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4214818"/>
            <a:ext cx="1357322" cy="904881"/>
          </a:xfrm>
          <a:prstGeom prst="rect">
            <a:avLst/>
          </a:prstGeom>
          <a:noFill/>
        </p:spPr>
      </p:pic>
      <p:pic>
        <p:nvPicPr>
          <p:cNvPr id="2050" name="Picture 2" descr="C:\Documents and Settings\$pLiF\Рабочий стол\Новая папка\картинки\6dd056c7-1e6f-11e2-8235-902b341e6c21_7e6ba23c-21b9-11e2-bb1f-bcaec5287e74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1857364"/>
            <a:ext cx="928694" cy="1091318"/>
          </a:xfrm>
          <a:prstGeom prst="rect">
            <a:avLst/>
          </a:prstGeom>
          <a:noFill/>
        </p:spPr>
      </p:pic>
      <p:pic>
        <p:nvPicPr>
          <p:cNvPr id="2051" name="Picture 3" descr="C:\Documents and Settings\$pLiF\Рабочий стол\Новая папка\картинки\12a54387-8fd9-11e2-81dd-bcaec5287e74_12a54389-8fd9-11e2-81dd-bcaec5287e74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5272" y="428604"/>
            <a:ext cx="1012036" cy="714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Documents and Settings\$pLiF\Рабочий стол\Новая папка\картинки\37ac4765-ed5c-11e2-85af-902b341e6c21_e38ab6fc-fe6a-11e2-85af-902b341e6c21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4414" y="5357826"/>
            <a:ext cx="1196502" cy="839789"/>
          </a:xfrm>
          <a:prstGeom prst="rect">
            <a:avLst/>
          </a:prstGeom>
          <a:noFill/>
        </p:spPr>
      </p:pic>
      <p:pic>
        <p:nvPicPr>
          <p:cNvPr id="2053" name="Picture 5" descr="C:\Documents and Settings\$pLiF\Рабочий стол\Новая папка\картинки\022a88a6-4456-11e2-b3b8-902b341e6c21_022a88a9-4456-11e2-b3b8-902b341e6c21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30763" y="-1428784"/>
            <a:ext cx="1323244" cy="752509"/>
          </a:xfrm>
          <a:prstGeom prst="rect">
            <a:avLst/>
          </a:prstGeom>
          <a:noFill/>
        </p:spPr>
      </p:pic>
      <p:pic>
        <p:nvPicPr>
          <p:cNvPr id="2054" name="Picture 6" descr="C:\Documents and Settings\$pLiF\Рабочий стол\Новая папка\картинки\672612e8-a274-11e2-a4a5-902b341e6c21_672612ef-a274-11e2-a4a5-902b341e6c21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42976" y="714356"/>
            <a:ext cx="922648" cy="1000132"/>
          </a:xfrm>
          <a:prstGeom prst="rect">
            <a:avLst/>
          </a:prstGeom>
          <a:noFill/>
        </p:spPr>
      </p:pic>
      <p:sp>
        <p:nvSpPr>
          <p:cNvPr id="10" name="Стрілка вліво 9"/>
          <p:cNvSpPr/>
          <p:nvPr/>
        </p:nvSpPr>
        <p:spPr>
          <a:xfrm>
            <a:off x="2714612" y="928670"/>
            <a:ext cx="2357454" cy="5715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/>
              <a:t>Тактичні</a:t>
            </a:r>
            <a:r>
              <a:rPr lang="ru-RU" sz="1200" dirty="0" smtClean="0"/>
              <a:t> рукавички</a:t>
            </a:r>
          </a:p>
        </p:txBody>
      </p:sp>
      <p:sp>
        <p:nvSpPr>
          <p:cNvPr id="12" name="Стрілка вліво 11"/>
          <p:cNvSpPr/>
          <p:nvPr/>
        </p:nvSpPr>
        <p:spPr>
          <a:xfrm>
            <a:off x="2714612" y="5500702"/>
            <a:ext cx="2428892" cy="642942"/>
          </a:xfrm>
          <a:prstGeom prst="leftArrow">
            <a:avLst>
              <a:gd name="adj1" fmla="val 6104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Подсумки для </a:t>
            </a:r>
            <a:r>
              <a:rPr lang="ru-RU" sz="1100" dirty="0" err="1" smtClean="0"/>
              <a:t>магазинів</a:t>
            </a:r>
            <a:r>
              <a:rPr lang="ru-RU" sz="1100" dirty="0" smtClean="0"/>
              <a:t> </a:t>
            </a:r>
            <a:r>
              <a:rPr lang="ru-RU" sz="1100" dirty="0" err="1" smtClean="0"/>
              <a:t>довгоствольної</a:t>
            </a:r>
            <a:r>
              <a:rPr lang="ru-RU" sz="1100" dirty="0" smtClean="0"/>
              <a:t> </a:t>
            </a:r>
            <a:r>
              <a:rPr lang="ru-RU" sz="1100" dirty="0" err="1" smtClean="0"/>
              <a:t>зброї</a:t>
            </a:r>
            <a:endParaRPr lang="ru-RU" sz="1100" dirty="0" smtClean="0"/>
          </a:p>
        </p:txBody>
      </p:sp>
      <p:sp>
        <p:nvSpPr>
          <p:cNvPr id="13" name="Стрілка вліво 12"/>
          <p:cNvSpPr/>
          <p:nvPr/>
        </p:nvSpPr>
        <p:spPr>
          <a:xfrm>
            <a:off x="2714612" y="4429132"/>
            <a:ext cx="2428892" cy="5715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err="1" smtClean="0"/>
              <a:t>Ніж</a:t>
            </a:r>
            <a:r>
              <a:rPr lang="ru-RU" sz="1300" dirty="0" smtClean="0"/>
              <a:t> </a:t>
            </a:r>
            <a:r>
              <a:rPr lang="ru-RU" sz="1300" dirty="0" err="1" smtClean="0"/>
              <a:t>тактичний</a:t>
            </a:r>
            <a:endParaRPr lang="ru-RU" sz="1300" dirty="0" smtClean="0"/>
          </a:p>
        </p:txBody>
      </p:sp>
      <p:sp>
        <p:nvSpPr>
          <p:cNvPr id="14" name="Стрілка вліво 13"/>
          <p:cNvSpPr/>
          <p:nvPr/>
        </p:nvSpPr>
        <p:spPr>
          <a:xfrm>
            <a:off x="2714612" y="2143116"/>
            <a:ext cx="2357454" cy="64294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err="1" smtClean="0"/>
              <a:t>Розвантажувальні</a:t>
            </a:r>
            <a:r>
              <a:rPr lang="ru-RU" sz="1100" dirty="0" smtClean="0"/>
              <a:t> </a:t>
            </a:r>
            <a:r>
              <a:rPr lang="ru-RU" sz="1100" dirty="0" err="1" smtClean="0"/>
              <a:t>жилети</a:t>
            </a:r>
            <a:endParaRPr lang="ru-RU" sz="1100" dirty="0" smtClean="0"/>
          </a:p>
        </p:txBody>
      </p:sp>
      <p:sp>
        <p:nvSpPr>
          <p:cNvPr id="15" name="Стрілка вліво 14"/>
          <p:cNvSpPr/>
          <p:nvPr/>
        </p:nvSpPr>
        <p:spPr>
          <a:xfrm>
            <a:off x="2714612" y="3143248"/>
            <a:ext cx="2428892" cy="7143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err="1" smtClean="0"/>
              <a:t>Розвантажувальна</a:t>
            </a:r>
            <a:r>
              <a:rPr lang="ru-RU" sz="1100" dirty="0" smtClean="0"/>
              <a:t> система типу "</a:t>
            </a:r>
            <a:r>
              <a:rPr lang="ru-RU" sz="1100" dirty="0" err="1" smtClean="0"/>
              <a:t>Ліфчик</a:t>
            </a:r>
            <a:r>
              <a:rPr lang="ru-RU" sz="1100" dirty="0" smtClean="0"/>
              <a:t>"</a:t>
            </a:r>
          </a:p>
        </p:txBody>
      </p:sp>
      <p:pic>
        <p:nvPicPr>
          <p:cNvPr id="2055" name="Picture 7" descr="C:\Documents and Settings\$pLiF\Рабочий стол\Новая папка\картинки\e47f322f-1e7d-11e2-8235-902b341e6c21_87f3151d-2296-11e2-ad43-bcaec5287e74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14414" y="2857496"/>
            <a:ext cx="1095351" cy="1357322"/>
          </a:xfrm>
          <a:prstGeom prst="rect">
            <a:avLst/>
          </a:prstGeom>
          <a:noFill/>
        </p:spPr>
      </p:pic>
      <p:pic>
        <p:nvPicPr>
          <p:cNvPr id="2056" name="Picture 8" descr="C:\Documents and Settings\$pLiF\Рабочий стол\Новая папка\картинки\bcde8886-95a3-11df-8083-0019db6b1d01_b68312b1-12f3-11e1-9ba2-bcaec5287e74.jpe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86710" y="1571612"/>
            <a:ext cx="928694" cy="813927"/>
          </a:xfrm>
          <a:prstGeom prst="rect">
            <a:avLst/>
          </a:prstGeom>
          <a:noFill/>
        </p:spPr>
      </p:pic>
      <p:pic>
        <p:nvPicPr>
          <p:cNvPr id="2057" name="Picture 9" descr="C:\Documents and Settings\$pLiF\Рабочий стол\Новая папка\картинки\fe167cac-95a2-11df-8083-0019db6b1d01_b68312a5-12f3-11e1-9ba2-bcaec5287e74.jpe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929586" y="2786058"/>
            <a:ext cx="785818" cy="785818"/>
          </a:xfrm>
          <a:prstGeom prst="rect">
            <a:avLst/>
          </a:prstGeom>
          <a:noFill/>
        </p:spPr>
      </p:pic>
      <p:sp>
        <p:nvSpPr>
          <p:cNvPr id="21" name="Стрілка вправо 20"/>
          <p:cNvSpPr/>
          <p:nvPr/>
        </p:nvSpPr>
        <p:spPr>
          <a:xfrm>
            <a:off x="5500694" y="571480"/>
            <a:ext cx="1857388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Подсумки для </a:t>
            </a:r>
            <a:r>
              <a:rPr lang="ru-RU" sz="1000" dirty="0" err="1" smtClean="0"/>
              <a:t>димових</a:t>
            </a:r>
            <a:r>
              <a:rPr lang="ru-RU" sz="1000" dirty="0" smtClean="0"/>
              <a:t> гранат</a:t>
            </a:r>
            <a:endParaRPr lang="ru-RU" sz="1000" dirty="0"/>
          </a:p>
        </p:txBody>
      </p:sp>
      <p:sp>
        <p:nvSpPr>
          <p:cNvPr id="22" name="Стрілка вправо 21"/>
          <p:cNvSpPr/>
          <p:nvPr/>
        </p:nvSpPr>
        <p:spPr>
          <a:xfrm>
            <a:off x="5500694" y="1571612"/>
            <a:ext cx="1857388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Подсумки для </a:t>
            </a:r>
            <a:r>
              <a:rPr lang="ru-RU" sz="1000" dirty="0" err="1" smtClean="0"/>
              <a:t>осколкових</a:t>
            </a:r>
            <a:r>
              <a:rPr lang="ru-RU" sz="1000" dirty="0" smtClean="0"/>
              <a:t> гранат</a:t>
            </a:r>
            <a:endParaRPr lang="ru-RU" sz="1000" dirty="0"/>
          </a:p>
        </p:txBody>
      </p:sp>
      <p:sp>
        <p:nvSpPr>
          <p:cNvPr id="23" name="Стрілка вправо 22"/>
          <p:cNvSpPr/>
          <p:nvPr/>
        </p:nvSpPr>
        <p:spPr>
          <a:xfrm>
            <a:off x="5500694" y="2786058"/>
            <a:ext cx="1857388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Подсумки для </a:t>
            </a:r>
            <a:r>
              <a:rPr lang="ru-RU" sz="1000" dirty="0" err="1" smtClean="0"/>
              <a:t>моб.телефонів</a:t>
            </a:r>
            <a:r>
              <a:rPr lang="ru-RU" sz="1000" dirty="0" smtClean="0"/>
              <a:t>, </a:t>
            </a:r>
            <a:r>
              <a:rPr lang="ru-RU" sz="1000" dirty="0" err="1" smtClean="0"/>
              <a:t>кпк</a:t>
            </a:r>
            <a:endParaRPr lang="ru-RU" sz="1000" dirty="0"/>
          </a:p>
        </p:txBody>
      </p:sp>
      <p:sp>
        <p:nvSpPr>
          <p:cNvPr id="24" name="Стрілка вправо 23"/>
          <p:cNvSpPr/>
          <p:nvPr/>
        </p:nvSpPr>
        <p:spPr>
          <a:xfrm>
            <a:off x="5572132" y="3857628"/>
            <a:ext cx="1785950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Кобура</a:t>
            </a:r>
            <a:endParaRPr lang="ru-RU" sz="1200" dirty="0"/>
          </a:p>
        </p:txBody>
      </p:sp>
      <p:pic>
        <p:nvPicPr>
          <p:cNvPr id="2059" name="Picture 11" descr="C:\Documents and Settings\$pLiF\Рабочий стол\Новая папка\картинки\022a88a6-4456-11e2-b3b8-902b341e6c21_022a88a9-4456-11e2-b3b8-902b341e6c21.jpe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706612" y="4857760"/>
            <a:ext cx="1294544" cy="857256"/>
          </a:xfrm>
          <a:prstGeom prst="rect">
            <a:avLst/>
          </a:prstGeom>
          <a:noFill/>
        </p:spPr>
      </p:pic>
      <p:sp>
        <p:nvSpPr>
          <p:cNvPr id="27" name="Стрілка вправо 26"/>
          <p:cNvSpPr/>
          <p:nvPr/>
        </p:nvSpPr>
        <p:spPr>
          <a:xfrm>
            <a:off x="5500694" y="5000636"/>
            <a:ext cx="1857388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/>
              <a:t>Тактичний</a:t>
            </a:r>
            <a:r>
              <a:rPr lang="ru-RU" sz="1200" dirty="0" smtClean="0"/>
              <a:t> </a:t>
            </a:r>
            <a:r>
              <a:rPr lang="ru-RU" sz="1200" dirty="0" err="1" smtClean="0"/>
              <a:t>ліхтарик</a:t>
            </a:r>
            <a:endParaRPr lang="ru-RU" sz="1200" dirty="0"/>
          </a:p>
        </p:txBody>
      </p:sp>
      <p:pic>
        <p:nvPicPr>
          <p:cNvPr id="25" name="Picture 2" descr="C:\Documents and Settings\$pLiF\Рабочий стол\Новая папка\картинки\5f4d480c8809178c5543916504c80a7e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838394">
            <a:off x="8289375" y="5981858"/>
            <a:ext cx="517989" cy="6767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$pLiF\Рабочий стол\Новая папка\картинки\5826ba28-0515-11e0-8c19-485b392877e9_5826ba2a-0515-11e0-8c19-485b392877e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4000504"/>
            <a:ext cx="1071570" cy="893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Documents and Settings\$pLiF\Рабочий стол\Новая папка\картинки\0f1802a4-95a3-11df-8083-0019db6b1d01_0faf397c-1b37-11e1-9ba2-bcaec5287e7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571744"/>
            <a:ext cx="1643074" cy="1051160"/>
          </a:xfrm>
          <a:prstGeom prst="rect">
            <a:avLst/>
          </a:prstGeom>
          <a:noFill/>
        </p:spPr>
      </p:pic>
      <p:pic>
        <p:nvPicPr>
          <p:cNvPr id="3076" name="Picture 4" descr="C:\Documents and Settings\$pLiF\Рабочий стол\Новая папка\картинки\d5d93d13-6b4c-11e0-aff5-1c75084991e6_d5d93d16-6b4c-11e0-aff5-1c75084991e6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285728"/>
            <a:ext cx="1334998" cy="928694"/>
          </a:xfrm>
          <a:prstGeom prst="rect">
            <a:avLst/>
          </a:prstGeom>
          <a:noFill/>
        </p:spPr>
      </p:pic>
      <p:pic>
        <p:nvPicPr>
          <p:cNvPr id="3077" name="Picture 5" descr="C:\Documents and Settings\$pLiF\Рабочий стол\Новая папка\картинки\a2a7a80a-8bee-11e2-81dd-bcaec5287e74_c35c1cfe-92ed-11e2-a19b-902b341e6c21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1500174"/>
            <a:ext cx="1306180" cy="928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трілка вліво 9"/>
          <p:cNvSpPr/>
          <p:nvPr/>
        </p:nvSpPr>
        <p:spPr>
          <a:xfrm>
            <a:off x="3000364" y="2857496"/>
            <a:ext cx="2071702" cy="5715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err="1" smtClean="0"/>
              <a:t>Гарнітура</a:t>
            </a:r>
            <a:r>
              <a:rPr lang="ru-RU" sz="1100" dirty="0" smtClean="0"/>
              <a:t> для </a:t>
            </a:r>
            <a:r>
              <a:rPr lang="ru-RU" sz="1100" dirty="0" err="1" smtClean="0"/>
              <a:t>радіостанції</a:t>
            </a:r>
            <a:endParaRPr lang="ru-RU" sz="1100" dirty="0"/>
          </a:p>
        </p:txBody>
      </p:sp>
      <p:sp>
        <p:nvSpPr>
          <p:cNvPr id="8" name="Стрілка вліво 7"/>
          <p:cNvSpPr/>
          <p:nvPr/>
        </p:nvSpPr>
        <p:spPr>
          <a:xfrm>
            <a:off x="3000364" y="642918"/>
            <a:ext cx="2071702" cy="5000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Налокітники</a:t>
            </a:r>
            <a:endParaRPr lang="ru-RU" sz="1400" dirty="0"/>
          </a:p>
        </p:txBody>
      </p:sp>
      <p:sp>
        <p:nvSpPr>
          <p:cNvPr id="11" name="Стрілка вліво 10"/>
          <p:cNvSpPr/>
          <p:nvPr/>
        </p:nvSpPr>
        <p:spPr>
          <a:xfrm>
            <a:off x="3071802" y="4143380"/>
            <a:ext cx="2071702" cy="5715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Жетон</a:t>
            </a:r>
            <a:endParaRPr lang="ru-RU" sz="1400" dirty="0"/>
          </a:p>
        </p:txBody>
      </p:sp>
      <p:sp>
        <p:nvSpPr>
          <p:cNvPr id="12" name="Стрілка вліво 11"/>
          <p:cNvSpPr/>
          <p:nvPr/>
        </p:nvSpPr>
        <p:spPr>
          <a:xfrm>
            <a:off x="3143240" y="5429264"/>
            <a:ext cx="2071702" cy="5715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Берци</a:t>
            </a:r>
            <a:endParaRPr lang="ru-RU" sz="1400" dirty="0"/>
          </a:p>
        </p:txBody>
      </p:sp>
      <p:sp>
        <p:nvSpPr>
          <p:cNvPr id="13" name="Стрілка вліво 12"/>
          <p:cNvSpPr/>
          <p:nvPr/>
        </p:nvSpPr>
        <p:spPr>
          <a:xfrm>
            <a:off x="3000364" y="1643050"/>
            <a:ext cx="2071702" cy="5715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Наколінники</a:t>
            </a:r>
            <a:endParaRPr lang="ru-RU" sz="1400" dirty="0"/>
          </a:p>
        </p:txBody>
      </p:sp>
      <p:pic>
        <p:nvPicPr>
          <p:cNvPr id="3078" name="Picture 6" descr="C:\Documents and Settings\$pLiF\Рабочий стол\Новая папка\картинки\r5hzlN13qd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23216">
            <a:off x="6072198" y="1142984"/>
            <a:ext cx="2357454" cy="35351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Documents and Settings\$pLiF\Рабочий стол\Новая папка\картинки\126128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728" y="5072074"/>
            <a:ext cx="1143008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C:\Documents and Settings\$pLiF\Рабочий стол\Новая папка\картинки\5f4d480c8809178c5543916504c80a7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838394">
            <a:off x="8289375" y="5981858"/>
            <a:ext cx="517989" cy="6767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85728"/>
            <a:ext cx="7498080" cy="1143000"/>
          </a:xfrm>
        </p:spPr>
        <p:txBody>
          <a:bodyPr/>
          <a:lstStyle/>
          <a:p>
            <a:pPr algn="ctr"/>
            <a:r>
              <a:rPr lang="uk-UA" i="1" dirty="0" smtClean="0"/>
              <a:t>Озброєння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4098" name="Picture 2" descr="C:\Documents and Settings\$pLiF\Рабочий стол\Новая папка\картинки\cтволи\fort-12r-nikel-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285860"/>
            <a:ext cx="2214578" cy="1477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кутник 4"/>
          <p:cNvSpPr/>
          <p:nvPr/>
        </p:nvSpPr>
        <p:spPr>
          <a:xfrm>
            <a:off x="5000628" y="1571612"/>
            <a:ext cx="3214710" cy="1357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Форт-17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ручний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самозарядний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пістолет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калібру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9 мм,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призначений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ураження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живої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сили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противника на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відстані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 50 м.</a:t>
            </a:r>
          </a:p>
        </p:txBody>
      </p:sp>
      <p:sp>
        <p:nvSpPr>
          <p:cNvPr id="7" name="Стрілка вліво 6"/>
          <p:cNvSpPr/>
          <p:nvPr/>
        </p:nvSpPr>
        <p:spPr>
          <a:xfrm>
            <a:off x="4143372" y="1785926"/>
            <a:ext cx="857256" cy="857256"/>
          </a:xfrm>
          <a:prstGeom prst="lef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 err="1" smtClean="0"/>
          </a:p>
        </p:txBody>
      </p:sp>
      <p:pic>
        <p:nvPicPr>
          <p:cNvPr id="4099" name="Picture 3" descr="C:\Documents and Settings\$pLiF\Рабочий стол\Новая папка\картинки\cтволи\1358149570_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3214686"/>
            <a:ext cx="2480093" cy="1214446"/>
          </a:xfrm>
          <a:prstGeom prst="rect">
            <a:avLst/>
          </a:prstGeom>
          <a:noFill/>
        </p:spPr>
      </p:pic>
      <p:pic>
        <p:nvPicPr>
          <p:cNvPr id="4100" name="Picture 4" descr="C:\Documents and Settings\$pLiF\Рабочий стол\Новая папка\картинки\cтволи\44279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4857760"/>
            <a:ext cx="2571768" cy="1428760"/>
          </a:xfrm>
          <a:prstGeom prst="rect">
            <a:avLst/>
          </a:prstGeom>
          <a:noFill/>
        </p:spPr>
      </p:pic>
      <p:sp>
        <p:nvSpPr>
          <p:cNvPr id="10" name="Прямокутник 9"/>
          <p:cNvSpPr/>
          <p:nvPr/>
        </p:nvSpPr>
        <p:spPr>
          <a:xfrm>
            <a:off x="4714876" y="3071810"/>
            <a:ext cx="4071966" cy="15716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Glock</a:t>
            </a:r>
            <a:r>
              <a:rPr lang="en-US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17 </a:t>
            </a: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австрійський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пістолет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розроблений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фірмою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Glock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своїм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бойовим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якостям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надійності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отримав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широке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поширення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цивільної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зброї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самооборони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Пістолет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здебільшого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зроблений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високоміцного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термостійкого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до 200 ° 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 -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пластика.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Glock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17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легкий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надзвичайно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міцний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Принцип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«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вихопив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стріляй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запобіжника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немає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однак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постріл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відбудеться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повного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натискання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спускового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гачка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безпечної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 33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частин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неповна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розбирання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секунди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Стрілка вліво 10"/>
          <p:cNvSpPr/>
          <p:nvPr/>
        </p:nvSpPr>
        <p:spPr>
          <a:xfrm>
            <a:off x="3857620" y="3500438"/>
            <a:ext cx="857256" cy="857256"/>
          </a:xfrm>
          <a:prstGeom prst="lef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 err="1" smtClean="0"/>
          </a:p>
        </p:txBody>
      </p:sp>
      <p:sp>
        <p:nvSpPr>
          <p:cNvPr id="12" name="Прямокутник 11"/>
          <p:cNvSpPr/>
          <p:nvPr/>
        </p:nvSpPr>
        <p:spPr>
          <a:xfrm>
            <a:off x="5000628" y="4857760"/>
            <a:ext cx="3214710" cy="1357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Heckler &amp; Koch USP 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самозарядний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пістолет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розроблений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німецькою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компанією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Heckler &amp; Koch.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Вперше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представлений в 1993 році.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Призначений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озброєння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поліції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армії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даний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момент 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HK USP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випускається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патрони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.40 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 &amp; W, 9 × 19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мм </a:t>
            </a:r>
            <a:endParaRPr lang="uk-UA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ілка вліво 12"/>
          <p:cNvSpPr/>
          <p:nvPr/>
        </p:nvSpPr>
        <p:spPr>
          <a:xfrm>
            <a:off x="4143372" y="5072074"/>
            <a:ext cx="857256" cy="857256"/>
          </a:xfrm>
          <a:prstGeom prst="lef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 err="1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нцестояння">
  <a:themeElements>
    <a:clrScheme name="Сонцестояння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нцестояння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нцестояння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917</TotalTime>
  <Words>3224</Words>
  <Application>Microsoft Office PowerPoint</Application>
  <PresentationFormat>Экран (4:3)</PresentationFormat>
  <Paragraphs>197</Paragraphs>
  <Slides>28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Сонцестояння</vt:lpstr>
      <vt:lpstr> Війська  спеціального призначення </vt:lpstr>
      <vt:lpstr>Слайд 2</vt:lpstr>
      <vt:lpstr>Спецпідрозділи України</vt:lpstr>
      <vt:lpstr>Спецпідрозділ «Альфа»</vt:lpstr>
      <vt:lpstr>Історія створення та спецоперації</vt:lpstr>
      <vt:lpstr>Спорядження</vt:lpstr>
      <vt:lpstr>Слайд 7</vt:lpstr>
      <vt:lpstr>Слайд 8</vt:lpstr>
      <vt:lpstr>Озброєння </vt:lpstr>
      <vt:lpstr>Слайд 10</vt:lpstr>
      <vt:lpstr>Спецпідрозділи  Росії</vt:lpstr>
      <vt:lpstr>ОСН «Альфа» Управління «А» ЦСН ФСБ </vt:lpstr>
      <vt:lpstr>Історія створення та спецоперації </vt:lpstr>
      <vt:lpstr>ГРУ  Головне Розвідувальне Управління </vt:lpstr>
      <vt:lpstr>Історія створення  </vt:lpstr>
      <vt:lpstr>Частини і з'єднання спеціального призначення (СпП)</vt:lpstr>
      <vt:lpstr>Слайд 17</vt:lpstr>
      <vt:lpstr>Слайд 18</vt:lpstr>
      <vt:lpstr>Спецпідрозділи США</vt:lpstr>
      <vt:lpstr>Слайд 20</vt:lpstr>
      <vt:lpstr> «Дельта»   Delta Force </vt:lpstr>
      <vt:lpstr>Історія створення</vt:lpstr>
      <vt:lpstr>Спецоперації</vt:lpstr>
      <vt:lpstr>Операції «Готський змій»</vt:lpstr>
      <vt:lpstr>Озброєння </vt:lpstr>
      <vt:lpstr>Спецпідрозділи  Німеччини</vt:lpstr>
      <vt:lpstr>GSG 9</vt:lpstr>
      <vt:lpstr>Озброєння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Підрозділи спеціального призначення світу</dc:title>
  <cp:lastModifiedBy>1</cp:lastModifiedBy>
  <cp:revision>107</cp:revision>
  <dcterms:modified xsi:type="dcterms:W3CDTF">2013-12-20T10:39:07Z</dcterms:modified>
</cp:coreProperties>
</file>