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туль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533" y="0"/>
            <a:ext cx="9372533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6912" y="6021288"/>
            <a:ext cx="6707088" cy="46491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Борисово</a:t>
            </a:r>
            <a:r>
              <a:rPr lang="uk-UA" sz="1800" b="1" i="1" dirty="0" smtClean="0">
                <a:solidFill>
                  <a:schemeClr val="bg1"/>
                </a:solidFill>
              </a:rPr>
              <a:t>ї Олександри, 11-ФМ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Фотоапарат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700808"/>
            <a:ext cx="4186808" cy="430648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   Француз Луї </a:t>
            </a:r>
            <a:r>
              <a:rPr lang="uk-UA" dirty="0" err="1" smtClean="0">
                <a:latin typeface="Comic Sans MS" pitchFamily="66" charset="0"/>
              </a:rPr>
              <a:t>Дагер</a:t>
            </a:r>
            <a:r>
              <a:rPr lang="uk-UA" dirty="0" smtClean="0">
                <a:latin typeface="Comic Sans MS" pitchFamily="66" charset="0"/>
              </a:rPr>
              <a:t> знайшов спосіб робити відбитки на вкритих </a:t>
            </a:r>
            <a:r>
              <a:rPr lang="uk-UA" dirty="0" err="1" smtClean="0">
                <a:latin typeface="Comic Sans MS" pitchFamily="66" charset="0"/>
              </a:rPr>
              <a:t>хімікалями</a:t>
            </a:r>
            <a:r>
              <a:rPr lang="uk-UA" dirty="0" smtClean="0">
                <a:latin typeface="Comic Sans MS" pitchFamily="66" charset="0"/>
              </a:rPr>
              <a:t> мідних пластинах. Його знімок, відомий як дагеротип, потребував усього півгодини витримки.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Прискорення процесу зйомки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луї даг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58751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dak_Retina_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40466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зен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97052"/>
            <a:ext cx="3641584" cy="273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учасне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24744"/>
            <a:ext cx="6179460" cy="39781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Comic Sans MS" pitchFamily="66" charset="0"/>
              </a:rPr>
              <a:t>Сучасні пристрої для фотознімків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учасне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81198">
            <a:off x="343974" y="1712753"/>
            <a:ext cx="23622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учасн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80564">
            <a:off x="762675" y="4040658"/>
            <a:ext cx="2902898" cy="270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н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59" y="-891480"/>
            <a:ext cx="9612559" cy="796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97152"/>
            <a:ext cx="8604448" cy="259228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Дякую за увагу!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i="1" dirty="0" smtClean="0">
                <a:latin typeface="Comic Sans MS" pitchFamily="66" charset="0"/>
              </a:rPr>
              <a:t>Фотоапарат </a:t>
            </a:r>
            <a:r>
              <a:rPr lang="uk-UA" dirty="0" smtClean="0">
                <a:latin typeface="Comic Sans MS" pitchFamily="66" charset="0"/>
              </a:rPr>
              <a:t>– це оптично-механічний прилад,  для отримання оптичного зображення сфотографованих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єктів</a:t>
            </a:r>
            <a:r>
              <a:rPr lang="uk-UA" dirty="0" smtClean="0">
                <a:latin typeface="Comic Sans MS" pitchFamily="66" charset="0"/>
              </a:rPr>
              <a:t> на </a:t>
            </a:r>
            <a:r>
              <a:rPr lang="uk-UA" dirty="0" err="1" smtClean="0">
                <a:latin typeface="Comic Sans MS" pitchFamily="66" charset="0"/>
              </a:rPr>
              <a:t>світочутливому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шарі </a:t>
            </a:r>
            <a:r>
              <a:rPr lang="uk-UA" dirty="0" smtClean="0">
                <a:latin typeface="Comic Sans MS" pitchFamily="66" charset="0"/>
              </a:rPr>
              <a:t>фотоплівки, фотопластинки чи іншого фотоматеріалу. Фотоапарати поділяють на любительські, професіональні та спеціальні. Любительські та професіональні використовуються для зйомок груп людей, портретних та пейзажних знімків, тощо. </a:t>
            </a:r>
            <a:r>
              <a:rPr lang="uk-UA" dirty="0" smtClean="0">
                <a:latin typeface="Comic Sans MS" pitchFamily="66" charset="0"/>
              </a:rPr>
              <a:t>Спеціальні </a:t>
            </a:r>
            <a:r>
              <a:rPr lang="uk-UA" dirty="0" smtClean="0">
                <a:latin typeface="Comic Sans MS" pitchFamily="66" charset="0"/>
              </a:rPr>
              <a:t>фотоапарати використовуються для фототехнічних робіт, </a:t>
            </a:r>
            <a:r>
              <a:rPr lang="uk-UA" dirty="0" err="1" smtClean="0">
                <a:latin typeface="Comic Sans MS" pitchFamily="66" charset="0"/>
              </a:rPr>
              <a:t>аєрофотознімки</a:t>
            </a:r>
            <a:r>
              <a:rPr lang="uk-UA" dirty="0" smtClean="0">
                <a:latin typeface="Comic Sans MS" pitchFamily="66" charset="0"/>
              </a:rPr>
              <a:t>, мікрознімки та інших спеціальних видів знімків.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ен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437112"/>
            <a:ext cx="2921504" cy="219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dirty="0" smtClean="0">
                <a:latin typeface="Comic Sans MS" pitchFamily="66" charset="0"/>
              </a:rPr>
              <a:t>Основним </a:t>
            </a:r>
            <a:r>
              <a:rPr lang="uk-UA" dirty="0" smtClean="0">
                <a:latin typeface="Comic Sans MS" pitchFamily="66" charset="0"/>
              </a:rPr>
              <a:t>елементом фотоапарата є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</a:t>
            </a:r>
            <a:r>
              <a:rPr lang="uk-UA" dirty="0" smtClean="0">
                <a:latin typeface="Comic Sans MS" pitchFamily="66" charset="0"/>
              </a:rPr>
              <a:t>.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</a:t>
            </a:r>
            <a:r>
              <a:rPr lang="uk-UA" dirty="0" smtClean="0">
                <a:latin typeface="Comic Sans MS" pitchFamily="66" charset="0"/>
              </a:rPr>
              <a:t> – оптичний пристрій, який складається із системи лінз, які в свою чергу знаходяться в оправі, і передбачений для отримання </a:t>
            </a:r>
            <a:r>
              <a:rPr lang="uk-UA" dirty="0" err="1" smtClean="0">
                <a:latin typeface="Comic Sans MS" pitchFamily="66" charset="0"/>
              </a:rPr>
              <a:t>світочутливого</a:t>
            </a:r>
            <a:r>
              <a:rPr lang="uk-UA" dirty="0" smtClean="0">
                <a:latin typeface="Comic Sans MS" pitchFamily="66" charset="0"/>
              </a:rPr>
              <a:t> матеріалу (фотоплівки) </a:t>
            </a:r>
            <a:r>
              <a:rPr lang="uk-UA" dirty="0" smtClean="0">
                <a:latin typeface="Comic Sans MS" pitchFamily="66" charset="0"/>
              </a:rPr>
              <a:t>різкого </a:t>
            </a:r>
            <a:r>
              <a:rPr lang="uk-UA" dirty="0" smtClean="0">
                <a:latin typeface="Comic Sans MS" pitchFamily="66" charset="0"/>
              </a:rPr>
              <a:t>та геометричного правильного зображення 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єктів</a:t>
            </a:r>
            <a:r>
              <a:rPr lang="uk-UA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4860032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99792" y="404664"/>
            <a:ext cx="6779096" cy="288377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У сучасній оптиці існує достатньо велика кількість лінз, які загально можна представити двома групами: 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Збиральні</a:t>
            </a:r>
            <a:r>
              <a:rPr lang="uk-UA" dirty="0" smtClean="0">
                <a:latin typeface="Comic Sans MS" pitchFamily="66" charset="0"/>
              </a:rPr>
              <a:t>;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Розсіювальні</a:t>
            </a:r>
            <a:r>
              <a:rPr lang="uk-UA" dirty="0" smtClean="0">
                <a:latin typeface="Comic Sans MS" pitchFamily="66" charset="0"/>
              </a:rPr>
              <a:t>;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2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2290737" cy="2201776"/>
          </a:xfrm>
          <a:prstGeom prst="rect">
            <a:avLst/>
          </a:prstGeom>
        </p:spPr>
      </p:pic>
      <p:pic>
        <p:nvPicPr>
          <p:cNvPr id="5" name="Рисунок 4" descr="рис 2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708920"/>
            <a:ext cx="2646015" cy="29573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8279057" cy="2588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Comic Sans MS" pitchFamily="66" charset="0"/>
              </a:rPr>
              <a:t>Схеми </a:t>
            </a:r>
            <a:r>
              <a:rPr lang="uk-UA" dirty="0" err="1" smtClean="0">
                <a:latin typeface="Comic Sans MS" pitchFamily="66" charset="0"/>
              </a:rPr>
              <a:t>фотооб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єктивів</a:t>
            </a:r>
            <a:r>
              <a:rPr lang="uk-UA" dirty="0" smtClean="0">
                <a:latin typeface="Comic Sans MS" pitchFamily="66" charset="0"/>
              </a:rPr>
              <a:t> у порядку їх удосконалення.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08720"/>
            <a:ext cx="6660232" cy="2880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dirty="0" smtClean="0">
                <a:latin typeface="Comic Sans MS" pitchFamily="66" charset="0"/>
              </a:rPr>
              <a:t>Від </a:t>
            </a:r>
            <a:r>
              <a:rPr lang="uk-UA" dirty="0" smtClean="0">
                <a:latin typeface="Comic Sans MS" pitchFamily="66" charset="0"/>
              </a:rPr>
              <a:t>фокусної відстані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єктива</a:t>
            </a:r>
            <a:r>
              <a:rPr lang="uk-UA" dirty="0" smtClean="0">
                <a:latin typeface="Comic Sans MS" pitchFamily="66" charset="0"/>
              </a:rPr>
              <a:t> залежить масштаб зображення, який ми отримуємо на фотоплівці. Чим крупніша фокусна відстань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єктива</a:t>
            </a:r>
            <a:r>
              <a:rPr lang="uk-UA" dirty="0" smtClean="0">
                <a:latin typeface="Comic Sans MS" pitchFamily="66" charset="0"/>
              </a:rPr>
              <a:t>, тим більше зображення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єкта</a:t>
            </a:r>
            <a:r>
              <a:rPr lang="uk-UA" dirty="0" smtClean="0">
                <a:latin typeface="Comic Sans MS" pitchFamily="66" charset="0"/>
              </a:rPr>
              <a:t>. Чим менша фокусна відстань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єктива</a:t>
            </a:r>
            <a:r>
              <a:rPr lang="uk-UA" dirty="0" smtClean="0">
                <a:latin typeface="Comic Sans MS" pitchFamily="66" charset="0"/>
              </a:rPr>
              <a:t>, тим менше зображення та більша кількість об</a:t>
            </a:r>
            <a:r>
              <a:rPr lang="ru-RU" dirty="0" smtClean="0">
                <a:latin typeface="Comic Sans MS" pitchFamily="66" charset="0"/>
              </a:rPr>
              <a:t>`</a:t>
            </a:r>
            <a:r>
              <a:rPr lang="uk-UA" dirty="0" err="1" smtClean="0">
                <a:latin typeface="Comic Sans MS" pitchFamily="66" charset="0"/>
              </a:rPr>
              <a:t>єктів</a:t>
            </a:r>
            <a:r>
              <a:rPr lang="uk-UA" dirty="0" smtClean="0">
                <a:latin typeface="Comic Sans MS" pitchFamily="66" charset="0"/>
              </a:rPr>
              <a:t>, яка потрапляє на фото.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Фокусна відстань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рис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3" y="3810873"/>
            <a:ext cx="4283968" cy="3047127"/>
          </a:xfrm>
          <a:prstGeom prst="rect">
            <a:avLst/>
          </a:prstGeom>
        </p:spPr>
      </p:pic>
      <p:pic>
        <p:nvPicPr>
          <p:cNvPr id="5" name="Рисунок 4" descr="рис 4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4057650" cy="1543050"/>
          </a:xfrm>
          <a:prstGeom prst="rect">
            <a:avLst/>
          </a:prstGeom>
        </p:spPr>
      </p:pic>
      <p:pic>
        <p:nvPicPr>
          <p:cNvPr id="6" name="Рисунок 5" descr="рис4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2267744" cy="330517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мера обску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762500" cy="2990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Камера-обскура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фотки старі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406900"/>
            <a:ext cx="4330700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удожник обскур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667500" cy="2847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Помічниці художників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худо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77072"/>
            <a:ext cx="2617440" cy="205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инцесс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6694" y="4208873"/>
            <a:ext cx="4897306" cy="264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ша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534472" cy="46830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Перший фотознімок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247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Фотоапарат</vt:lpstr>
      <vt:lpstr>Слайд 2</vt:lpstr>
      <vt:lpstr>Слайд 3</vt:lpstr>
      <vt:lpstr>Слайд 4</vt:lpstr>
      <vt:lpstr>Схеми фотооб`єктивів у порядку їх удосконалення.</vt:lpstr>
      <vt:lpstr>Фокусна відстань</vt:lpstr>
      <vt:lpstr>Камера-обскура</vt:lpstr>
      <vt:lpstr>Помічниці художників</vt:lpstr>
      <vt:lpstr>Перший фотознімок </vt:lpstr>
      <vt:lpstr>Прискорення процесу зйомки </vt:lpstr>
      <vt:lpstr>Слайд 11</vt:lpstr>
      <vt:lpstr>Сучасні пристрої для фотознімків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Фотоапарат</dc:title>
  <dc:creator>Александра</dc:creator>
  <cp:lastModifiedBy>Саша</cp:lastModifiedBy>
  <cp:revision>9</cp:revision>
  <dcterms:created xsi:type="dcterms:W3CDTF">2014-03-06T16:12:22Z</dcterms:created>
  <dcterms:modified xsi:type="dcterms:W3CDTF">2014-03-06T16:44:06Z</dcterms:modified>
</cp:coreProperties>
</file>