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9200"/>
    <a:srgbClr val="E6AF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6C77B-584C-465C-A54E-FDF0C08664BA}" type="datetimeFigureOut">
              <a:rPr lang="ru-RU" smtClean="0"/>
              <a:t>16.05.2013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AB7102-79B2-4E84-B4D8-9C226C88D2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049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16.05.2013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3600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7321" y="908720"/>
            <a:ext cx="8361135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Історія</a:t>
            </a:r>
          </a:p>
          <a:p>
            <a:pPr algn="ctr"/>
            <a:r>
              <a:rPr lang="uk-UA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r>
              <a:rPr lang="uk-UA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иникнення </a:t>
            </a:r>
          </a:p>
          <a:p>
            <a:pPr algn="ctr"/>
            <a:r>
              <a:rPr lang="uk-UA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кіно</a:t>
            </a:r>
            <a:endParaRPr lang="uk-UA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1488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кольорового</a:t>
            </a:r>
            <a:r>
              <a:rPr lang="ru-RU" dirty="0"/>
              <a:t> </a:t>
            </a:r>
            <a:r>
              <a:rPr lang="ru-RU" dirty="0" err="1"/>
              <a:t>кіно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err="1"/>
              <a:t>Впровадження</a:t>
            </a:r>
            <a:r>
              <a:rPr lang="ru-RU" dirty="0"/>
              <a:t> </a:t>
            </a:r>
            <a:r>
              <a:rPr lang="ru-RU" dirty="0" err="1"/>
              <a:t>кольору</a:t>
            </a:r>
            <a:r>
              <a:rPr lang="ru-RU" dirty="0"/>
              <a:t> в </a:t>
            </a:r>
            <a:r>
              <a:rPr lang="ru-RU" dirty="0" err="1"/>
              <a:t>кіно</a:t>
            </a:r>
            <a:r>
              <a:rPr lang="ru-RU" dirty="0"/>
              <a:t> </a:t>
            </a:r>
            <a:r>
              <a:rPr lang="ru-RU" dirty="0" err="1"/>
              <a:t>відбувалося</a:t>
            </a:r>
            <a:r>
              <a:rPr lang="ru-RU" dirty="0"/>
              <a:t> </a:t>
            </a:r>
            <a:r>
              <a:rPr lang="ru-RU" dirty="0" err="1"/>
              <a:t>повільніше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впровадження</a:t>
            </a:r>
            <a:r>
              <a:rPr lang="ru-RU" dirty="0"/>
              <a:t> звуку. </a:t>
            </a:r>
            <a:r>
              <a:rPr lang="ru-RU" dirty="0" err="1"/>
              <a:t>Технічні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задовільного</a:t>
            </a:r>
            <a:r>
              <a:rPr lang="ru-RU" dirty="0"/>
              <a:t> </a:t>
            </a:r>
            <a:r>
              <a:rPr lang="ru-RU" dirty="0" err="1"/>
              <a:t>кольорового</a:t>
            </a:r>
            <a:r>
              <a:rPr lang="ru-RU" dirty="0"/>
              <a:t> </a:t>
            </a:r>
            <a:r>
              <a:rPr lang="ru-RU" dirty="0" err="1"/>
              <a:t>кіно</a:t>
            </a:r>
            <a:r>
              <a:rPr lang="ru-RU" dirty="0"/>
              <a:t> </a:t>
            </a:r>
            <a:r>
              <a:rPr lang="ru-RU" dirty="0" err="1"/>
              <a:t>з'явилися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в 30-ті, а в 1939 р. в США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знятий</a:t>
            </a:r>
            <a:r>
              <a:rPr lang="ru-RU" dirty="0"/>
              <a:t> один з перших </a:t>
            </a:r>
            <a:r>
              <a:rPr lang="ru-RU" dirty="0" err="1"/>
              <a:t>кольорових</a:t>
            </a:r>
            <a:r>
              <a:rPr lang="ru-RU" dirty="0"/>
              <a:t> </a:t>
            </a:r>
            <a:r>
              <a:rPr lang="ru-RU" dirty="0" err="1"/>
              <a:t>фільмів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завоював</a:t>
            </a:r>
            <a:r>
              <a:rPr lang="ru-RU" dirty="0"/>
              <a:t> </a:t>
            </a:r>
            <a:r>
              <a:rPr lang="ru-RU" dirty="0" err="1"/>
              <a:t>величезну</a:t>
            </a:r>
            <a:r>
              <a:rPr lang="ru-RU" dirty="0"/>
              <a:t> </a:t>
            </a:r>
            <a:r>
              <a:rPr lang="ru-RU" dirty="0" err="1"/>
              <a:t>популярність</a:t>
            </a:r>
            <a:r>
              <a:rPr lang="ru-RU" dirty="0"/>
              <a:t> - "</a:t>
            </a:r>
            <a:r>
              <a:rPr lang="ru-RU" dirty="0" err="1"/>
              <a:t>Віднесені</a:t>
            </a:r>
            <a:r>
              <a:rPr lang="ru-RU" dirty="0"/>
              <a:t> </a:t>
            </a:r>
            <a:r>
              <a:rPr lang="ru-RU" dirty="0" err="1"/>
              <a:t>вітром</a:t>
            </a:r>
            <a:r>
              <a:rPr lang="ru-RU" dirty="0"/>
              <a:t>", але </a:t>
            </a:r>
            <a:r>
              <a:rPr lang="ru-RU" dirty="0" err="1"/>
              <a:t>стійкий</a:t>
            </a:r>
            <a:r>
              <a:rPr lang="ru-RU" dirty="0"/>
              <a:t> </a:t>
            </a:r>
            <a:r>
              <a:rPr lang="ru-RU" dirty="0" err="1"/>
              <a:t>перевага</a:t>
            </a:r>
            <a:r>
              <a:rPr lang="ru-RU" dirty="0"/>
              <a:t> </a:t>
            </a:r>
            <a:r>
              <a:rPr lang="ru-RU" dirty="0" err="1"/>
              <a:t>кольорових</a:t>
            </a:r>
            <a:r>
              <a:rPr lang="ru-RU" dirty="0"/>
              <a:t> </a:t>
            </a:r>
            <a:r>
              <a:rPr lang="ru-RU" dirty="0" err="1"/>
              <a:t>фільмів</a:t>
            </a:r>
            <a:r>
              <a:rPr lang="ru-RU" dirty="0"/>
              <a:t> перед </a:t>
            </a:r>
            <a:r>
              <a:rPr lang="ru-RU" dirty="0" err="1"/>
              <a:t>чорно-білими</a:t>
            </a:r>
            <a:r>
              <a:rPr lang="ru-RU" dirty="0"/>
              <a:t> став </a:t>
            </a:r>
            <a:r>
              <a:rPr lang="ru-RU" dirty="0" err="1"/>
              <a:t>складатися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в 60-70е.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, </a:t>
            </a:r>
            <a:r>
              <a:rPr lang="ru-RU" dirty="0" err="1"/>
              <a:t>поступово</a:t>
            </a:r>
            <a:r>
              <a:rPr lang="ru-RU" dirty="0"/>
              <a:t> </a:t>
            </a:r>
            <a:r>
              <a:rPr lang="ru-RU" dirty="0" err="1"/>
              <a:t>поліпшуються</a:t>
            </a:r>
            <a:r>
              <a:rPr lang="ru-RU" dirty="0"/>
              <a:t> характеристики </a:t>
            </a:r>
            <a:r>
              <a:rPr lang="ru-RU" dirty="0" err="1"/>
              <a:t>плівки</a:t>
            </a:r>
            <a:r>
              <a:rPr lang="ru-RU" dirty="0"/>
              <a:t> - </a:t>
            </a:r>
            <a:r>
              <a:rPr lang="ru-RU" dirty="0" err="1"/>
              <a:t>підвищується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світлочутливість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у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випадках</a:t>
            </a:r>
            <a:r>
              <a:rPr lang="ru-RU" dirty="0"/>
              <a:t> </a:t>
            </a:r>
            <a:r>
              <a:rPr lang="ru-RU" dirty="0" err="1"/>
              <a:t>обходитися</a:t>
            </a:r>
            <a:r>
              <a:rPr lang="ru-RU" dirty="0"/>
              <a:t> без </a:t>
            </a:r>
            <a:r>
              <a:rPr lang="ru-RU" dirty="0" err="1"/>
              <a:t>додаткових</a:t>
            </a:r>
            <a:r>
              <a:rPr lang="ru-RU" dirty="0"/>
              <a:t> </a:t>
            </a:r>
            <a:r>
              <a:rPr lang="ru-RU" dirty="0" err="1"/>
              <a:t>підсвічувань</a:t>
            </a:r>
            <a:r>
              <a:rPr lang="ru-RU" dirty="0"/>
              <a:t>, </a:t>
            </a:r>
            <a:r>
              <a:rPr lang="ru-RU" dirty="0" err="1"/>
              <a:t>знімати</a:t>
            </a:r>
            <a:r>
              <a:rPr lang="ru-RU" dirty="0"/>
              <a:t> в </a:t>
            </a:r>
            <a:r>
              <a:rPr lang="ru-RU" dirty="0" err="1"/>
              <a:t>складніших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645"/>
            <a:ext cx="9144000" cy="6941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82320" y="1444067"/>
            <a:ext cx="6552728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Впровадження</a:t>
            </a: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кольору</a:t>
            </a: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3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кіно</a:t>
            </a: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відбувалося</a:t>
            </a: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повільніше</a:t>
            </a: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3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ніж</a:t>
            </a: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впровадження</a:t>
            </a: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звуку. </a:t>
            </a:r>
            <a:r>
              <a:rPr lang="ru-RU" sz="23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Технічні</a:t>
            </a: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можливості</a:t>
            </a: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створення</a:t>
            </a: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задовільного</a:t>
            </a: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кольорового</a:t>
            </a: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кіно</a:t>
            </a: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з'явилися</a:t>
            </a: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ще</a:t>
            </a: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30-ті, а в 1939 р. в США </a:t>
            </a:r>
            <a:r>
              <a:rPr lang="ru-RU" sz="23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був</a:t>
            </a: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знятий</a:t>
            </a: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один з перших </a:t>
            </a:r>
            <a:r>
              <a:rPr lang="ru-RU" sz="23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кольорових</a:t>
            </a: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фільмів</a:t>
            </a: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3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завоював</a:t>
            </a: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величезну</a:t>
            </a: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популярність</a:t>
            </a: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"</a:t>
            </a:r>
            <a:r>
              <a:rPr lang="ru-RU" sz="23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Віднесені</a:t>
            </a: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вітром</a:t>
            </a: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", але </a:t>
            </a:r>
            <a:r>
              <a:rPr lang="ru-RU" sz="23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стійка</a:t>
            </a: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перевага</a:t>
            </a: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кольорових</a:t>
            </a: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фільмів</a:t>
            </a: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перед </a:t>
            </a:r>
            <a:r>
              <a:rPr lang="ru-RU" sz="23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чорно-білими</a:t>
            </a: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стала </a:t>
            </a:r>
            <a:r>
              <a:rPr lang="ru-RU" sz="23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складатися</a:t>
            </a: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лише</a:t>
            </a: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60-70х. </a:t>
            </a:r>
            <a:r>
              <a:rPr lang="ru-RU" sz="23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Крім</a:t>
            </a: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цього</a:t>
            </a: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3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поступово</a:t>
            </a: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поліпшуються</a:t>
            </a: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характеристики </a:t>
            </a:r>
            <a:r>
              <a:rPr lang="ru-RU" sz="23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плівки</a:t>
            </a: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23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підвищується</a:t>
            </a: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світлочутливість</a:t>
            </a: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3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дозволяє</a:t>
            </a: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3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багатьох</a:t>
            </a: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випадках</a:t>
            </a: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обходитися</a:t>
            </a: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без </a:t>
            </a:r>
            <a:r>
              <a:rPr lang="ru-RU" sz="23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додаткових</a:t>
            </a: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підсвічувань</a:t>
            </a: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3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знімати</a:t>
            </a: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3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складніших</a:t>
            </a: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умовах</a:t>
            </a: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72023" y="476672"/>
            <a:ext cx="44094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/>
              <a:t>Розвиток</a:t>
            </a:r>
            <a:r>
              <a:rPr lang="ru-RU" sz="2800" b="1" dirty="0"/>
              <a:t> </a:t>
            </a:r>
            <a:r>
              <a:rPr lang="ru-RU" sz="2800" b="1" dirty="0" err="1"/>
              <a:t>кольорового</a:t>
            </a:r>
            <a:r>
              <a:rPr lang="ru-RU" sz="2800" b="1" dirty="0"/>
              <a:t> </a:t>
            </a:r>
            <a:r>
              <a:rPr lang="ru-RU" sz="2800" b="1" dirty="0" err="1"/>
              <a:t>кіно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74512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Останні</a:t>
            </a:r>
            <a:r>
              <a:rPr lang="ru-RU" dirty="0"/>
              <a:t> </a:t>
            </a:r>
            <a:r>
              <a:rPr lang="ru-RU" dirty="0" err="1"/>
              <a:t>тенденції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Останні</a:t>
            </a:r>
            <a:r>
              <a:rPr lang="ru-RU" dirty="0"/>
              <a:t>, </a:t>
            </a:r>
            <a:r>
              <a:rPr lang="ru-RU" dirty="0" err="1"/>
              <a:t>найзначніші</a:t>
            </a:r>
            <a:r>
              <a:rPr lang="ru-RU" dirty="0"/>
              <a:t> </a:t>
            </a:r>
            <a:r>
              <a:rPr lang="ru-RU" dirty="0" err="1"/>
              <a:t>нововведення</a:t>
            </a:r>
            <a:r>
              <a:rPr lang="ru-RU" dirty="0"/>
              <a:t> в </a:t>
            </a:r>
            <a:r>
              <a:rPr lang="ru-RU" dirty="0" err="1"/>
              <a:t>кіно</a:t>
            </a:r>
            <a:r>
              <a:rPr lang="ru-RU" dirty="0"/>
              <a:t> </a:t>
            </a:r>
            <a:r>
              <a:rPr lang="ru-RU" dirty="0" err="1"/>
              <a:t>пов'язані</a:t>
            </a:r>
            <a:r>
              <a:rPr lang="ru-RU" dirty="0"/>
              <a:t> з початком широкого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комп'ютерної</a:t>
            </a:r>
            <a:r>
              <a:rPr lang="ru-RU" dirty="0"/>
              <a:t> </a:t>
            </a:r>
            <a:r>
              <a:rPr lang="ru-RU" dirty="0" err="1"/>
              <a:t>графіки</a:t>
            </a:r>
            <a:r>
              <a:rPr lang="ru-RU" dirty="0"/>
              <a:t>, </a:t>
            </a:r>
            <a:r>
              <a:rPr lang="ru-RU" dirty="0" err="1"/>
              <a:t>причому</a:t>
            </a:r>
            <a:r>
              <a:rPr lang="ru-RU" dirty="0"/>
              <a:t> аж </a:t>
            </a:r>
            <a:r>
              <a:rPr lang="ru-RU" dirty="0" err="1"/>
              <a:t>ніяк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в тих </a:t>
            </a:r>
            <a:r>
              <a:rPr lang="ru-RU" dirty="0" err="1"/>
              <a:t>випадках</a:t>
            </a:r>
            <a:r>
              <a:rPr lang="ru-RU" dirty="0"/>
              <a:t> і сценах, де </a:t>
            </a:r>
            <a:r>
              <a:rPr lang="ru-RU" dirty="0" err="1"/>
              <a:t>зобразити</a:t>
            </a:r>
            <a:r>
              <a:rPr lang="ru-RU" dirty="0"/>
              <a:t> </a:t>
            </a:r>
            <a:r>
              <a:rPr lang="ru-RU" dirty="0" err="1"/>
              <a:t>щось</a:t>
            </a:r>
            <a:r>
              <a:rPr lang="ru-RU" dirty="0"/>
              <a:t> </a:t>
            </a:r>
            <a:r>
              <a:rPr lang="ru-RU" dirty="0" err="1"/>
              <a:t>звичайними</a:t>
            </a:r>
            <a:r>
              <a:rPr lang="ru-RU" dirty="0"/>
              <a:t> </a:t>
            </a:r>
            <a:r>
              <a:rPr lang="ru-RU" dirty="0" err="1"/>
              <a:t>засобами</a:t>
            </a:r>
            <a:r>
              <a:rPr lang="ru-RU" dirty="0"/>
              <a:t> </a:t>
            </a:r>
            <a:r>
              <a:rPr lang="ru-RU" dirty="0" err="1"/>
              <a:t>скрутно</a:t>
            </a:r>
            <a:r>
              <a:rPr lang="ru-RU" dirty="0"/>
              <a:t>, але і практично </a:t>
            </a:r>
            <a:r>
              <a:rPr lang="ru-RU" dirty="0" err="1"/>
              <a:t>скрізь</a:t>
            </a:r>
            <a:r>
              <a:rPr lang="ru-RU" dirty="0"/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" y="-171400"/>
            <a:ext cx="9187872" cy="7350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0931" y="2551837"/>
            <a:ext cx="552706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Останні</a:t>
            </a:r>
            <a:r>
              <a:rPr lang="ru-RU" sz="2800" b="1" dirty="0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dirty="0" err="1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найзначніші</a:t>
            </a:r>
            <a:r>
              <a:rPr lang="ru-RU" sz="2800" b="1" dirty="0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нововведення</a:t>
            </a:r>
            <a:r>
              <a:rPr lang="ru-RU" sz="2800" b="1" dirty="0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800" b="1" dirty="0" err="1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кіно</a:t>
            </a:r>
            <a:r>
              <a:rPr lang="ru-RU" sz="2800" b="1" dirty="0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пов'язані</a:t>
            </a:r>
            <a:r>
              <a:rPr lang="ru-RU" sz="2800" b="1" dirty="0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початком широкого </a:t>
            </a:r>
            <a:r>
              <a:rPr lang="ru-RU" sz="2800" b="1" dirty="0" err="1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використання</a:t>
            </a:r>
            <a:r>
              <a:rPr lang="ru-RU" sz="2800" b="1" dirty="0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комп'ютерної</a:t>
            </a:r>
            <a:r>
              <a:rPr lang="ru-RU" sz="2800" b="1" dirty="0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графіки</a:t>
            </a:r>
            <a:r>
              <a:rPr lang="ru-RU" sz="2800" b="1" dirty="0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dirty="0" err="1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причому</a:t>
            </a:r>
            <a:r>
              <a:rPr lang="ru-RU" sz="2800" b="1" dirty="0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аж </a:t>
            </a:r>
            <a:r>
              <a:rPr lang="ru-RU" sz="2800" b="1" dirty="0" err="1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ніяк</a:t>
            </a:r>
            <a:r>
              <a:rPr lang="ru-RU" sz="2800" b="1" dirty="0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2800" b="1" dirty="0" err="1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тільки</a:t>
            </a:r>
            <a:r>
              <a:rPr lang="ru-RU" sz="2800" b="1" dirty="0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тих </a:t>
            </a:r>
            <a:r>
              <a:rPr lang="ru-RU" sz="2800" b="1" dirty="0" err="1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випадках</a:t>
            </a:r>
            <a:r>
              <a:rPr lang="ru-RU" sz="2800" b="1" dirty="0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сценах, де </a:t>
            </a:r>
            <a:r>
              <a:rPr lang="ru-RU" sz="2800" b="1" dirty="0" err="1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зобразити</a:t>
            </a:r>
            <a:r>
              <a:rPr lang="ru-RU" sz="2800" b="1" dirty="0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щось</a:t>
            </a:r>
            <a:r>
              <a:rPr lang="ru-RU" sz="2800" b="1" dirty="0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звичайними</a:t>
            </a:r>
            <a:r>
              <a:rPr lang="ru-RU" sz="2800" b="1" dirty="0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засобами</a:t>
            </a:r>
            <a:r>
              <a:rPr lang="ru-RU" sz="2800" b="1" dirty="0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скрутно</a:t>
            </a:r>
            <a:r>
              <a:rPr lang="ru-RU" sz="2800" b="1" dirty="0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але і практично </a:t>
            </a:r>
            <a:r>
              <a:rPr lang="ru-RU" sz="2800" b="1" dirty="0" err="1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скрізь</a:t>
            </a:r>
            <a:r>
              <a:rPr lang="ru-RU" sz="2800" b="1" dirty="0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30931" y="620688"/>
            <a:ext cx="37173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Останні</a:t>
            </a:r>
            <a:r>
              <a:rPr lang="ru-RU" sz="36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тенденції</a:t>
            </a:r>
            <a:endParaRPr lang="ru-RU" sz="3600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7219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Зараз </a:t>
            </a:r>
            <a:r>
              <a:rPr lang="ru-RU" dirty="0" err="1"/>
              <a:t>комп'ютерна</a:t>
            </a:r>
            <a:r>
              <a:rPr lang="ru-RU" dirty="0"/>
              <a:t> </a:t>
            </a:r>
            <a:r>
              <a:rPr lang="ru-RU" dirty="0" err="1"/>
              <a:t>графіка</a:t>
            </a:r>
            <a:r>
              <a:rPr lang="ru-RU" dirty="0"/>
              <a:t>, </a:t>
            </a:r>
            <a:r>
              <a:rPr lang="ru-RU" dirty="0" err="1"/>
              <a:t>дозволяючи</a:t>
            </a:r>
            <a:r>
              <a:rPr lang="ru-RU" dirty="0"/>
              <a:t> легко </a:t>
            </a:r>
            <a:r>
              <a:rPr lang="ru-RU" dirty="0" err="1"/>
              <a:t>здійснювати</a:t>
            </a:r>
            <a:r>
              <a:rPr lang="ru-RU" dirty="0"/>
              <a:t> </a:t>
            </a:r>
            <a:r>
              <a:rPr lang="ru-RU" dirty="0" err="1"/>
              <a:t>непомітне</a:t>
            </a:r>
            <a:r>
              <a:rPr lang="ru-RU" dirty="0"/>
              <a:t> на </a:t>
            </a:r>
            <a:r>
              <a:rPr lang="ru-RU" dirty="0" err="1"/>
              <a:t>екрані</a:t>
            </a:r>
            <a:r>
              <a:rPr lang="ru-RU" dirty="0"/>
              <a:t> "</a:t>
            </a:r>
            <a:r>
              <a:rPr lang="ru-RU" dirty="0" err="1"/>
              <a:t>змішування</a:t>
            </a:r>
            <a:r>
              <a:rPr lang="ru-RU" dirty="0"/>
              <a:t>" </a:t>
            </a:r>
            <a:r>
              <a:rPr lang="ru-RU" dirty="0" err="1"/>
              <a:t>знятого</a:t>
            </a:r>
            <a:r>
              <a:rPr lang="ru-RU" dirty="0"/>
              <a:t> з </a:t>
            </a:r>
            <a:r>
              <a:rPr lang="ru-RU" dirty="0" err="1"/>
              <a:t>натури</a:t>
            </a:r>
            <a:r>
              <a:rPr lang="ru-RU" dirty="0"/>
              <a:t> і </a:t>
            </a:r>
            <a:r>
              <a:rPr lang="ru-RU" dirty="0" err="1"/>
              <a:t>привнесеного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комп'ютера</a:t>
            </a:r>
            <a:r>
              <a:rPr lang="ru-RU" dirty="0"/>
              <a:t> </a:t>
            </a:r>
            <a:r>
              <a:rPr lang="ru-RU" dirty="0" err="1"/>
              <a:t>зображення</a:t>
            </a:r>
            <a:r>
              <a:rPr lang="ru-RU" dirty="0"/>
              <a:t>, </a:t>
            </a:r>
            <a:r>
              <a:rPr lang="ru-RU" dirty="0" err="1"/>
              <a:t>задає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стандарти</a:t>
            </a:r>
            <a:r>
              <a:rPr lang="ru-RU" dirty="0"/>
              <a:t> </a:t>
            </a:r>
            <a:r>
              <a:rPr lang="ru-RU" dirty="0" err="1"/>
              <a:t>видовищності</a:t>
            </a:r>
            <a:r>
              <a:rPr lang="ru-RU" dirty="0"/>
              <a:t> та </a:t>
            </a:r>
            <a:r>
              <a:rPr lang="ru-RU" dirty="0" err="1"/>
              <a:t>реалістичності</a:t>
            </a:r>
            <a:r>
              <a:rPr lang="ru-RU" dirty="0"/>
              <a:t> (там, де справа </a:t>
            </a:r>
            <a:r>
              <a:rPr lang="ru-RU" dirty="0" err="1"/>
              <a:t>стосується</a:t>
            </a:r>
            <a:r>
              <a:rPr lang="ru-RU" dirty="0"/>
              <a:t> </a:t>
            </a:r>
            <a:r>
              <a:rPr lang="ru-RU" dirty="0" err="1"/>
              <a:t>складних</a:t>
            </a:r>
            <a:r>
              <a:rPr lang="ru-RU" dirty="0"/>
              <a:t> і </a:t>
            </a:r>
            <a:r>
              <a:rPr lang="ru-RU" dirty="0" err="1"/>
              <a:t>нетипових</a:t>
            </a:r>
            <a:r>
              <a:rPr lang="ru-RU" dirty="0"/>
              <a:t> сцен) </a:t>
            </a:r>
            <a:r>
              <a:rPr lang="ru-RU" dirty="0" err="1"/>
              <a:t>кіно</a:t>
            </a:r>
            <a:r>
              <a:rPr lang="ru-RU" dirty="0"/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60" y="-408714"/>
            <a:ext cx="9144000" cy="804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12330" y="692696"/>
            <a:ext cx="561199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Зараз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комп'ютерна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графіка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дозволяючи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легко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здійснювати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непомітне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екрані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змішування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знятого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натури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привнесеного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допомогою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комп'ютера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зображення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задає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нові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стандарти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видовищності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реалістичності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(там, де справа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стосується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складних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нетипових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сцен)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кіно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9313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6048672"/>
          </a:xfrm>
        </p:spPr>
        <p:txBody>
          <a:bodyPr/>
          <a:lstStyle/>
          <a:p>
            <a:r>
              <a:rPr lang="uk-UA" dirty="0" smtClean="0"/>
              <a:t>Історія кіно починається в 19 столітті.</a:t>
            </a:r>
          </a:p>
          <a:p>
            <a:r>
              <a:rPr lang="uk-UA" dirty="0" smtClean="0"/>
              <a:t> Були зроблені десятки спроб створити системи запису і відтворення рухомих зображень, в яких навіть брав участь знаменитий Едісона, але і його система виявилася незручною, розрахованої всього лише на індивідуальний перегляд, що і не дозволило Едісона домогтися успіху.</a:t>
            </a:r>
            <a:endParaRPr lang="uk-U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" y="-109335"/>
            <a:ext cx="9134922" cy="776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34480" y="908720"/>
            <a:ext cx="63367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Історія кіно починається в 19 столітті.</a:t>
            </a:r>
          </a:p>
          <a:p>
            <a:r>
              <a:rPr lang="uk-UA" sz="2800" b="1" dirty="0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Були зроблені десятки спроб створити системи запису і відтворення рухомих зображень, в яких навіть брав участь знаменитий </a:t>
            </a:r>
            <a:r>
              <a:rPr lang="uk-UA" sz="2800" b="1" dirty="0" smtClean="0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Едісон, </a:t>
            </a:r>
            <a:r>
              <a:rPr lang="uk-UA" sz="2800" b="1" dirty="0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 і його система виявилася незручною, розрахованої всього лише на індивідуальний перегляд, що і не дозволило </a:t>
            </a:r>
            <a:r>
              <a:rPr lang="uk-UA" sz="2800" b="1" dirty="0" smtClean="0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Едісону </a:t>
            </a:r>
            <a:r>
              <a:rPr lang="uk-UA" sz="2800" b="1" dirty="0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домогтися успіху.</a:t>
            </a:r>
            <a:endParaRPr lang="uk-UA" sz="2800" b="1" dirty="0">
              <a:solidFill>
                <a:srgbClr val="E6A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0294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r>
              <a:rPr lang="ru-RU" dirty="0"/>
              <a:t>В </a:t>
            </a:r>
            <a:r>
              <a:rPr lang="ru-RU" dirty="0" err="1"/>
              <a:t>результаті</a:t>
            </a:r>
            <a:r>
              <a:rPr lang="ru-RU" dirty="0"/>
              <a:t>, </a:t>
            </a:r>
            <a:r>
              <a:rPr lang="ru-RU" dirty="0" err="1"/>
              <a:t>визнаними</a:t>
            </a:r>
            <a:r>
              <a:rPr lang="ru-RU" dirty="0"/>
              <a:t> </a:t>
            </a:r>
            <a:r>
              <a:rPr lang="ru-RU" dirty="0" err="1"/>
              <a:t>винахідниками</a:t>
            </a:r>
            <a:r>
              <a:rPr lang="ru-RU" dirty="0"/>
              <a:t> </a:t>
            </a:r>
            <a:r>
              <a:rPr lang="ru-RU" dirty="0" err="1"/>
              <a:t>кінематографа</a:t>
            </a:r>
            <a:r>
              <a:rPr lang="ru-RU" dirty="0"/>
              <a:t> стали </a:t>
            </a:r>
            <a:r>
              <a:rPr lang="ru-RU" dirty="0" err="1"/>
              <a:t>французи</a:t>
            </a:r>
            <a:r>
              <a:rPr lang="ru-RU" dirty="0"/>
              <a:t>, </a:t>
            </a:r>
            <a:r>
              <a:rPr lang="ru-RU" dirty="0" err="1"/>
              <a:t>брати</a:t>
            </a:r>
            <a:r>
              <a:rPr lang="ru-RU" dirty="0"/>
              <a:t> </a:t>
            </a:r>
            <a:r>
              <a:rPr lang="ru-RU" dirty="0" err="1"/>
              <a:t>Луї</a:t>
            </a:r>
            <a:r>
              <a:rPr lang="ru-RU" dirty="0"/>
              <a:t> та Огюст </a:t>
            </a:r>
            <a:r>
              <a:rPr lang="ru-RU" dirty="0" err="1"/>
              <a:t>Люм'єри</a:t>
            </a:r>
            <a:r>
              <a:rPr lang="ru-RU" dirty="0"/>
              <a:t>. </a:t>
            </a:r>
            <a:r>
              <a:rPr lang="ru-RU" dirty="0" err="1"/>
              <a:t>Апаратура</a:t>
            </a:r>
            <a:r>
              <a:rPr lang="ru-RU" dirty="0"/>
              <a:t> </a:t>
            </a:r>
            <a:r>
              <a:rPr lang="ru-RU" dirty="0" err="1"/>
              <a:t>Люм'єрів</a:t>
            </a:r>
            <a:r>
              <a:rPr lang="ru-RU" dirty="0"/>
              <a:t> </a:t>
            </a:r>
            <a:r>
              <a:rPr lang="ru-RU" dirty="0" err="1"/>
              <a:t>виявилася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зручною</a:t>
            </a:r>
            <a:r>
              <a:rPr lang="ru-RU" dirty="0"/>
              <a:t>, з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легко </a:t>
            </a:r>
            <a:r>
              <a:rPr lang="ru-RU" dirty="0" err="1"/>
              <a:t>знімати</a:t>
            </a:r>
            <a:r>
              <a:rPr lang="ru-RU" dirty="0"/>
              <a:t> і </a:t>
            </a:r>
            <a:r>
              <a:rPr lang="ru-RU" dirty="0" err="1"/>
              <a:t>демонструвати</a:t>
            </a:r>
            <a:r>
              <a:rPr lang="ru-RU" dirty="0"/>
              <a:t> </a:t>
            </a:r>
            <a:r>
              <a:rPr lang="ru-RU" dirty="0" err="1"/>
              <a:t>фільми</a:t>
            </a:r>
            <a:r>
              <a:rPr lang="ru-RU" dirty="0"/>
              <a:t> на великому </a:t>
            </a:r>
            <a:r>
              <a:rPr lang="ru-RU" dirty="0" err="1"/>
              <a:t>екрані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і </a:t>
            </a:r>
            <a:r>
              <a:rPr lang="ru-RU" dirty="0" err="1"/>
              <a:t>зумовило</a:t>
            </a:r>
            <a:r>
              <a:rPr lang="ru-RU" dirty="0"/>
              <a:t> </a:t>
            </a:r>
            <a:r>
              <a:rPr lang="ru-RU" dirty="0" err="1"/>
              <a:t>успіх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винаходу</a:t>
            </a:r>
            <a:r>
              <a:rPr lang="ru-RU" dirty="0"/>
              <a:t>. "</a:t>
            </a:r>
            <a:r>
              <a:rPr lang="ru-RU" dirty="0" err="1"/>
              <a:t>Кінематограф</a:t>
            </a:r>
            <a:r>
              <a:rPr lang="ru-RU" dirty="0"/>
              <a:t>" (</a:t>
            </a:r>
            <a:r>
              <a:rPr lang="ru-RU" dirty="0" err="1"/>
              <a:t>або</a:t>
            </a:r>
            <a:r>
              <a:rPr lang="ru-RU" dirty="0"/>
              <a:t> "</a:t>
            </a:r>
            <a:r>
              <a:rPr lang="ru-RU" dirty="0" err="1"/>
              <a:t>сінематограф</a:t>
            </a:r>
            <a:r>
              <a:rPr lang="ru-RU" dirty="0"/>
              <a:t>") - </a:t>
            </a:r>
            <a:r>
              <a:rPr lang="ru-RU" dirty="0" err="1"/>
              <a:t>саме</a:t>
            </a:r>
            <a:r>
              <a:rPr lang="ru-RU" dirty="0"/>
              <a:t> так </a:t>
            </a:r>
            <a:r>
              <a:rPr lang="ru-RU" dirty="0" err="1"/>
              <a:t>називалося</a:t>
            </a:r>
            <a:r>
              <a:rPr lang="ru-RU" dirty="0"/>
              <a:t> </a:t>
            </a:r>
            <a:r>
              <a:rPr lang="ru-RU" dirty="0" err="1"/>
              <a:t>пристрій</a:t>
            </a:r>
            <a:r>
              <a:rPr lang="ru-RU" dirty="0"/>
              <a:t> </a:t>
            </a:r>
            <a:r>
              <a:rPr lang="ru-RU" dirty="0" err="1"/>
              <a:t>Люм'єрів</a:t>
            </a:r>
            <a:r>
              <a:rPr lang="ru-RU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996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692696"/>
            <a:ext cx="64087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результаті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визнаними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винахідниками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кінематографа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стали </a:t>
            </a:r>
            <a:r>
              <a:rPr lang="ru-RU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французи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брати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Луї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Огюст </a:t>
            </a:r>
            <a:r>
              <a:rPr lang="ru-RU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Люм'єри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Апаратура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Люм'єрів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виявилася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дуже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зручною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з </a:t>
            </a:r>
            <a:r>
              <a:rPr lang="ru-RU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допомогою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можна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легко </a:t>
            </a:r>
            <a:r>
              <a:rPr lang="ru-RU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знімати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демонструвати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фільми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великому </a:t>
            </a:r>
            <a:r>
              <a:rPr lang="ru-RU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екрані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зумовило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успіх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винаходу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"</a:t>
            </a:r>
            <a:r>
              <a:rPr lang="ru-RU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Кінематограф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(</a:t>
            </a:r>
            <a:r>
              <a:rPr lang="ru-RU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</a:t>
            </a:r>
            <a:r>
              <a:rPr lang="ru-RU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сінематограф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") - </a:t>
            </a:r>
            <a:r>
              <a:rPr lang="ru-RU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саме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так </a:t>
            </a:r>
            <a:r>
              <a:rPr lang="ru-RU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називалося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пристрій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Люм'єрів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9223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ru-RU" dirty="0"/>
              <a:t>У </a:t>
            </a:r>
            <a:r>
              <a:rPr lang="ru-RU" dirty="0" err="1"/>
              <a:t>своїх</a:t>
            </a:r>
            <a:r>
              <a:rPr lang="ru-RU" dirty="0"/>
              <a:t> сеансах </a:t>
            </a:r>
            <a:r>
              <a:rPr lang="ru-RU" dirty="0" err="1"/>
              <a:t>Люм'єри</a:t>
            </a:r>
            <a:r>
              <a:rPr lang="ru-RU" dirty="0"/>
              <a:t> </a:t>
            </a:r>
            <a:r>
              <a:rPr lang="ru-RU" dirty="0" err="1"/>
              <a:t>демонстрували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коротких (</a:t>
            </a:r>
            <a:r>
              <a:rPr lang="ru-RU" dirty="0" err="1"/>
              <a:t>всього</a:t>
            </a:r>
            <a:r>
              <a:rPr lang="ru-RU" dirty="0"/>
              <a:t> 50 сек.) </a:t>
            </a:r>
            <a:r>
              <a:rPr lang="ru-RU" dirty="0" err="1"/>
              <a:t>Роликів</a:t>
            </a:r>
            <a:r>
              <a:rPr lang="ru-RU" dirty="0"/>
              <a:t>, першим з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"</a:t>
            </a:r>
            <a:r>
              <a:rPr lang="ru-RU" dirty="0" err="1"/>
              <a:t>Вихід</a:t>
            </a:r>
            <a:r>
              <a:rPr lang="ru-RU" dirty="0"/>
              <a:t> </a:t>
            </a:r>
            <a:r>
              <a:rPr lang="ru-RU" dirty="0" err="1"/>
              <a:t>робітників</a:t>
            </a:r>
            <a:r>
              <a:rPr lang="ru-RU" dirty="0"/>
              <a:t> з фабрики".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популярним</a:t>
            </a:r>
            <a:r>
              <a:rPr lang="ru-RU" dirty="0"/>
              <a:t> з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роликів</a:t>
            </a:r>
            <a:r>
              <a:rPr lang="ru-RU" dirty="0"/>
              <a:t> став ролик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назвою</a:t>
            </a:r>
            <a:r>
              <a:rPr lang="ru-RU" dirty="0"/>
              <a:t> "</a:t>
            </a:r>
            <a:r>
              <a:rPr lang="ru-RU" dirty="0" err="1"/>
              <a:t>Прибуття</a:t>
            </a:r>
            <a:r>
              <a:rPr lang="ru-RU" dirty="0"/>
              <a:t> </a:t>
            </a:r>
            <a:r>
              <a:rPr lang="ru-RU" dirty="0" err="1"/>
              <a:t>поїзда</a:t>
            </a:r>
            <a:r>
              <a:rPr lang="ru-RU" dirty="0"/>
              <a:t>". Потяг на </a:t>
            </a:r>
            <a:r>
              <a:rPr lang="ru-RU" dirty="0" err="1"/>
              <a:t>екрані</a:t>
            </a:r>
            <a:r>
              <a:rPr lang="ru-RU" dirty="0"/>
              <a:t> як </a:t>
            </a:r>
            <a:r>
              <a:rPr lang="ru-RU" dirty="0" err="1"/>
              <a:t>би</a:t>
            </a:r>
            <a:r>
              <a:rPr lang="ru-RU" dirty="0"/>
              <a:t> </a:t>
            </a:r>
            <a:r>
              <a:rPr lang="ru-RU" dirty="0" err="1"/>
              <a:t>насувався</a:t>
            </a:r>
            <a:r>
              <a:rPr lang="ru-RU" dirty="0"/>
              <a:t> на зал,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виглядало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реалістично</a:t>
            </a:r>
            <a:r>
              <a:rPr lang="ru-RU" dirty="0"/>
              <a:t> і </a:t>
            </a:r>
            <a:r>
              <a:rPr lang="ru-RU" dirty="0" err="1"/>
              <a:t>виробляло</a:t>
            </a:r>
            <a:r>
              <a:rPr lang="ru-RU" dirty="0"/>
              <a:t> </a:t>
            </a:r>
            <a:r>
              <a:rPr lang="ru-RU" dirty="0" err="1"/>
              <a:t>сильне</a:t>
            </a:r>
            <a:r>
              <a:rPr lang="ru-RU" dirty="0"/>
              <a:t> </a:t>
            </a:r>
            <a:r>
              <a:rPr lang="ru-RU" dirty="0" err="1"/>
              <a:t>враження</a:t>
            </a:r>
            <a:r>
              <a:rPr lang="ru-RU" dirty="0"/>
              <a:t> на </a:t>
            </a:r>
            <a:r>
              <a:rPr lang="ru-RU" dirty="0" err="1"/>
              <a:t>глядачів</a:t>
            </a:r>
            <a:r>
              <a:rPr lang="ru-RU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913"/>
            <a:ext cx="9144000" cy="695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2276872"/>
            <a:ext cx="48245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своїх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сеансах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Люм'єри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демонстрували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кілька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коротких (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всього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50 сек.)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Роликів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першим з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яких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був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Вихід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робітників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фабрики".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Проте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популярним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цих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роликів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став ролик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назвою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Прибуття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поїзда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". Потяг на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екрані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насувався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зал,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виглядало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дуже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реалістично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виробляло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сильне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враження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глядачів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4654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Початковий період розвитку кіно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Після геніального винаходу </a:t>
            </a:r>
            <a:r>
              <a:rPr lang="uk-UA" dirty="0" err="1" smtClean="0"/>
              <a:t>Люм'єрів</a:t>
            </a:r>
            <a:r>
              <a:rPr lang="uk-UA" dirty="0" smtClean="0"/>
              <a:t> був кінематограф, але ще не було кіно. Незабаром кінематографом зацікавився директор одного з паризьких театрів Жорж </a:t>
            </a:r>
            <a:r>
              <a:rPr lang="uk-UA" dirty="0" err="1" smtClean="0"/>
              <a:t>Мельєс</a:t>
            </a:r>
            <a:r>
              <a:rPr lang="uk-UA" dirty="0" smtClean="0"/>
              <a:t>. Він першим став знімати фільми за сценаріями, використовувати багато специфічні для кіно трюки і </a:t>
            </a:r>
            <a:r>
              <a:rPr lang="uk-UA" dirty="0" err="1" smtClean="0"/>
              <a:t>спецефекти</a:t>
            </a:r>
            <a:r>
              <a:rPr lang="uk-UA" dirty="0" smtClean="0"/>
              <a:t>, і в цілому став одним з головних основоположників кіно як самостійного виду мистецтва. </a:t>
            </a:r>
            <a:endParaRPr lang="uk-UA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4784" y="-24392"/>
            <a:ext cx="1344705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2000" y="1142450"/>
            <a:ext cx="46805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Після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геніального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винаходу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Люм'єрів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був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кінематограф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але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ще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кіно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Незабаром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кінематографом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зацікавився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директор одного з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паризьких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театрів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Жорж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Мельєс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першим став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знімати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фільми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сценаріями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використовувати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багато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специфічні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кіно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трюки і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спецефекти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і в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цілому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став одним з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головних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основоположників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кіно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самостійного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виду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мистецтва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404664"/>
            <a:ext cx="4643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solidFill>
                  <a:schemeClr val="bg1"/>
                </a:solidFill>
              </a:rPr>
              <a:t>Початковий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період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розвитку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кіно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03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 1920-х у США </a:t>
            </a:r>
            <a:r>
              <a:rPr lang="ru-RU" dirty="0" err="1"/>
              <a:t>починає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формуватися</a:t>
            </a:r>
            <a:r>
              <a:rPr lang="ru-RU" dirty="0"/>
              <a:t> </a:t>
            </a:r>
            <a:r>
              <a:rPr lang="ru-RU" dirty="0" err="1"/>
              <a:t>кіноіндустрія</a:t>
            </a:r>
            <a:r>
              <a:rPr lang="ru-RU" dirty="0"/>
              <a:t>, </a:t>
            </a:r>
            <a:r>
              <a:rPr lang="ru-RU" dirty="0" err="1"/>
              <a:t>фільми</a:t>
            </a:r>
            <a:r>
              <a:rPr lang="ru-RU" dirty="0"/>
              <a:t> </a:t>
            </a:r>
            <a:r>
              <a:rPr lang="ru-RU" dirty="0" err="1"/>
              <a:t>ставляться</a:t>
            </a:r>
            <a:r>
              <a:rPr lang="ru-RU" dirty="0"/>
              <a:t> на </a:t>
            </a:r>
            <a:r>
              <a:rPr lang="ru-RU" dirty="0" err="1"/>
              <a:t>потік</a:t>
            </a:r>
            <a:r>
              <a:rPr lang="ru-RU" dirty="0"/>
              <a:t>, а </a:t>
            </a:r>
            <a:r>
              <a:rPr lang="ru-RU" dirty="0" err="1"/>
              <a:t>режисерів</a:t>
            </a:r>
            <a:r>
              <a:rPr lang="ru-RU" dirty="0"/>
              <a:t> з </a:t>
            </a:r>
            <a:r>
              <a:rPr lang="ru-RU" dirty="0" err="1"/>
              <a:t>головних</a:t>
            </a:r>
            <a:r>
              <a:rPr lang="ru-RU" dirty="0"/>
              <a:t> ролей </a:t>
            </a:r>
            <a:r>
              <a:rPr lang="ru-RU" dirty="0" err="1"/>
              <a:t>витісняють</a:t>
            </a:r>
            <a:r>
              <a:rPr lang="ru-RU" dirty="0"/>
              <a:t> </a:t>
            </a:r>
            <a:r>
              <a:rPr lang="ru-RU" dirty="0" err="1"/>
              <a:t>продюсери</a:t>
            </a:r>
            <a:r>
              <a:rPr lang="ru-RU" dirty="0"/>
              <a:t>. </a:t>
            </a:r>
            <a:r>
              <a:rPr lang="ru-RU" dirty="0" err="1"/>
              <a:t>Формується</a:t>
            </a:r>
            <a:r>
              <a:rPr lang="ru-RU" dirty="0"/>
              <a:t> </a:t>
            </a:r>
            <a:r>
              <a:rPr lang="ru-RU" dirty="0" err="1"/>
              <a:t>станадартная</a:t>
            </a:r>
            <a:r>
              <a:rPr lang="ru-RU" dirty="0"/>
              <a:t> </a:t>
            </a:r>
            <a:r>
              <a:rPr lang="ru-RU" dirty="0" err="1"/>
              <a:t>голлівудська</a:t>
            </a:r>
            <a:r>
              <a:rPr lang="ru-RU" dirty="0"/>
              <a:t> система - продюсер </a:t>
            </a:r>
            <a:r>
              <a:rPr lang="ru-RU" dirty="0" err="1"/>
              <a:t>підбирає</a:t>
            </a:r>
            <a:r>
              <a:rPr lang="ru-RU" dirty="0"/>
              <a:t> і </a:t>
            </a:r>
            <a:r>
              <a:rPr lang="ru-RU" dirty="0" err="1"/>
              <a:t>купує</a:t>
            </a:r>
            <a:r>
              <a:rPr lang="ru-RU" dirty="0"/>
              <a:t> </a:t>
            </a:r>
            <a:r>
              <a:rPr lang="ru-RU" dirty="0" err="1"/>
              <a:t>сценарій</a:t>
            </a:r>
            <a:r>
              <a:rPr lang="ru-RU" dirty="0"/>
              <a:t>, за </a:t>
            </a:r>
            <a:r>
              <a:rPr lang="ru-RU" dirty="0" err="1"/>
              <a:t>яким</a:t>
            </a:r>
            <a:r>
              <a:rPr lang="ru-RU" dirty="0"/>
              <a:t> повинен </a:t>
            </a:r>
            <a:r>
              <a:rPr lang="ru-RU" dirty="0" err="1"/>
              <a:t>зніматися</a:t>
            </a:r>
            <a:r>
              <a:rPr lang="ru-RU" dirty="0"/>
              <a:t> </a:t>
            </a:r>
            <a:r>
              <a:rPr lang="ru-RU" dirty="0" err="1"/>
              <a:t>фільм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же </a:t>
            </a:r>
            <a:r>
              <a:rPr lang="ru-RU" dirty="0" err="1"/>
              <a:t>запрошує</a:t>
            </a:r>
            <a:r>
              <a:rPr lang="ru-RU" dirty="0"/>
              <a:t> </a:t>
            </a:r>
            <a:r>
              <a:rPr lang="ru-RU" dirty="0" err="1"/>
              <a:t>режисера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же </a:t>
            </a:r>
            <a:r>
              <a:rPr lang="ru-RU" dirty="0" err="1"/>
              <a:t>вибирає</a:t>
            </a:r>
            <a:r>
              <a:rPr lang="ru-RU" dirty="0"/>
              <a:t> </a:t>
            </a:r>
            <a:r>
              <a:rPr lang="ru-RU" dirty="0" err="1"/>
              <a:t>акторів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16" y="-1"/>
            <a:ext cx="9270136" cy="7416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54868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1920-х у США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починає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вже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формуватися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кіноіндустрія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фільми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ставляться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потік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режисерів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головних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ролей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витісняють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продюсери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Формується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станадартна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голлівудська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- продюсер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підбирає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купує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сценарій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за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яким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повинен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зніматися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фільм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запрошує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режисера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режесер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вибирає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акторів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1161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3888432" cy="547260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9236" cy="685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381" y="-115888"/>
            <a:ext cx="5578475" cy="697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54868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Одними з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успішних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продукції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американського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кінематографа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1920-ті стали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комедії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особливо за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участю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Чарлі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Чапліна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9463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smtClean="0"/>
              <a:t>звукового </a:t>
            </a:r>
            <a:r>
              <a:rPr lang="ru-RU" dirty="0" err="1"/>
              <a:t>кіно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До 1927 р. практично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фільми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"</a:t>
            </a:r>
            <a:r>
              <a:rPr lang="ru-RU" dirty="0" err="1"/>
              <a:t>німими</a:t>
            </a:r>
            <a:r>
              <a:rPr lang="ru-RU" dirty="0"/>
              <a:t>", вони </a:t>
            </a:r>
            <a:r>
              <a:rPr lang="ru-RU" dirty="0" err="1"/>
              <a:t>містили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зображення</a:t>
            </a:r>
            <a:r>
              <a:rPr lang="ru-RU" dirty="0"/>
              <a:t>, без звуку. На початку 1920-х </a:t>
            </a:r>
            <a:r>
              <a:rPr lang="ru-RU" dirty="0" err="1"/>
              <a:t>з'являється</a:t>
            </a:r>
            <a:r>
              <a:rPr lang="ru-RU" dirty="0"/>
              <a:t> перша система, </a:t>
            </a:r>
            <a:r>
              <a:rPr lang="ru-RU" dirty="0" err="1"/>
              <a:t>здатна</a:t>
            </a:r>
            <a:r>
              <a:rPr lang="ru-RU" dirty="0"/>
              <a:t> </a:t>
            </a:r>
            <a:r>
              <a:rPr lang="ru-RU" dirty="0" err="1"/>
              <a:t>записувати</a:t>
            </a:r>
            <a:r>
              <a:rPr lang="ru-RU" dirty="0"/>
              <a:t> і </a:t>
            </a:r>
            <a:r>
              <a:rPr lang="ru-RU" dirty="0" err="1"/>
              <a:t>відтворювати</a:t>
            </a:r>
            <a:r>
              <a:rPr lang="ru-RU" dirty="0"/>
              <a:t> </a:t>
            </a:r>
            <a:r>
              <a:rPr lang="ru-RU" dirty="0" err="1"/>
              <a:t>звукове</a:t>
            </a:r>
            <a:r>
              <a:rPr lang="ru-RU" dirty="0"/>
              <a:t> </a:t>
            </a:r>
            <a:r>
              <a:rPr lang="ru-RU" dirty="0" err="1"/>
              <a:t>кіно</a:t>
            </a:r>
            <a:r>
              <a:rPr lang="ru-RU" dirty="0"/>
              <a:t>,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кіновиробники</a:t>
            </a:r>
            <a:r>
              <a:rPr lang="ru-RU" dirty="0"/>
              <a:t> </a:t>
            </a:r>
            <a:r>
              <a:rPr lang="ru-RU" dirty="0" err="1"/>
              <a:t>довго</a:t>
            </a:r>
            <a:r>
              <a:rPr lang="ru-RU" dirty="0"/>
              <a:t> осторожничают, </a:t>
            </a:r>
            <a:r>
              <a:rPr lang="ru-RU" dirty="0" err="1"/>
              <a:t>побоюючись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подорожчання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і прокату </a:t>
            </a:r>
            <a:r>
              <a:rPr lang="ru-RU" dirty="0" err="1"/>
              <a:t>фільмів</a:t>
            </a:r>
            <a:r>
              <a:rPr lang="ru-RU" dirty="0"/>
              <a:t>. </a:t>
            </a:r>
            <a:r>
              <a:rPr lang="ru-RU" dirty="0" err="1"/>
              <a:t>Першою</a:t>
            </a:r>
            <a:r>
              <a:rPr lang="ru-RU" dirty="0"/>
              <a:t> на </a:t>
            </a:r>
            <a:r>
              <a:rPr lang="ru-RU" dirty="0" err="1"/>
              <a:t>експеримент</a:t>
            </a:r>
            <a:r>
              <a:rPr lang="ru-RU" dirty="0"/>
              <a:t> </a:t>
            </a:r>
            <a:r>
              <a:rPr lang="ru-RU" dirty="0" err="1"/>
              <a:t>вирішується</a:t>
            </a:r>
            <a:r>
              <a:rPr lang="ru-RU" dirty="0"/>
              <a:t> </a:t>
            </a:r>
            <a:r>
              <a:rPr lang="ru-RU" dirty="0" err="1"/>
              <a:t>американська</a:t>
            </a:r>
            <a:r>
              <a:rPr lang="ru-RU" dirty="0"/>
              <a:t> </a:t>
            </a:r>
            <a:r>
              <a:rPr lang="ru-RU" dirty="0" err="1"/>
              <a:t>фірма</a:t>
            </a:r>
            <a:r>
              <a:rPr lang="ru-RU" dirty="0"/>
              <a:t> "Уорнер </a:t>
            </a:r>
            <a:r>
              <a:rPr lang="ru-RU" dirty="0" err="1"/>
              <a:t>Бразерс</a:t>
            </a:r>
            <a:r>
              <a:rPr lang="ru-RU" dirty="0"/>
              <a:t>", в 1927 р. вона </a:t>
            </a:r>
            <a:r>
              <a:rPr lang="ru-RU" dirty="0" err="1"/>
              <a:t>випускає</a:t>
            </a:r>
            <a:r>
              <a:rPr lang="ru-RU" dirty="0"/>
              <a:t> перший </a:t>
            </a:r>
            <a:r>
              <a:rPr lang="ru-RU" dirty="0" err="1"/>
              <a:t>фільм</a:t>
            </a:r>
            <a:r>
              <a:rPr lang="ru-RU" dirty="0"/>
              <a:t>, в </a:t>
            </a:r>
            <a:r>
              <a:rPr lang="ru-RU" dirty="0" err="1"/>
              <a:t>якому</a:t>
            </a:r>
            <a:r>
              <a:rPr lang="ru-RU" dirty="0"/>
              <a:t> персонаж на </a:t>
            </a:r>
            <a:r>
              <a:rPr lang="ru-RU" dirty="0" err="1"/>
              <a:t>екрані</a:t>
            </a:r>
            <a:r>
              <a:rPr lang="ru-RU" dirty="0"/>
              <a:t> </a:t>
            </a:r>
            <a:r>
              <a:rPr lang="ru-RU" dirty="0" err="1"/>
              <a:t>розмовляє</a:t>
            </a:r>
            <a:r>
              <a:rPr lang="ru-RU" dirty="0"/>
              <a:t> - "</a:t>
            </a:r>
            <a:r>
              <a:rPr lang="ru-RU" dirty="0" err="1"/>
              <a:t>Співак</a:t>
            </a:r>
            <a:r>
              <a:rPr lang="ru-RU" dirty="0"/>
              <a:t> джазу"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9727" y="0"/>
            <a:ext cx="1611085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340768"/>
            <a:ext cx="51845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1927 р. практично всі фільми були "німими", вони містили лише зображення, без звуку. На початку 1920-х з'являється перша система, здатна записувати і відтворювати звукове кіно, проте </a:t>
            </a:r>
            <a:r>
              <a:rPr lang="uk-UA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кіновиробники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довго побоювалися значного подорожчання виробництва і прокату фільмів. Першою на експеримент вирішується американська фірма "</a:t>
            </a:r>
            <a:r>
              <a:rPr lang="uk-UA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Уорнер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Бразерс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", в 1927 р. вона випускає перший фільм, в якому персонаж на екрані розмовляє - "Співак джазу"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548680"/>
            <a:ext cx="50492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Розвиток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звукового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кіно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6699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52596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985762"/>
            <a:ext cx="1815952" cy="25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" y="2942028"/>
            <a:ext cx="5473615" cy="390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605165"/>
            <a:ext cx="79366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Деякі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відомі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режисери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актори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(у т. ч.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Чарлі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Чаплін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виступали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звукового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кіно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те,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щоб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звук не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заважав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образотворчим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експериментам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але звук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дуже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швидко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завоював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місце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кіно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і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впродовж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30-х практично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фільми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стали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звуковими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Різноманітність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художніх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прийомів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засобів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вираження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кіно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падає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зате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значно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посилюється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роль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діалогів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несучих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головну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змістовну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виразну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навантаження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досить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великій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фільмів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0" y="1"/>
            <a:ext cx="9132150" cy="684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0" y="3715960"/>
            <a:ext cx="4402264" cy="313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021485"/>
            <a:ext cx="1816100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77665" y="664435"/>
            <a:ext cx="69127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Деякі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відомі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режисери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актори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(у т. ч.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Чарлі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Чаплін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виступали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звукового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кіно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те,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щоб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звук не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заважав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образотворчим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експериментам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але звук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дуже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швидко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завоював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місце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кіно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і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впродовж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30-х практично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фільми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стали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звуковими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Різноманітність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художніх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прийомів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засобів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вираження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кіно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падає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зате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значно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посилюється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роль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діалогів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несучих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головну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змістовну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виразну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навантаження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досить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великій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фільмів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1947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156</TotalTime>
  <Words>1221</Words>
  <Application>Microsoft Office PowerPoint</Application>
  <PresentationFormat>Экран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Кутюр</vt:lpstr>
      <vt:lpstr>Презентация PowerPoint</vt:lpstr>
      <vt:lpstr>Презентация PowerPoint</vt:lpstr>
      <vt:lpstr>Презентация PowerPoint</vt:lpstr>
      <vt:lpstr>Презентация PowerPoint</vt:lpstr>
      <vt:lpstr>Початковий період розвитку кіно</vt:lpstr>
      <vt:lpstr>Презентация PowerPoint</vt:lpstr>
      <vt:lpstr>Презентация PowerPoint</vt:lpstr>
      <vt:lpstr>Розвиток звукового кіно</vt:lpstr>
      <vt:lpstr>Презентация PowerPoint</vt:lpstr>
      <vt:lpstr>Розвиток кольорового кіно</vt:lpstr>
      <vt:lpstr>Останні тенденції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Історія кіно виникнення кіно</dc:title>
  <dc:creator>Коля</dc:creator>
  <cp:lastModifiedBy>Deafult User</cp:lastModifiedBy>
  <cp:revision>9</cp:revision>
  <dcterms:created xsi:type="dcterms:W3CDTF">2013-05-16T16:00:46Z</dcterms:created>
  <dcterms:modified xsi:type="dcterms:W3CDTF">2013-05-16T18:44:38Z</dcterms:modified>
</cp:coreProperties>
</file>