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Rg st="1" end="12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342F2B-4903-461E-ABE4-982C91F63DD5}" type="doc">
      <dgm:prSet loTypeId="urn:microsoft.com/office/officeart/2011/layout/CircleProcess" loCatId="officeonline" qsTypeId="urn:microsoft.com/office/officeart/2009/2/quickstyle/3d8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9BFE162A-7C36-4D82-992B-322A2E1E4ADD}">
      <dgm:prSet phldrT="[Текст]"/>
      <dgm:spPr/>
      <dgm:t>
        <a:bodyPr/>
        <a:lstStyle/>
        <a:p>
          <a:r>
            <a:rPr lang="uk-UA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Дякую</a:t>
          </a:r>
          <a:endParaRPr lang="uk-UA" dirty="0"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1D6DFF1C-E06B-43C4-ADA8-D1BF546AF39B}" type="parTrans" cxnId="{A04A5BBE-BA33-41B1-ACB9-63ED91911C8B}">
      <dgm:prSet/>
      <dgm:spPr/>
      <dgm:t>
        <a:bodyPr/>
        <a:lstStyle/>
        <a:p>
          <a:endParaRPr lang="uk-UA"/>
        </a:p>
      </dgm:t>
    </dgm:pt>
    <dgm:pt modelId="{C2093B2E-68DF-44FF-A605-2AD97D205860}" type="sibTrans" cxnId="{A04A5BBE-BA33-41B1-ACB9-63ED91911C8B}">
      <dgm:prSet/>
      <dgm:spPr/>
      <dgm:t>
        <a:bodyPr/>
        <a:lstStyle/>
        <a:p>
          <a:endParaRPr lang="uk-UA"/>
        </a:p>
      </dgm:t>
    </dgm:pt>
    <dgm:pt modelId="{49E15289-E266-41B3-8EE9-8401D1AD68BA}">
      <dgm:prSet phldrT="[Текст]"/>
      <dgm:spPr/>
      <dgm:t>
        <a:bodyPr/>
        <a:lstStyle/>
        <a:p>
          <a:r>
            <a:rPr lang="uk-UA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за</a:t>
          </a:r>
          <a:endParaRPr lang="uk-UA" dirty="0"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BD5E92A4-14E0-4EA2-BD93-EE0C80C3D489}" type="parTrans" cxnId="{4803832B-A9B9-40A4-B043-929A7D41FAF2}">
      <dgm:prSet/>
      <dgm:spPr/>
      <dgm:t>
        <a:bodyPr/>
        <a:lstStyle/>
        <a:p>
          <a:endParaRPr lang="uk-UA"/>
        </a:p>
      </dgm:t>
    </dgm:pt>
    <dgm:pt modelId="{95CE4E46-D588-4760-86DC-BE41F6EA1D88}" type="sibTrans" cxnId="{4803832B-A9B9-40A4-B043-929A7D41FAF2}">
      <dgm:prSet/>
      <dgm:spPr/>
      <dgm:t>
        <a:bodyPr/>
        <a:lstStyle/>
        <a:p>
          <a:endParaRPr lang="uk-UA"/>
        </a:p>
      </dgm:t>
    </dgm:pt>
    <dgm:pt modelId="{8A483FDA-E4B4-4B80-AF63-2C5CEA7B56BB}">
      <dgm:prSet phldrT="[Текст]"/>
      <dgm:spPr/>
      <dgm:t>
        <a:bodyPr/>
        <a:lstStyle/>
        <a:p>
          <a:r>
            <a:rPr lang="uk-UA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увагу</a:t>
          </a:r>
          <a:r>
            <a:rPr lang="uk-UA" b="0" i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!</a:t>
          </a:r>
          <a:endParaRPr lang="uk-UA" dirty="0"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C1300729-B344-4DB6-A597-57ED6AFAE6CC}" type="parTrans" cxnId="{45476BCC-014A-417D-887A-692731EA5662}">
      <dgm:prSet/>
      <dgm:spPr/>
      <dgm:t>
        <a:bodyPr/>
        <a:lstStyle/>
        <a:p>
          <a:endParaRPr lang="uk-UA"/>
        </a:p>
      </dgm:t>
    </dgm:pt>
    <dgm:pt modelId="{D5867C77-8879-46CE-87FD-53C4CBC6492C}" type="sibTrans" cxnId="{45476BCC-014A-417D-887A-692731EA5662}">
      <dgm:prSet/>
      <dgm:spPr/>
      <dgm:t>
        <a:bodyPr/>
        <a:lstStyle/>
        <a:p>
          <a:endParaRPr lang="uk-UA"/>
        </a:p>
      </dgm:t>
    </dgm:pt>
    <dgm:pt modelId="{DBE3C77B-C7B8-4B2E-B5E2-79518773960E}" type="pres">
      <dgm:prSet presAssocID="{DA342F2B-4903-461E-ABE4-982C91F63DD5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4797D231-9AD6-49FD-BB93-918FDA9282E7}" type="pres">
      <dgm:prSet presAssocID="{8A483FDA-E4B4-4B80-AF63-2C5CEA7B56BB}" presName="Accent3" presStyleCnt="0"/>
      <dgm:spPr/>
    </dgm:pt>
    <dgm:pt modelId="{DF0E0701-7F87-4B01-93DD-5A1FE3917273}" type="pres">
      <dgm:prSet presAssocID="{8A483FDA-E4B4-4B80-AF63-2C5CEA7B56BB}" presName="Accent" presStyleLbl="node1" presStyleIdx="0" presStyleCnt="3" custScaleX="98082" custScaleY="87069"/>
      <dgm:spPr/>
    </dgm:pt>
    <dgm:pt modelId="{90BE3582-66D5-483C-A68D-B5A659CAF779}" type="pres">
      <dgm:prSet presAssocID="{8A483FDA-E4B4-4B80-AF63-2C5CEA7B56BB}" presName="ParentBackground3" presStyleCnt="0"/>
      <dgm:spPr/>
    </dgm:pt>
    <dgm:pt modelId="{C7505BED-E4F0-467E-B52A-6B40735DC49D}" type="pres">
      <dgm:prSet presAssocID="{8A483FDA-E4B4-4B80-AF63-2C5CEA7B56BB}" presName="ParentBackground" presStyleLbl="fgAcc1" presStyleIdx="0" presStyleCnt="3" custScaleY="80129"/>
      <dgm:spPr/>
      <dgm:t>
        <a:bodyPr/>
        <a:lstStyle/>
        <a:p>
          <a:endParaRPr lang="uk-UA"/>
        </a:p>
      </dgm:t>
    </dgm:pt>
    <dgm:pt modelId="{EFF8AC26-7900-4A6D-931C-C2F831BA77B2}" type="pres">
      <dgm:prSet presAssocID="{8A483FDA-E4B4-4B80-AF63-2C5CEA7B56BB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F4EA035-1186-468F-A00C-879D8131F295}" type="pres">
      <dgm:prSet presAssocID="{49E15289-E266-41B3-8EE9-8401D1AD68BA}" presName="Accent2" presStyleCnt="0"/>
      <dgm:spPr/>
    </dgm:pt>
    <dgm:pt modelId="{B4E5773D-92CC-4498-AA89-C5ECACBFC466}" type="pres">
      <dgm:prSet presAssocID="{49E15289-E266-41B3-8EE9-8401D1AD68BA}" presName="Accent" presStyleLbl="node1" presStyleIdx="1" presStyleCnt="3" custScaleX="90174" custScaleY="94210"/>
      <dgm:spPr/>
    </dgm:pt>
    <dgm:pt modelId="{7456471F-0E68-4CDB-AABC-26D0EDDB3221}" type="pres">
      <dgm:prSet presAssocID="{49E15289-E266-41B3-8EE9-8401D1AD68BA}" presName="ParentBackground2" presStyleCnt="0"/>
      <dgm:spPr/>
    </dgm:pt>
    <dgm:pt modelId="{677F7A3E-F23E-46DC-AC28-DC15E6072640}" type="pres">
      <dgm:prSet presAssocID="{49E15289-E266-41B3-8EE9-8401D1AD68BA}" presName="ParentBackground" presStyleLbl="fgAcc1" presStyleIdx="1" presStyleCnt="3" custScaleY="86709" custLinFactNeighborX="2179" custLinFactNeighborY="0"/>
      <dgm:spPr/>
    </dgm:pt>
    <dgm:pt modelId="{FBDBEE58-AE7B-442D-9BBB-838D775E4FA5}" type="pres">
      <dgm:prSet presAssocID="{49E15289-E266-41B3-8EE9-8401D1AD68BA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6DEBD47-C8DF-4AB3-A86F-9BBB1E1ED0FC}" type="pres">
      <dgm:prSet presAssocID="{9BFE162A-7C36-4D82-992B-322A2E1E4ADD}" presName="Accent1" presStyleCnt="0"/>
      <dgm:spPr/>
    </dgm:pt>
    <dgm:pt modelId="{B67E14D8-9DC4-4917-A84A-60E1E6A50AA6}" type="pres">
      <dgm:prSet presAssocID="{9BFE162A-7C36-4D82-992B-322A2E1E4ADD}" presName="Accent" presStyleLbl="node1" presStyleIdx="2" presStyleCnt="3" custScaleX="91609" custScaleY="91827"/>
      <dgm:spPr/>
    </dgm:pt>
    <dgm:pt modelId="{EC13AB53-5963-4F6E-BB39-9AA80A180961}" type="pres">
      <dgm:prSet presAssocID="{9BFE162A-7C36-4D82-992B-322A2E1E4ADD}" presName="ParentBackground1" presStyleCnt="0"/>
      <dgm:spPr/>
    </dgm:pt>
    <dgm:pt modelId="{8FAB30B5-703B-4229-8815-E520DDBD564D}" type="pres">
      <dgm:prSet presAssocID="{9BFE162A-7C36-4D82-992B-322A2E1E4ADD}" presName="ParentBackground" presStyleLbl="fgAcc1" presStyleIdx="2" presStyleCnt="3" custScaleX="94137" custScaleY="73549"/>
      <dgm:spPr/>
    </dgm:pt>
    <dgm:pt modelId="{83000D81-B61F-46E7-AAFD-CF99A184B0D8}" type="pres">
      <dgm:prSet presAssocID="{9BFE162A-7C36-4D82-992B-322A2E1E4AD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45476BCC-014A-417D-887A-692731EA5662}" srcId="{DA342F2B-4903-461E-ABE4-982C91F63DD5}" destId="{8A483FDA-E4B4-4B80-AF63-2C5CEA7B56BB}" srcOrd="2" destOrd="0" parTransId="{C1300729-B344-4DB6-A597-57ED6AFAE6CC}" sibTransId="{D5867C77-8879-46CE-87FD-53C4CBC6492C}"/>
    <dgm:cxn modelId="{51C405CC-4F48-4D91-85AF-AE689BF972FB}" type="presOf" srcId="{9BFE162A-7C36-4D82-992B-322A2E1E4ADD}" destId="{83000D81-B61F-46E7-AAFD-CF99A184B0D8}" srcOrd="1" destOrd="0" presId="urn:microsoft.com/office/officeart/2011/layout/CircleProcess"/>
    <dgm:cxn modelId="{A04A5BBE-BA33-41B1-ACB9-63ED91911C8B}" srcId="{DA342F2B-4903-461E-ABE4-982C91F63DD5}" destId="{9BFE162A-7C36-4D82-992B-322A2E1E4ADD}" srcOrd="0" destOrd="0" parTransId="{1D6DFF1C-E06B-43C4-ADA8-D1BF546AF39B}" sibTransId="{C2093B2E-68DF-44FF-A605-2AD97D205860}"/>
    <dgm:cxn modelId="{95B13EA0-764D-471B-8173-886E5A85FAD1}" type="presOf" srcId="{49E15289-E266-41B3-8EE9-8401D1AD68BA}" destId="{677F7A3E-F23E-46DC-AC28-DC15E6072640}" srcOrd="0" destOrd="0" presId="urn:microsoft.com/office/officeart/2011/layout/CircleProcess"/>
    <dgm:cxn modelId="{92FE69B4-A346-4F4F-B308-7D8ADC0B264B}" type="presOf" srcId="{9BFE162A-7C36-4D82-992B-322A2E1E4ADD}" destId="{8FAB30B5-703B-4229-8815-E520DDBD564D}" srcOrd="0" destOrd="0" presId="urn:microsoft.com/office/officeart/2011/layout/CircleProcess"/>
    <dgm:cxn modelId="{F3BAF15D-1478-4E4D-9FAC-7739B4BBEA9F}" type="presOf" srcId="{49E15289-E266-41B3-8EE9-8401D1AD68BA}" destId="{FBDBEE58-AE7B-442D-9BBB-838D775E4FA5}" srcOrd="1" destOrd="0" presId="urn:microsoft.com/office/officeart/2011/layout/CircleProcess"/>
    <dgm:cxn modelId="{4803832B-A9B9-40A4-B043-929A7D41FAF2}" srcId="{DA342F2B-4903-461E-ABE4-982C91F63DD5}" destId="{49E15289-E266-41B3-8EE9-8401D1AD68BA}" srcOrd="1" destOrd="0" parTransId="{BD5E92A4-14E0-4EA2-BD93-EE0C80C3D489}" sibTransId="{95CE4E46-D588-4760-86DC-BE41F6EA1D88}"/>
    <dgm:cxn modelId="{C098FDEC-D2EA-445B-888B-4076563FFABF}" type="presOf" srcId="{8A483FDA-E4B4-4B80-AF63-2C5CEA7B56BB}" destId="{EFF8AC26-7900-4A6D-931C-C2F831BA77B2}" srcOrd="1" destOrd="0" presId="urn:microsoft.com/office/officeart/2011/layout/CircleProcess"/>
    <dgm:cxn modelId="{66D7339F-67CC-4591-A37B-949B4D8B62A1}" type="presOf" srcId="{8A483FDA-E4B4-4B80-AF63-2C5CEA7B56BB}" destId="{C7505BED-E4F0-467E-B52A-6B40735DC49D}" srcOrd="0" destOrd="0" presId="urn:microsoft.com/office/officeart/2011/layout/CircleProcess"/>
    <dgm:cxn modelId="{657A11C1-9456-46E2-9246-5704E68164C8}" type="presOf" srcId="{DA342F2B-4903-461E-ABE4-982C91F63DD5}" destId="{DBE3C77B-C7B8-4B2E-B5E2-79518773960E}" srcOrd="0" destOrd="0" presId="urn:microsoft.com/office/officeart/2011/layout/CircleProcess"/>
    <dgm:cxn modelId="{17AA1D1A-3CB9-408F-9673-086682D942FB}" type="presParOf" srcId="{DBE3C77B-C7B8-4B2E-B5E2-79518773960E}" destId="{4797D231-9AD6-49FD-BB93-918FDA9282E7}" srcOrd="0" destOrd="0" presId="urn:microsoft.com/office/officeart/2011/layout/CircleProcess"/>
    <dgm:cxn modelId="{412D41F5-DA40-49C9-BA88-EEC141BA2A79}" type="presParOf" srcId="{4797D231-9AD6-49FD-BB93-918FDA9282E7}" destId="{DF0E0701-7F87-4B01-93DD-5A1FE3917273}" srcOrd="0" destOrd="0" presId="urn:microsoft.com/office/officeart/2011/layout/CircleProcess"/>
    <dgm:cxn modelId="{279A9148-A4C0-4DA4-8D6B-91CCEEC7DD32}" type="presParOf" srcId="{DBE3C77B-C7B8-4B2E-B5E2-79518773960E}" destId="{90BE3582-66D5-483C-A68D-B5A659CAF779}" srcOrd="1" destOrd="0" presId="urn:microsoft.com/office/officeart/2011/layout/CircleProcess"/>
    <dgm:cxn modelId="{6C86ADEE-A874-4FAA-9B64-214A2EDD380F}" type="presParOf" srcId="{90BE3582-66D5-483C-A68D-B5A659CAF779}" destId="{C7505BED-E4F0-467E-B52A-6B40735DC49D}" srcOrd="0" destOrd="0" presId="urn:microsoft.com/office/officeart/2011/layout/CircleProcess"/>
    <dgm:cxn modelId="{9E961AF4-D258-473E-B8C3-E9E62557C159}" type="presParOf" srcId="{DBE3C77B-C7B8-4B2E-B5E2-79518773960E}" destId="{EFF8AC26-7900-4A6D-931C-C2F831BA77B2}" srcOrd="2" destOrd="0" presId="urn:microsoft.com/office/officeart/2011/layout/CircleProcess"/>
    <dgm:cxn modelId="{AD60BA55-A7A9-40D7-B9DE-46464B8F54AB}" type="presParOf" srcId="{DBE3C77B-C7B8-4B2E-B5E2-79518773960E}" destId="{4F4EA035-1186-468F-A00C-879D8131F295}" srcOrd="3" destOrd="0" presId="urn:microsoft.com/office/officeart/2011/layout/CircleProcess"/>
    <dgm:cxn modelId="{33170452-411E-4341-88EC-3B79FA376DA4}" type="presParOf" srcId="{4F4EA035-1186-468F-A00C-879D8131F295}" destId="{B4E5773D-92CC-4498-AA89-C5ECACBFC466}" srcOrd="0" destOrd="0" presId="urn:microsoft.com/office/officeart/2011/layout/CircleProcess"/>
    <dgm:cxn modelId="{A4A033A2-8A3B-4937-979A-71FF0A996F3F}" type="presParOf" srcId="{DBE3C77B-C7B8-4B2E-B5E2-79518773960E}" destId="{7456471F-0E68-4CDB-AABC-26D0EDDB3221}" srcOrd="4" destOrd="0" presId="urn:microsoft.com/office/officeart/2011/layout/CircleProcess"/>
    <dgm:cxn modelId="{8777D8DB-7FF0-4141-B874-586E754C37AD}" type="presParOf" srcId="{7456471F-0E68-4CDB-AABC-26D0EDDB3221}" destId="{677F7A3E-F23E-46DC-AC28-DC15E6072640}" srcOrd="0" destOrd="0" presId="urn:microsoft.com/office/officeart/2011/layout/CircleProcess"/>
    <dgm:cxn modelId="{08FF034A-2E05-4D0A-8968-B5556E794BED}" type="presParOf" srcId="{DBE3C77B-C7B8-4B2E-B5E2-79518773960E}" destId="{FBDBEE58-AE7B-442D-9BBB-838D775E4FA5}" srcOrd="5" destOrd="0" presId="urn:microsoft.com/office/officeart/2011/layout/CircleProcess"/>
    <dgm:cxn modelId="{9969797A-0B43-4046-B16F-18EC2F07CD35}" type="presParOf" srcId="{DBE3C77B-C7B8-4B2E-B5E2-79518773960E}" destId="{46DEBD47-C8DF-4AB3-A86F-9BBB1E1ED0FC}" srcOrd="6" destOrd="0" presId="urn:microsoft.com/office/officeart/2011/layout/CircleProcess"/>
    <dgm:cxn modelId="{C475FC91-7C5E-4198-B27D-1E718F7F8A7F}" type="presParOf" srcId="{46DEBD47-C8DF-4AB3-A86F-9BBB1E1ED0FC}" destId="{B67E14D8-9DC4-4917-A84A-60E1E6A50AA6}" srcOrd="0" destOrd="0" presId="urn:microsoft.com/office/officeart/2011/layout/CircleProcess"/>
    <dgm:cxn modelId="{6AE2202C-44CA-4735-B495-8F71EF4EA41A}" type="presParOf" srcId="{DBE3C77B-C7B8-4B2E-B5E2-79518773960E}" destId="{EC13AB53-5963-4F6E-BB39-9AA80A180961}" srcOrd="7" destOrd="0" presId="urn:microsoft.com/office/officeart/2011/layout/CircleProcess"/>
    <dgm:cxn modelId="{3BD4BC1D-8302-4368-BDC8-FD3F429EE2DE}" type="presParOf" srcId="{EC13AB53-5963-4F6E-BB39-9AA80A180961}" destId="{8FAB30B5-703B-4229-8815-E520DDBD564D}" srcOrd="0" destOrd="0" presId="urn:microsoft.com/office/officeart/2011/layout/CircleProcess"/>
    <dgm:cxn modelId="{EC6CEDDD-F9F9-478A-8B1E-8B776669522A}" type="presParOf" srcId="{DBE3C77B-C7B8-4B2E-B5E2-79518773960E}" destId="{83000D81-B61F-46E7-AAFD-CF99A184B0D8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E0701-7F87-4B01-93DD-5A1FE3917273}">
      <dsp:nvSpPr>
        <dsp:cNvPr id="0" name=""/>
        <dsp:cNvSpPr/>
      </dsp:nvSpPr>
      <dsp:spPr>
        <a:xfrm>
          <a:off x="5418438" y="1036711"/>
          <a:ext cx="2299621" cy="204178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505BED-E4F0-467E-B52A-6B40735DC49D}">
      <dsp:nvSpPr>
        <dsp:cNvPr id="0" name=""/>
        <dsp:cNvSpPr/>
      </dsp:nvSpPr>
      <dsp:spPr>
        <a:xfrm>
          <a:off x="5473801" y="1180729"/>
          <a:ext cx="2188895" cy="175375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увагу</a:t>
          </a:r>
          <a:r>
            <a:rPr lang="uk-UA" sz="4400" b="0" i="0" kern="120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!</a:t>
          </a:r>
          <a:endParaRPr lang="uk-UA" sz="4400" kern="1200" dirty="0"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</dsp:txBody>
      <dsp:txXfrm>
        <a:off x="5786718" y="1431312"/>
        <a:ext cx="1563060" cy="1252586"/>
      </dsp:txXfrm>
    </dsp:sp>
    <dsp:sp modelId="{B4E5773D-92CC-4498-AA89-C5ECACBFC466}">
      <dsp:nvSpPr>
        <dsp:cNvPr id="0" name=""/>
        <dsp:cNvSpPr/>
      </dsp:nvSpPr>
      <dsp:spPr>
        <a:xfrm rot="2700000">
          <a:off x="3090487" y="1002840"/>
          <a:ext cx="2109118" cy="2109118"/>
        </a:xfrm>
        <a:prstGeom prst="teardrop">
          <a:avLst>
            <a:gd name="adj" fmla="val 100000"/>
          </a:avLst>
        </a:prstGeom>
        <a:solidFill>
          <a:schemeClr val="accent4">
            <a:hueOff val="4706656"/>
            <a:satOff val="-11638"/>
            <a:lumOff val="-6177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7F7A3E-F23E-46DC-AC28-DC15E6072640}">
      <dsp:nvSpPr>
        <dsp:cNvPr id="0" name=""/>
        <dsp:cNvSpPr/>
      </dsp:nvSpPr>
      <dsp:spPr>
        <a:xfrm>
          <a:off x="3098295" y="1108722"/>
          <a:ext cx="2188895" cy="189776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за</a:t>
          </a:r>
          <a:endParaRPr lang="uk-UA" sz="4400" kern="1200" dirty="0"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a:endParaRPr>
        </a:p>
      </dsp:txBody>
      <dsp:txXfrm>
        <a:off x="3411213" y="1379882"/>
        <a:ext cx="1563060" cy="1355445"/>
      </dsp:txXfrm>
    </dsp:sp>
    <dsp:sp modelId="{B67E14D8-9DC4-4917-A84A-60E1E6A50AA6}">
      <dsp:nvSpPr>
        <dsp:cNvPr id="0" name=""/>
        <dsp:cNvSpPr/>
      </dsp:nvSpPr>
      <dsp:spPr>
        <a:xfrm rot="2700000">
          <a:off x="650504" y="986058"/>
          <a:ext cx="2142682" cy="2142682"/>
        </a:xfrm>
        <a:prstGeom prst="teardrop">
          <a:avLst>
            <a:gd name="adj" fmla="val 100000"/>
          </a:avLst>
        </a:prstGeom>
        <a:solidFill>
          <a:schemeClr val="accent4">
            <a:hueOff val="9413312"/>
            <a:satOff val="-23276"/>
            <a:lumOff val="-12353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AB30B5-703B-4229-8815-E520DDBD564D}">
      <dsp:nvSpPr>
        <dsp:cNvPr id="0" name=""/>
        <dsp:cNvSpPr/>
      </dsp:nvSpPr>
      <dsp:spPr>
        <a:xfrm>
          <a:off x="691565" y="1252736"/>
          <a:ext cx="2060560" cy="16097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Дякую</a:t>
          </a:r>
          <a:endParaRPr lang="uk-UA" sz="4400" kern="1200" dirty="0"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a:endParaRPr>
        </a:p>
      </dsp:txBody>
      <dsp:txXfrm>
        <a:off x="986136" y="1482742"/>
        <a:ext cx="1471418" cy="1149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Круговой процесс"/>
  <dgm:desc val="Используется для отображения последовательных этапов процесса. Ограничен одиннадцатью фигурами уровня 1 с неограниченным числом фигур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9456-688C-404A-B618-AD2BB2E8020C}" type="datetimeFigureOut">
              <a:rPr lang="uk-UA" smtClean="0"/>
              <a:t>14.12.2012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63F2-18EE-4FC4-ADDC-33057F3A9458}" type="slidenum">
              <a:rPr lang="uk-UA" smtClean="0"/>
              <a:t>‹#›</a:t>
            </a:fld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9456-688C-404A-B618-AD2BB2E8020C}" type="datetimeFigureOut">
              <a:rPr lang="uk-UA" smtClean="0"/>
              <a:t>14.12.2012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63F2-18EE-4FC4-ADDC-33057F3A94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9456-688C-404A-B618-AD2BB2E8020C}" type="datetimeFigureOut">
              <a:rPr lang="uk-UA" smtClean="0"/>
              <a:t>14.12.2012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63F2-18EE-4FC4-ADDC-33057F3A94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9456-688C-404A-B618-AD2BB2E8020C}" type="datetimeFigureOut">
              <a:rPr lang="uk-UA" smtClean="0"/>
              <a:t>14.12.2012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63F2-18EE-4FC4-ADDC-33057F3A9458}" type="slidenum">
              <a:rPr lang="uk-UA" smtClean="0"/>
              <a:t>‹#›</a:t>
            </a:fld>
            <a:endParaRPr lang="uk-U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9456-688C-404A-B618-AD2BB2E8020C}" type="datetimeFigureOut">
              <a:rPr lang="uk-UA" smtClean="0"/>
              <a:t>14.12.2012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63F2-18EE-4FC4-ADDC-33057F3A94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9456-688C-404A-B618-AD2BB2E8020C}" type="datetimeFigureOut">
              <a:rPr lang="uk-UA" smtClean="0"/>
              <a:t>14.12.2012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63F2-18EE-4FC4-ADDC-33057F3A94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9456-688C-404A-B618-AD2BB2E8020C}" type="datetimeFigureOut">
              <a:rPr lang="uk-UA" smtClean="0"/>
              <a:t>14.12.2012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63F2-18EE-4FC4-ADDC-33057F3A94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9456-688C-404A-B618-AD2BB2E8020C}" type="datetimeFigureOut">
              <a:rPr lang="uk-UA" smtClean="0"/>
              <a:t>14.12.2012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63F2-18EE-4FC4-ADDC-33057F3A94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9456-688C-404A-B618-AD2BB2E8020C}" type="datetimeFigureOut">
              <a:rPr lang="uk-UA" smtClean="0"/>
              <a:t>14.12.2012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63F2-18EE-4FC4-ADDC-33057F3A94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9456-688C-404A-B618-AD2BB2E8020C}" type="datetimeFigureOut">
              <a:rPr lang="uk-UA" smtClean="0"/>
              <a:t>14.12.2012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63F2-18EE-4FC4-ADDC-33057F3A94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9456-688C-404A-B618-AD2BB2E8020C}" type="datetimeFigureOut">
              <a:rPr lang="uk-UA" smtClean="0"/>
              <a:t>14.12.2012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63F2-18EE-4FC4-ADDC-33057F3A94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DFDA9456-688C-404A-B618-AD2BB2E8020C}" type="datetimeFigureOut">
              <a:rPr lang="uk-UA" smtClean="0"/>
              <a:t>14.12.2012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E3663F2-18EE-4FC4-ADDC-33057F3A9458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uk-UA" sz="2000" dirty="0" smtClean="0"/>
              <a:t>Учня 10-А класу</a:t>
            </a:r>
          </a:p>
          <a:p>
            <a:pPr algn="r"/>
            <a:r>
              <a:rPr lang="uk-UA" sz="2000" dirty="0" smtClean="0"/>
              <a:t>ЗОШ №25 м. Луцька</a:t>
            </a:r>
          </a:p>
          <a:p>
            <a:pPr algn="r"/>
            <a:r>
              <a:rPr lang="uk-UA" sz="2000" dirty="0" smtClean="0"/>
              <a:t>Матвійчука Романа</a:t>
            </a:r>
            <a:endParaRPr lang="uk-UA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1561081"/>
          </a:xfrm>
        </p:spPr>
        <p:txBody>
          <a:bodyPr/>
          <a:lstStyle/>
          <a:p>
            <a:r>
              <a:rPr lang="uk-UA" dirty="0" smtClean="0"/>
              <a:t>Презентація на тему:</a:t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en-US" dirty="0" smtClean="0"/>
              <a:t>“</a:t>
            </a:r>
            <a:r>
              <a:rPr lang="uk-UA" dirty="0" smtClean="0"/>
              <a:t>Проблема миру і роззброєння</a:t>
            </a:r>
            <a:r>
              <a:rPr lang="en-US" dirty="0" smtClean="0"/>
              <a:t>”</a:t>
            </a:r>
            <a:endParaRPr lang="uk-UA" dirty="0"/>
          </a:p>
        </p:txBody>
      </p:sp>
      <p:pic>
        <p:nvPicPr>
          <p:cNvPr id="4" name="Music for presentati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393.033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566124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6200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562"/>
    </mc:Choice>
    <mc:Fallback>
      <p:transition spd="slow" advTm="115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layEvt time="3893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Проблема </a:t>
            </a:r>
            <a:r>
              <a:rPr lang="uk-UA" u="sng" dirty="0"/>
              <a:t>необхідності</a:t>
            </a:r>
            <a:r>
              <a:rPr lang="uk-UA" dirty="0"/>
              <a:t> збереження миру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b="1" dirty="0"/>
              <a:t>Проблема необхідності збереження миру</a:t>
            </a:r>
            <a:r>
              <a:rPr lang="uk-UA" dirty="0"/>
              <a:t> на Землі і запобігання руйнівній ядерній війні, яку донедавна сприймали як глобальну проблему номер один, нині втратили свою гостроту і неминучість. Сучасний світ залишається нестабільним — глобальне протистояння змінилося посиленням і збільшенням кількості конфліктів локального характеру різного роду (в Африці, Південно-Східній Азії, Афганістані, на Близькому Сході і Кавказі та ін.), які можуть перетворитися на регіональні чи глобальні конфлікти із втягненням в них нових учасників.</a:t>
            </a:r>
          </a:p>
          <a:p>
            <a:pPr marL="0" indent="0">
              <a:buNone/>
            </a:pP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61048"/>
            <a:ext cx="270510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2502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8304">
        <p14:flip dir="r"/>
      </p:transition>
    </mc:Choice>
    <mc:Fallback>
      <p:transition spd="slow" advTm="283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Заключення</a:t>
            </a:r>
            <a:endParaRPr lang="uk-UA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Підсумовуючи наведене і оглядаючи поглядом весь процес нарощування озброєнь світі, можна назвати, </a:t>
            </a:r>
            <a:r>
              <a:rPr lang="uk-UA" dirty="0" smtClean="0"/>
              <a:t>що </a:t>
            </a:r>
            <a:r>
              <a:rPr lang="uk-UA" dirty="0"/>
              <a:t>попри докладені зусилля, у межах контролю над озброєннями і глобального роззброєння, гонка озброєнь світі усі ще триває. Після завершення півстоліття з освіти Організації Об'єднаних Націй внесок цієї організації у світове роззброєння залишається незначним. Ця обставина під час холодної громадянської війни відводило ООН маргінальну, малоефективну роль вирішенні світових проблем, до того ж час, провокуючи якісне і кількісне нарощування озброєнь, як ядерних, </a:t>
            </a:r>
            <a:r>
              <a:rPr lang="uk-UA" dirty="0" smtClean="0"/>
              <a:t>так і звичайних</a:t>
            </a:r>
            <a:r>
              <a:rPr lang="uk-UA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4729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68152">
        <p14:flash/>
      </p:transition>
    </mc:Choice>
    <mc:Fallback>
      <p:transition spd="slow" advTm="681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43303769"/>
              </p:ext>
            </p:extLst>
          </p:nvPr>
        </p:nvGraphicFramePr>
        <p:xfrm>
          <a:off x="609600" y="1600200"/>
          <a:ext cx="792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6801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625">
        <p14:ripple/>
      </p:transition>
    </mc:Choice>
    <mc:Fallback>
      <p:transition spd="slow" advTm="36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зміст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+mj-lt"/>
              <a:buAutoNum type="arabicParenR"/>
            </a:pPr>
            <a:r>
              <a:rPr lang="uk-UA" dirty="0" smtClean="0"/>
              <a:t>Мир і роззброєння – загальні поняття.</a:t>
            </a:r>
          </a:p>
          <a:p>
            <a:pPr>
              <a:buFont typeface="+mj-lt"/>
              <a:buAutoNum type="arabicParenR"/>
            </a:pPr>
            <a:r>
              <a:rPr lang="uk-UA" dirty="0" smtClean="0"/>
              <a:t>Причини виникнення проблеми миру.</a:t>
            </a:r>
          </a:p>
          <a:p>
            <a:pPr>
              <a:buFont typeface="+mj-lt"/>
              <a:buAutoNum type="arabicParenR"/>
            </a:pPr>
            <a:r>
              <a:rPr lang="uk-UA" dirty="0" smtClean="0"/>
              <a:t>Суть проблеми миру.</a:t>
            </a:r>
          </a:p>
          <a:p>
            <a:pPr>
              <a:buFont typeface="+mj-lt"/>
              <a:buAutoNum type="arabicParenR"/>
            </a:pPr>
            <a:r>
              <a:rPr lang="uk-UA" dirty="0" smtClean="0"/>
              <a:t>Шляхи </a:t>
            </a:r>
            <a:r>
              <a:rPr lang="uk-UA" dirty="0" err="1" smtClean="0"/>
              <a:t>розв</a:t>
            </a:r>
            <a:r>
              <a:rPr lang="en-US" dirty="0" smtClean="0"/>
              <a:t>’</a:t>
            </a:r>
            <a:r>
              <a:rPr lang="ru-RU" dirty="0" err="1" smtClean="0"/>
              <a:t>язання</a:t>
            </a:r>
            <a:r>
              <a:rPr lang="ru-RU" dirty="0" smtClean="0"/>
              <a:t> </a:t>
            </a:r>
            <a:r>
              <a:rPr lang="uk-UA" dirty="0" smtClean="0"/>
              <a:t>проблеми миру.</a:t>
            </a:r>
          </a:p>
          <a:p>
            <a:pPr>
              <a:buFont typeface="+mj-lt"/>
              <a:buAutoNum type="arabicParenR"/>
            </a:pPr>
            <a:r>
              <a:rPr lang="uk-UA" dirty="0" smtClean="0"/>
              <a:t>Проблема контролю над роззброєнням.</a:t>
            </a:r>
          </a:p>
          <a:p>
            <a:pPr>
              <a:buFont typeface="+mj-lt"/>
              <a:buAutoNum type="arabicParenR"/>
            </a:pPr>
            <a:r>
              <a:rPr lang="uk-UA" dirty="0" smtClean="0"/>
              <a:t>Постачальники зброї.</a:t>
            </a:r>
          </a:p>
          <a:p>
            <a:pPr>
              <a:buFont typeface="+mj-lt"/>
              <a:buAutoNum type="arabicParenR"/>
            </a:pPr>
            <a:r>
              <a:rPr lang="uk-UA" dirty="0" smtClean="0"/>
              <a:t>Проблема збереження миру та роззброєння.</a:t>
            </a:r>
          </a:p>
          <a:p>
            <a:pPr>
              <a:buFont typeface="+mj-lt"/>
              <a:buAutoNum type="arabicParenR"/>
            </a:pPr>
            <a:r>
              <a:rPr lang="uk-UA" dirty="0" smtClean="0"/>
              <a:t>Проблема </a:t>
            </a:r>
            <a:r>
              <a:rPr lang="uk-UA" u="sng" dirty="0" smtClean="0"/>
              <a:t>необхідності</a:t>
            </a:r>
            <a:r>
              <a:rPr lang="uk-UA" dirty="0" smtClean="0"/>
              <a:t> збереження миру.</a:t>
            </a:r>
          </a:p>
          <a:p>
            <a:pPr>
              <a:buFont typeface="+mj-lt"/>
              <a:buAutoNum type="arabicParenR"/>
            </a:pPr>
            <a:r>
              <a:rPr lang="uk-UA" dirty="0" err="1" smtClean="0"/>
              <a:t>Заключення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573016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774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4918">
        <p14:vortex dir="r"/>
      </p:transition>
    </mc:Choice>
    <mc:Fallback>
      <p:transition spd="slow" advTm="349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/>
          <a:lstStyle/>
          <a:p>
            <a:pPr algn="ctr"/>
            <a:r>
              <a:rPr lang="uk-UA" dirty="0"/>
              <a:t>Мир і роззброєння – загальні поняття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340768"/>
            <a:ext cx="7924800" cy="4752528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 smtClean="0"/>
              <a:t>РОЗЗБРОЄННЯ </a:t>
            </a:r>
            <a:r>
              <a:rPr lang="uk-UA" dirty="0" smtClean="0"/>
              <a:t>— </a:t>
            </a:r>
            <a:r>
              <a:rPr lang="uk-UA" dirty="0"/>
              <a:t>принцип міжнародного права, встановлений у Статуті ООН як обов'язок держав — членів Організації співробітничати між собою у сфері </a:t>
            </a:r>
            <a:r>
              <a:rPr lang="uk-UA" dirty="0"/>
              <a:t> </a:t>
            </a:r>
            <a:r>
              <a:rPr lang="uk-UA" dirty="0" smtClean="0"/>
              <a:t>міжнародних відносин </a:t>
            </a:r>
            <a:r>
              <a:rPr lang="uk-UA" dirty="0"/>
              <a:t>та регулювання озброєнь з метою сприяння досягненню і підтриманню </a:t>
            </a:r>
            <a:r>
              <a:rPr lang="uk-UA" dirty="0" smtClean="0"/>
              <a:t>міжнародного </a:t>
            </a:r>
            <a:r>
              <a:rPr lang="uk-UA" dirty="0"/>
              <a:t>миру та безпеки з найменшим відтягненням світ, людських і </a:t>
            </a:r>
            <a:r>
              <a:rPr lang="uk-UA" dirty="0" smtClean="0"/>
              <a:t>економічних </a:t>
            </a:r>
            <a:r>
              <a:rPr lang="uk-UA" dirty="0"/>
              <a:t>ресурсів для справи озброєння. </a:t>
            </a:r>
            <a:endParaRPr lang="uk-UA" dirty="0" smtClean="0"/>
          </a:p>
          <a:p>
            <a:r>
              <a:rPr lang="ru-RU" b="1" dirty="0" smtClean="0"/>
              <a:t>Мир – </a:t>
            </a:r>
          </a:p>
          <a:p>
            <a:pPr marL="0" indent="0" fontAlgn="t">
              <a:buNone/>
            </a:pPr>
            <a:r>
              <a:rPr lang="uk-UA" dirty="0" smtClean="0"/>
              <a:t>   Мир на землі — це затишок і тиша,</a:t>
            </a:r>
            <a:br>
              <a:rPr lang="uk-UA" dirty="0" smtClean="0"/>
            </a:br>
            <a:r>
              <a:rPr lang="uk-UA" dirty="0" smtClean="0"/>
              <a:t>   Це сміх дитячий і душі політ,</a:t>
            </a:r>
            <a:br>
              <a:rPr lang="uk-UA" dirty="0" smtClean="0"/>
            </a:br>
            <a:r>
              <a:rPr lang="uk-UA" dirty="0" smtClean="0"/>
              <a:t>   Коли поет чарівні вірші пише</a:t>
            </a:r>
            <a:br>
              <a:rPr lang="uk-UA" dirty="0" smtClean="0"/>
            </a:br>
            <a:r>
              <a:rPr lang="uk-UA" dirty="0" smtClean="0"/>
              <a:t>   Про незвичайний, дивовижний світ.</a:t>
            </a:r>
          </a:p>
          <a:p>
            <a:pPr marL="0" indent="0" fontAlgn="t">
              <a:buNone/>
            </a:pPr>
            <a:r>
              <a:rPr lang="uk-UA" dirty="0" smtClean="0"/>
              <a:t>   Мир на землі — це росяні світанки,</a:t>
            </a:r>
            <a:br>
              <a:rPr lang="uk-UA" dirty="0" smtClean="0"/>
            </a:br>
            <a:r>
              <a:rPr lang="uk-UA" dirty="0" smtClean="0"/>
              <a:t>   Краса і творчість, пісня у гаях.</a:t>
            </a:r>
            <a:br>
              <a:rPr lang="uk-UA" dirty="0" smtClean="0"/>
            </a:br>
            <a:r>
              <a:rPr lang="uk-UA" dirty="0" smtClean="0"/>
              <a:t>   Мир на землі — це вечори і ранки</a:t>
            </a:r>
            <a:br>
              <a:rPr lang="uk-UA" dirty="0" smtClean="0"/>
            </a:br>
            <a:r>
              <a:rPr lang="uk-UA" dirty="0" smtClean="0"/>
              <a:t>   Із радістю і щастям у серцях.</a:t>
            </a:r>
          </a:p>
          <a:p>
            <a:pPr marL="0" indent="0" fontAlgn="t">
              <a:buNone/>
            </a:pPr>
            <a:r>
              <a:rPr lang="uk-UA" dirty="0" smtClean="0"/>
              <a:t>   Мир на землі — це дім і мама, й тато,</a:t>
            </a:r>
            <a:br>
              <a:rPr lang="uk-UA" dirty="0" smtClean="0"/>
            </a:br>
            <a:r>
              <a:rPr lang="uk-UA" dirty="0" smtClean="0"/>
              <a:t>   Й любові стільки — просто через край!</a:t>
            </a:r>
            <a:br>
              <a:rPr lang="uk-UA" dirty="0" smtClean="0"/>
            </a:br>
            <a:r>
              <a:rPr lang="uk-UA" dirty="0" smtClean="0"/>
              <a:t>   Це та земля, де щастя є багато</a:t>
            </a:r>
            <a:br>
              <a:rPr lang="uk-UA" dirty="0" smtClean="0"/>
            </a:br>
            <a:r>
              <a:rPr lang="uk-UA" dirty="0" smtClean="0"/>
              <a:t>   І в кожній хаті — хліба коровай.</a:t>
            </a:r>
          </a:p>
          <a:p>
            <a:pPr marL="0" indent="0" fontAlgn="t">
              <a:buNone/>
            </a:pPr>
            <a:r>
              <a:rPr lang="uk-UA" dirty="0" smtClean="0"/>
              <a:t>   Це та земля, де сміх і пісня лине,</a:t>
            </a:r>
            <a:br>
              <a:rPr lang="uk-UA" dirty="0" smtClean="0"/>
            </a:br>
            <a:r>
              <a:rPr lang="uk-UA" dirty="0" smtClean="0"/>
              <a:t>   А діти йдуть до школи знов і знов.</a:t>
            </a:r>
            <a:br>
              <a:rPr lang="uk-UA" dirty="0" smtClean="0"/>
            </a:br>
            <a:r>
              <a:rPr lang="uk-UA" dirty="0" smtClean="0"/>
              <a:t>   Й ніколи у боях ніхто не гине,</a:t>
            </a:r>
            <a:br>
              <a:rPr lang="uk-UA" dirty="0" smtClean="0"/>
            </a:br>
            <a:r>
              <a:rPr lang="uk-UA" dirty="0" smtClean="0"/>
              <a:t>   Бо там господар — щастя і любов.</a:t>
            </a:r>
          </a:p>
          <a:p>
            <a:pPr marL="0" indent="0">
              <a:buNone/>
            </a:pPr>
            <a:endParaRPr lang="uk-UA" b="1" dirty="0" smtClean="0"/>
          </a:p>
          <a:p>
            <a:endParaRPr lang="uk-UA" dirty="0" smtClean="0"/>
          </a:p>
          <a:p>
            <a:endParaRPr lang="uk-UA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463">
            <a:off x="4793852" y="3519687"/>
            <a:ext cx="2628900" cy="1868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7153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4554">
        <p:blinds dir="vert"/>
      </p:transition>
    </mc:Choice>
    <mc:Fallback>
      <p:transition spd="slow" advTm="44554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5902">
            <a:off x="666513" y="4575520"/>
            <a:ext cx="2743200" cy="166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Причини виникнення проблеми миру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Проблема збереження миру на Землі - найважливіша, оскільки під час виникнення глобального військового конфлікту в світі, нашпигованому ядерною зброєю та ядерними </a:t>
            </a:r>
            <a:r>
              <a:rPr lang="uk-UA" dirty="0" smtClean="0"/>
              <a:t>технологіями, </a:t>
            </a:r>
            <a:r>
              <a:rPr lang="uk-UA" dirty="0"/>
              <a:t>всі інші проблеми втрачають сенс. Неможливість обмеженого впливу ядерного інциденту на довкілля яскраво проде­монструвала катастрофа на Чорнобильській </a:t>
            </a:r>
            <a:r>
              <a:rPr lang="uk-UA" dirty="0" smtClean="0"/>
              <a:t>АЕС. </a:t>
            </a:r>
            <a:r>
              <a:rPr lang="uk-UA" dirty="0"/>
              <a:t>Жорстока реальність полягає в тому, що ніколи ще в історії людства не накопичувалася така кількість смертоносної зброї, її досить, щоб кілька разів знищити все живе на Землі, або й саму планету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dirty="0"/>
              <a:t>Особливо велику небезпеку становлять арсенали ядерної зброї. На сьогодні ядер-зброя зосереджена в 5 державах світу (постійних членів Ради Безпеки ООН -США, Росії, Великобританії, Франції, </a:t>
            </a:r>
            <a:r>
              <a:rPr lang="uk-UA" dirty="0" smtClean="0"/>
              <a:t>Китаю).</a:t>
            </a:r>
            <a:endParaRPr lang="uk-UA" dirty="0"/>
          </a:p>
          <a:p>
            <a:pPr marL="0" indent="0">
              <a:buNone/>
            </a:pP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4311">
            <a:off x="5912964" y="4380825"/>
            <a:ext cx="2324100" cy="1971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509414"/>
            <a:ext cx="2657475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8161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710"/>
    </mc:Choice>
    <mc:Fallback>
      <p:transition spd="slow" advTm="427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Суть </a:t>
            </a:r>
            <a:r>
              <a:rPr lang="ru-RU" dirty="0" err="1" smtClean="0"/>
              <a:t>проблеми</a:t>
            </a:r>
            <a:r>
              <a:rPr lang="ru-RU" dirty="0" smtClean="0"/>
              <a:t> миру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На жаль, на </a:t>
            </a:r>
            <a:r>
              <a:rPr lang="ru-RU" dirty="0" err="1"/>
              <a:t>планеті</a:t>
            </a:r>
            <a:r>
              <a:rPr lang="ru-RU" dirty="0"/>
              <a:t> все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зберігаються</a:t>
            </a:r>
            <a:r>
              <a:rPr lang="ru-RU" dirty="0"/>
              <a:t> точки </a:t>
            </a:r>
            <a:r>
              <a:rPr lang="ru-RU" dirty="0" err="1"/>
              <a:t>потенційних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міжнаціональних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. </a:t>
            </a:r>
            <a:r>
              <a:rPr lang="uk-UA" dirty="0"/>
              <a:t> Війна — це збройна боротьба між державами </a:t>
            </a:r>
            <a:r>
              <a:rPr lang="uk-UA" dirty="0" smtClean="0"/>
              <a:t>або </a:t>
            </a:r>
            <a:r>
              <a:rPr lang="uk-UA" dirty="0"/>
              <a:t>соціальними, етнічними та іншими спільнотами; у переносному ро­зумінні слова — крайня ступінь політичної боротьби, ворожих відносин між певними політичними силами</a:t>
            </a:r>
            <a:r>
              <a:rPr lang="uk-UA" dirty="0" smtClean="0"/>
              <a:t>.</a:t>
            </a:r>
          </a:p>
          <a:p>
            <a:r>
              <a:rPr lang="uk-UA" dirty="0"/>
              <a:t>Учені підрахували, що за більш як чотири тисячоліття відомої нам історії лише близько трьохсот років були абсолютно мирними. Війни на планеті забрали вже по­над 4 </a:t>
            </a:r>
            <a:r>
              <a:rPr lang="uk-UA" dirty="0" err="1"/>
              <a:t>млрд</a:t>
            </a:r>
            <a:r>
              <a:rPr lang="uk-UA" dirty="0"/>
              <a:t> людських життів. Кількість загиблих різко зростала з розвитком засобів знищення людей та розширенням масштабів військових дій.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4942">
            <a:off x="3243840" y="4586312"/>
            <a:ext cx="2390775" cy="191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5795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3185">
        <p14:doors dir="vert"/>
      </p:transition>
    </mc:Choice>
    <mc:Fallback>
      <p:transition spd="slow" advTm="231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Шляхи </a:t>
            </a:r>
            <a:r>
              <a:rPr lang="uk-UA" dirty="0" err="1"/>
              <a:t>розв</a:t>
            </a:r>
            <a:r>
              <a:rPr lang="en-US" dirty="0"/>
              <a:t>’</a:t>
            </a:r>
            <a:r>
              <a:rPr lang="ru-RU" dirty="0" err="1"/>
              <a:t>язання</a:t>
            </a:r>
            <a:r>
              <a:rPr lang="ru-RU" dirty="0"/>
              <a:t> </a:t>
            </a:r>
            <a:r>
              <a:rPr lang="uk-UA" dirty="0"/>
              <a:t>проблеми миру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/>
              <a:t>Сучасний світ дуже малий і вразливий для війни. Врятувати і збе­регти його неможливо, якщо не покінчити з думками та діями, які сто­літтями будувалися на прийнятності та припустимості війн і збройних конфліктів</a:t>
            </a:r>
            <a:r>
              <a:rPr lang="uk-UA" dirty="0" smtClean="0"/>
              <a:t>.</a:t>
            </a:r>
          </a:p>
          <a:p>
            <a:r>
              <a:rPr lang="uk-UA" dirty="0"/>
              <a:t>На сьогоднішній день проблема збереження миру на Землі включає в себе і таке поняття як тероризм. Якщо донедавна звертання до терору як засобу вирішення політичних або релігійних проблем було винятковим, надзвичайним явищем, то в наші дні практично щоденні повідомлення про терорис­тичні акти сприймаються як щось неминуче. Терор став органічною складовою сучасного життя і набув глобального характеру</a:t>
            </a:r>
            <a:r>
              <a:rPr lang="uk-UA" dirty="0" smtClean="0"/>
              <a:t>.</a:t>
            </a:r>
            <a:endParaRPr lang="ru-RU" dirty="0"/>
          </a:p>
          <a:p>
            <a:r>
              <a:rPr lang="uk-UA" dirty="0" smtClean="0"/>
              <a:t> А отже</a:t>
            </a:r>
            <a:r>
              <a:rPr lang="uk-UA" dirty="0"/>
              <a:t>, проблема збереження миру на Землі залишається гострою, і його досягнення можливе за умови </a:t>
            </a:r>
            <a:r>
              <a:rPr lang="uk-UA" dirty="0" err="1"/>
              <a:t>взаємопорозуміння</a:t>
            </a:r>
            <a:r>
              <a:rPr lang="uk-UA" dirty="0"/>
              <a:t> і всебічного співробітництва, вирішення цієї проблеми - найважливіша передумова для розв'язання інших глобальних проблем людства, насамперед проблеми економічного розвитку.</a:t>
            </a:r>
            <a:endParaRPr lang="uk-U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3114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380"/>
    </mc:Choice>
    <mc:Fallback>
      <p:transition spd="slow" advTm="363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Проблема контролю над роззброєнням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Одним </a:t>
            </a:r>
            <a:r>
              <a:rPr lang="uk-UA" dirty="0"/>
              <a:t>з найважливіших питань у сфері стратегічної безпеки є контроль над озброєннями й роззброєнні у світі. Це питання порушувалося з кінця </a:t>
            </a:r>
            <a:r>
              <a:rPr lang="en-US" dirty="0"/>
              <a:t>XIX </a:t>
            </a:r>
            <a:r>
              <a:rPr lang="uk-UA" dirty="0"/>
              <a:t>століття, а 20 після кровопролитної Другої світової війни придбав ще великої ваги. У цьому Організацією Об'єднаних Націй та інші міжнародними організаціями було здійснено прагнення контролю озброєння та роззброєнням у трьох областях: ядерні, конвенціональні й біологічні озброєння</a:t>
            </a:r>
            <a:r>
              <a:rPr lang="uk-UA" dirty="0" smtClean="0"/>
              <a:t>. </a:t>
            </a:r>
            <a:r>
              <a:rPr lang="ru-RU" dirty="0" err="1"/>
              <a:t>Проте</a:t>
            </a:r>
            <a:r>
              <a:rPr lang="ru-RU" dirty="0"/>
              <a:t>, на жаль, </a:t>
            </a:r>
            <a:r>
              <a:rPr lang="ru-RU" dirty="0" err="1"/>
              <a:t>людська</a:t>
            </a:r>
            <a:r>
              <a:rPr lang="ru-RU" dirty="0"/>
              <a:t> </a:t>
            </a:r>
            <a:r>
              <a:rPr lang="ru-RU" dirty="0" err="1"/>
              <a:t>спільнота</a:t>
            </a:r>
            <a:r>
              <a:rPr lang="ru-RU" dirty="0"/>
              <a:t> </a:t>
            </a:r>
            <a:r>
              <a:rPr lang="ru-RU" dirty="0" err="1"/>
              <a:t>досі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чіткої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роззброєння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uk-UA" dirty="0"/>
              <a:t>Нині торгівля зброєю становить значну частину загальної світової торгівлі, а точніше близько 16% від 5 трлн. доларів світового товарообороту, це 800 млрд. Продаж озброєнь та військової техніки у світі продовжує зростати, отже збройові і оборонних підприємств в 2002-2003 рр. збільшили виробництво на 25%. 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290">
            <a:off x="6007023" y="4504757"/>
            <a:ext cx="2000250" cy="1990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5046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45791">
        <p14:prism/>
      </p:transition>
    </mc:Choice>
    <mc:Fallback>
      <p:transition spd="slow" advTm="457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Постачальники зброї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/>
              <a:t>У таблиці перераховані провідні постачальники зброї, і навіть обсяг всіх поставок озброєнь </a:t>
            </a:r>
            <a:r>
              <a:rPr lang="uk-UA" dirty="0" smtClean="0"/>
              <a:t>світі:</a:t>
            </a:r>
          </a:p>
          <a:p>
            <a:endParaRPr lang="uk-UA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414988"/>
              </p:ext>
            </p:extLst>
          </p:nvPr>
        </p:nvGraphicFramePr>
        <p:xfrm>
          <a:off x="1187624" y="2636912"/>
          <a:ext cx="6768754" cy="3060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6965"/>
                <a:gridCol w="905243"/>
                <a:gridCol w="1152128"/>
                <a:gridCol w="1008112"/>
                <a:gridCol w="802376"/>
                <a:gridCol w="1213848"/>
                <a:gridCol w="720082"/>
              </a:tblGrid>
              <a:tr h="936104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Кра</a:t>
                      </a:r>
                      <a:r>
                        <a:rPr lang="uk-UA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ї</a:t>
                      </a:r>
                      <a:r>
                        <a:rPr lang="ru-RU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на</a:t>
                      </a:r>
                      <a:endParaRPr lang="uk-UA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США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Британія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Франція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Росія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Німеччина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Італія</a:t>
                      </a:r>
                      <a:endParaRPr lang="uk-UA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Місце у світі</a:t>
                      </a:r>
                      <a:endParaRPr lang="uk-UA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10</a:t>
                      </a:r>
                      <a:endParaRPr lang="uk-UA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Поставка озброєнь (</a:t>
                      </a:r>
                      <a:r>
                        <a:rPr lang="uk-UA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млн</a:t>
                      </a:r>
                      <a:r>
                        <a:rPr lang="uk-UA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  <a:endParaRPr lang="uk-UA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151 867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43 000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30 200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26</a:t>
                      </a:r>
                      <a:r>
                        <a:rPr lang="uk-UA" baseline="0" dirty="0" smtClean="0"/>
                        <a:t> 200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10 800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2 700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62125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5263">
        <p14:gallery dir="l"/>
      </p:transition>
    </mc:Choice>
    <mc:Fallback>
      <p:transition spd="slow" advTm="252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736">
            <a:off x="5148064" y="4500778"/>
            <a:ext cx="3175000" cy="212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Проблема збереження миру та роззброєння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Відвернення термоядерної війни — першочергова проблема людства. У світі нагромаджено майже 50 тис. різних ядерних боєзарядів загальною потужністю до 50 тис. мегатонн, що у мільйон разів перевищує силу атомного вибуху в Хіросімі у 1945 р. Цього запасу дос­татньо, щоб декілька разів знищити людство. Вибух ли­ше однієї мегатонної ядерної бомби за своєю силою пере­вищує сумарну силу всіх вибухів, які мали місце в роки Другої світової війни. Широке застосування зброї масово­го знищення призведе насамперед до знищення міст, де сконцентровано 40% населення планети, знищить майже все промислове виробництво, основний економічний по­тенціал людства. Якщо хтось і вціліє, то навряд чи змо­же вижити в умовах радіації, рівень якої буде у 5 разів вищий за дозу, отриману жителями Хіросіми і Нагасакі. Застосування зброї масового знищення має глобальний характер. Це означає, що воно не може бути локалізова­ним межами однієї країни, що регіони й райони нашої планети, де не буде використана термоядерна зброя, теж будуть приречені.</a:t>
            </a:r>
            <a:endParaRPr lang="uk-U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1802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48494">
        <p:checker/>
      </p:transition>
    </mc:Choice>
    <mc:Fallback>
      <p:transition spd="slow" advTm="48494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|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6|9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1|2.2|2.3|2.4|2.8|2.8|2.7|2.9|2.6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9.6|2.9|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4|5.9|10.1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7.5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2|6.5|6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5|9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2|10.9"/>
</p:tagLst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207</TotalTime>
  <Words>857</Words>
  <Application>Microsoft Office PowerPoint</Application>
  <PresentationFormat>Экран (4:3)</PresentationFormat>
  <Paragraphs>89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Горизонт</vt:lpstr>
      <vt:lpstr>Презентація на тему:  “Проблема миру і роззброєння”</vt:lpstr>
      <vt:lpstr>зміст</vt:lpstr>
      <vt:lpstr>Мир і роззброєння – загальні поняття</vt:lpstr>
      <vt:lpstr>Причини виникнення проблеми миру</vt:lpstr>
      <vt:lpstr>Суть проблеми миру</vt:lpstr>
      <vt:lpstr>Шляхи розв’язання проблеми миру</vt:lpstr>
      <vt:lpstr>Проблема контролю над роззброєнням</vt:lpstr>
      <vt:lpstr>Постачальники зброї</vt:lpstr>
      <vt:lpstr>Проблема збереження миру та роззброєння</vt:lpstr>
      <vt:lpstr>Проблема необхідності збереження миру</vt:lpstr>
      <vt:lpstr>Заключення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 “Проблема миру і роззброєння”</dc:title>
  <dc:creator>Роман</dc:creator>
  <cp:lastModifiedBy>Роман</cp:lastModifiedBy>
  <cp:revision>11</cp:revision>
  <dcterms:created xsi:type="dcterms:W3CDTF">2012-12-14T18:26:05Z</dcterms:created>
  <dcterms:modified xsi:type="dcterms:W3CDTF">2012-12-14T21:53:46Z</dcterms:modified>
</cp:coreProperties>
</file>