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662E9B-9228-476F-ACBE-DB6E3F8506EA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6690A8-0A64-4556-9491-B9FEF9142CC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Музичне мистецтво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ХХ століття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en-US" dirty="0" smtClean="0"/>
              <a:t>Deep </a:t>
            </a:r>
            <a:r>
              <a:rPr lang="en-US" dirty="0" smtClean="0"/>
              <a:t>Purple</a:t>
            </a:r>
            <a:endParaRPr lang="ru-RU" dirty="0"/>
          </a:p>
        </p:txBody>
      </p:sp>
      <p:pic>
        <p:nvPicPr>
          <p:cNvPr id="22530" name="Picture 2" descr="http://t1.moskva.fm/uimg/artists/source/cb/cbbc78a4932c2a0660daf04555d3e8f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7059753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       </a:t>
            </a:r>
            <a:r>
              <a:rPr lang="en-US" dirty="0" smtClean="0"/>
              <a:t>AC/DC</a:t>
            </a:r>
            <a:endParaRPr lang="ru-RU" dirty="0"/>
          </a:p>
        </p:txBody>
      </p:sp>
      <p:pic>
        <p:nvPicPr>
          <p:cNvPr id="25602" name="Picture 2" descr="http://i082.radikal.ru/1009/e7/90961dfcf1c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142984"/>
            <a:ext cx="6000792" cy="5506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         АВВА</a:t>
            </a:r>
            <a:endParaRPr lang="ru-RU" dirty="0"/>
          </a:p>
        </p:txBody>
      </p:sp>
      <p:pic>
        <p:nvPicPr>
          <p:cNvPr id="24578" name="Picture 2" descr="http://userserve-ak.last.fm/serve/_/21316/AB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143668" cy="43994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Останню</a:t>
            </a:r>
            <a:r>
              <a:rPr lang="ru-RU" dirty="0" smtClean="0"/>
              <a:t> </a:t>
            </a:r>
            <a:r>
              <a:rPr lang="ru-RU" dirty="0" err="1" smtClean="0"/>
              <a:t>третину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в </a:t>
            </a:r>
            <a:r>
              <a:rPr lang="ru-RU" dirty="0" err="1" smtClean="0"/>
              <a:t>музиці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знаком постмодерну.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 модерну </a:t>
            </a:r>
            <a:r>
              <a:rPr lang="ru-RU" dirty="0" err="1" smtClean="0"/>
              <a:t>розглядалася</a:t>
            </a:r>
            <a:r>
              <a:rPr lang="ru-RU" dirty="0" smtClean="0"/>
              <a:t>, як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, то в </a:t>
            </a:r>
            <a:r>
              <a:rPr lang="ru-RU" dirty="0" err="1" smtClean="0"/>
              <a:t>епоху</a:t>
            </a:r>
            <a:r>
              <a:rPr lang="ru-RU" dirty="0" smtClean="0"/>
              <a:t> постмодерну </a:t>
            </a:r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видовищем</a:t>
            </a:r>
            <a:r>
              <a:rPr lang="ru-RU" dirty="0" smtClean="0"/>
              <a:t>, продуктом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та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знаком,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свою </a:t>
            </a:r>
            <a:r>
              <a:rPr lang="ru-RU" dirty="0" err="1" smtClean="0"/>
              <a:t>приналежність</a:t>
            </a:r>
            <a:r>
              <a:rPr lang="ru-RU" dirty="0" smtClean="0"/>
              <a:t> до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субкультури</a:t>
            </a:r>
            <a:r>
              <a:rPr lang="ru-RU" dirty="0" smtClean="0"/>
              <a:t>.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та </a:t>
            </a:r>
            <a:r>
              <a:rPr lang="ru-RU" dirty="0" err="1" smtClean="0"/>
              <a:t>жанрів</a:t>
            </a:r>
            <a:r>
              <a:rPr lang="ru-RU" dirty="0" smtClean="0"/>
              <a:t>, </a:t>
            </a:r>
            <a:r>
              <a:rPr lang="ru-RU" dirty="0" err="1" smtClean="0"/>
              <a:t>полістилістика</a:t>
            </a:r>
            <a:r>
              <a:rPr lang="ru-RU" dirty="0" smtClean="0"/>
              <a:t>, </a:t>
            </a:r>
            <a:r>
              <a:rPr lang="ru-RU" dirty="0" err="1" smtClean="0"/>
              <a:t>стираються</a:t>
            </a:r>
            <a:r>
              <a:rPr lang="ru-RU" dirty="0" smtClean="0"/>
              <a:t>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«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мистецтвом</a:t>
            </a:r>
            <a:r>
              <a:rPr lang="ru-RU" dirty="0" smtClean="0"/>
              <a:t>»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кітчем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Подібному</a:t>
            </a:r>
            <a:r>
              <a:rPr lang="ru-RU" dirty="0" smtClean="0"/>
              <a:t> </a:t>
            </a:r>
            <a:r>
              <a:rPr lang="ru-RU" dirty="0" err="1" smtClean="0"/>
              <a:t>зближенню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, а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поєднанню</a:t>
            </a:r>
            <a:r>
              <a:rPr lang="ru-RU" dirty="0" smtClean="0"/>
              <a:t> </a:t>
            </a:r>
            <a:r>
              <a:rPr lang="ru-RU" dirty="0" err="1" smtClean="0"/>
              <a:t>сприяв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звукозапису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для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семплами</a:t>
            </a:r>
            <a:r>
              <a:rPr lang="ru-RU" dirty="0" smtClean="0"/>
              <a:t> — </a:t>
            </a:r>
            <a:r>
              <a:rPr lang="ru-RU" dirty="0" err="1" smtClean="0"/>
              <a:t>використанню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поєднанню</a:t>
            </a:r>
            <a:r>
              <a:rPr lang="ru-RU" dirty="0" smtClean="0"/>
              <a:t> в рамках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попередньо</a:t>
            </a:r>
            <a:r>
              <a:rPr lang="ru-RU" dirty="0" smtClean="0"/>
              <a:t> </a:t>
            </a:r>
            <a:r>
              <a:rPr lang="ru-RU" dirty="0" err="1" smtClean="0"/>
              <a:t>записаних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. </a:t>
            </a:r>
            <a:r>
              <a:rPr lang="ru-RU" dirty="0" err="1" smtClean="0"/>
              <a:t>Техніка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 </a:t>
            </a:r>
            <a:r>
              <a:rPr lang="ru-RU" dirty="0" err="1" smtClean="0"/>
              <a:t>знайшла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традиційній</a:t>
            </a:r>
            <a:r>
              <a:rPr lang="ru-RU" dirty="0" smtClean="0"/>
              <a:t> </a:t>
            </a:r>
            <a:r>
              <a:rPr lang="ru-RU" dirty="0" err="1" smtClean="0"/>
              <a:t>інструментальній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у </a:t>
            </a:r>
            <a:r>
              <a:rPr lang="ru-RU" dirty="0" err="1" smtClean="0"/>
              <a:t>творах</a:t>
            </a:r>
            <a:r>
              <a:rPr lang="ru-RU" dirty="0" smtClean="0"/>
              <a:t> Д. Шостаковича, </a:t>
            </a:r>
            <a:r>
              <a:rPr lang="ru-RU" dirty="0" err="1" smtClean="0"/>
              <a:t>А.Шнітке</a:t>
            </a:r>
            <a:r>
              <a:rPr lang="ru-RU" dirty="0" smtClean="0"/>
              <a:t>, </a:t>
            </a:r>
            <a:r>
              <a:rPr lang="ru-RU" dirty="0" err="1" smtClean="0"/>
              <a:t>Л.Беріо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«</a:t>
            </a:r>
            <a:r>
              <a:rPr lang="ru-RU" dirty="0" err="1" smtClean="0"/>
              <a:t>алюзії</a:t>
            </a:r>
            <a:r>
              <a:rPr lang="ru-RU" dirty="0" smtClean="0"/>
              <a:t>» та </a:t>
            </a:r>
            <a:r>
              <a:rPr lang="ru-RU" dirty="0" err="1" smtClean="0"/>
              <a:t>прямі</a:t>
            </a:r>
            <a:r>
              <a:rPr lang="ru-RU" dirty="0" smtClean="0"/>
              <a:t> </a:t>
            </a:r>
            <a:r>
              <a:rPr lang="ru-RU" dirty="0" err="1" smtClean="0"/>
              <a:t>цитати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минулого</a:t>
            </a:r>
            <a:r>
              <a:rPr lang="ru-RU" dirty="0" smtClean="0"/>
              <a:t>.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дозволили </a:t>
            </a:r>
            <a:r>
              <a:rPr lang="ru-RU" dirty="0" err="1" smtClean="0"/>
              <a:t>говорити</a:t>
            </a:r>
            <a:r>
              <a:rPr lang="ru-RU" dirty="0" smtClean="0"/>
              <a:t> про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композитора в </a:t>
            </a:r>
            <a:r>
              <a:rPr lang="ru-RU" dirty="0" err="1" smtClean="0"/>
              <a:t>музичній</a:t>
            </a:r>
            <a:r>
              <a:rPr lang="ru-RU" dirty="0" smtClean="0"/>
              <a:t> </a:t>
            </a:r>
            <a:r>
              <a:rPr lang="ru-RU" dirty="0" err="1" smtClean="0"/>
              <a:t>композиції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знайшло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запозиченого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 </a:t>
            </a:r>
            <a:r>
              <a:rPr lang="ru-RU" dirty="0" err="1" smtClean="0"/>
              <a:t>матеріалу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математичних</a:t>
            </a:r>
            <a:r>
              <a:rPr lang="ru-RU" dirty="0" smtClean="0"/>
              <a:t> </a:t>
            </a:r>
            <a:r>
              <a:rPr lang="ru-RU" dirty="0" err="1" smtClean="0"/>
              <a:t>алгоритмів</a:t>
            </a:r>
            <a:r>
              <a:rPr lang="ru-RU" dirty="0" smtClean="0"/>
              <a:t> (в </a:t>
            </a:r>
            <a:r>
              <a:rPr lang="ru-RU" dirty="0" err="1" smtClean="0"/>
              <a:t>серіальній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випадковості</a:t>
            </a:r>
            <a:r>
              <a:rPr lang="ru-RU" dirty="0" smtClean="0"/>
              <a:t> (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алеаториці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4786346" cy="592935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 </a:t>
            </a:r>
            <a:r>
              <a:rPr lang="ru-RU" b="1" dirty="0" err="1" smtClean="0"/>
              <a:t>кінці</a:t>
            </a:r>
            <a:r>
              <a:rPr lang="ru-RU" b="1" dirty="0" smtClean="0"/>
              <a:t> 19 — початку 20 </a:t>
            </a:r>
            <a:r>
              <a:rPr lang="ru-RU" b="1" dirty="0" err="1" smtClean="0"/>
              <a:t>століття</a:t>
            </a:r>
            <a:r>
              <a:rPr lang="ru-RU" dirty="0" smtClean="0"/>
              <a:t> в </a:t>
            </a:r>
            <a:r>
              <a:rPr lang="ru-RU" dirty="0" err="1" smtClean="0"/>
              <a:t>європейській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інтенсивні</a:t>
            </a:r>
            <a:r>
              <a:rPr lang="ru-RU" dirty="0" smtClean="0"/>
              <a:t> </a:t>
            </a:r>
            <a:r>
              <a:rPr lang="ru-RU" dirty="0" err="1" smtClean="0"/>
              <a:t>пошуки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виразності</a:t>
            </a:r>
            <a:r>
              <a:rPr lang="ru-RU" dirty="0" smtClean="0"/>
              <a:t>, </a:t>
            </a:r>
            <a:r>
              <a:rPr lang="ru-RU" dirty="0" err="1" smtClean="0"/>
              <a:t>експериментів</a:t>
            </a:r>
            <a:r>
              <a:rPr lang="ru-RU" dirty="0" smtClean="0"/>
              <a:t>,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стильових</a:t>
            </a:r>
            <a:r>
              <a:rPr lang="ru-RU" dirty="0" smtClean="0"/>
              <a:t> </a:t>
            </a:r>
            <a:r>
              <a:rPr lang="ru-RU" dirty="0" err="1" smtClean="0"/>
              <a:t>течій</a:t>
            </a:r>
            <a:r>
              <a:rPr lang="ru-RU" dirty="0" smtClean="0"/>
              <a:t>. </a:t>
            </a:r>
            <a:r>
              <a:rPr lang="ru-RU" dirty="0" err="1" smtClean="0"/>
              <a:t>Визначальною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тісна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культур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моменту </a:t>
            </a:r>
            <a:r>
              <a:rPr lang="ru-RU" dirty="0" err="1" smtClean="0"/>
              <a:t>розвивалися</a:t>
            </a:r>
            <a:r>
              <a:rPr lang="ru-RU" dirty="0" smtClean="0"/>
              <a:t> </a:t>
            </a:r>
            <a:r>
              <a:rPr lang="ru-RU" dirty="0" err="1" smtClean="0"/>
              <a:t>відокремлено</a:t>
            </a:r>
            <a:r>
              <a:rPr lang="ru-RU" dirty="0" smtClean="0"/>
              <a:t>. </a:t>
            </a:r>
            <a:r>
              <a:rPr lang="ru-RU" dirty="0" err="1" smtClean="0"/>
              <a:t>Європейська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значного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культур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східної</a:t>
            </a:r>
            <a:r>
              <a:rPr lang="ru-RU" dirty="0" smtClean="0"/>
              <a:t> </a:t>
            </a:r>
            <a:r>
              <a:rPr lang="ru-RU" dirty="0" err="1" smtClean="0"/>
              <a:t>Азії</a:t>
            </a:r>
            <a:r>
              <a:rPr lang="ru-RU" dirty="0" smtClean="0"/>
              <a:t> (особливо </a:t>
            </a:r>
            <a:r>
              <a:rPr lang="ru-RU" dirty="0" err="1" smtClean="0"/>
              <a:t>японської</a:t>
            </a:r>
            <a:r>
              <a:rPr lang="ru-RU" dirty="0" smtClean="0"/>
              <a:t> в </a:t>
            </a:r>
            <a:r>
              <a:rPr lang="ru-RU" dirty="0" err="1" smtClean="0"/>
              <a:t>творчості</a:t>
            </a:r>
            <a:r>
              <a:rPr lang="ru-RU" dirty="0" smtClean="0"/>
              <a:t> Дж. </a:t>
            </a:r>
            <a:r>
              <a:rPr lang="ru-RU" dirty="0" err="1" smtClean="0"/>
              <a:t>Пуччіні</a:t>
            </a:r>
            <a:r>
              <a:rPr lang="ru-RU" dirty="0" smtClean="0"/>
              <a:t>, К. </a:t>
            </a:r>
            <a:r>
              <a:rPr lang="ru-RU" dirty="0" err="1" smtClean="0"/>
              <a:t>Дебюссі</a:t>
            </a:r>
            <a:r>
              <a:rPr lang="ru-RU" dirty="0" smtClean="0"/>
              <a:t>), Африки (джаз), </a:t>
            </a:r>
            <a:r>
              <a:rPr lang="ru-RU" dirty="0" err="1" smtClean="0"/>
              <a:t>Латинської</a:t>
            </a:r>
            <a:r>
              <a:rPr lang="ru-RU" dirty="0" smtClean="0"/>
              <a:t> Америки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17410" name="Picture 2" descr="http://im3-tub-ua.yandex.net/i?id=29181686-1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28604"/>
            <a:ext cx="2357454" cy="2784394"/>
          </a:xfrm>
          <a:prstGeom prst="rect">
            <a:avLst/>
          </a:prstGeom>
          <a:noFill/>
        </p:spPr>
      </p:pic>
      <p:pic>
        <p:nvPicPr>
          <p:cNvPr id="17414" name="Picture 6" descr="http://www.booksite.ru/fulltext/1/001/010/001/2646641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3357562"/>
            <a:ext cx="2490795" cy="3343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5214974" cy="607223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академічній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 </a:t>
            </a:r>
            <a:r>
              <a:rPr lang="ru-RU" b="1" dirty="0" err="1" smtClean="0"/>
              <a:t>першої</a:t>
            </a:r>
            <a:r>
              <a:rPr lang="ru-RU" b="1" dirty="0" smtClean="0"/>
              <a:t> </a:t>
            </a:r>
            <a:r>
              <a:rPr lang="ru-RU" b="1" dirty="0" err="1" smtClean="0"/>
              <a:t>половини</a:t>
            </a:r>
            <a:r>
              <a:rPr lang="ru-RU" b="1" dirty="0" smtClean="0"/>
              <a:t> 20 </a:t>
            </a:r>
            <a:r>
              <a:rPr lang="ru-RU" b="1" dirty="0" err="1" smtClean="0"/>
              <a:t>століття</a:t>
            </a:r>
            <a:r>
              <a:rPr lang="ru-RU" b="1" dirty="0" smtClean="0"/>
              <a:t> 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продовженням</a:t>
            </a:r>
            <a:r>
              <a:rPr lang="ru-RU" dirty="0" smtClean="0"/>
              <a:t> </a:t>
            </a:r>
            <a:r>
              <a:rPr lang="ru-RU" dirty="0" err="1" smtClean="0"/>
              <a:t>традицій</a:t>
            </a:r>
            <a:r>
              <a:rPr lang="ru-RU" dirty="0" smtClean="0"/>
              <a:t> </a:t>
            </a:r>
            <a:r>
              <a:rPr lang="ru-RU" dirty="0" err="1" smtClean="0"/>
              <a:t>пізнього</a:t>
            </a:r>
            <a:r>
              <a:rPr lang="ru-RU" dirty="0" smtClean="0"/>
              <a:t> романтизму (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i="1" dirty="0" smtClean="0"/>
              <a:t>Г. Малера</a:t>
            </a:r>
            <a:r>
              <a:rPr lang="ru-RU" dirty="0" smtClean="0"/>
              <a:t>, </a:t>
            </a:r>
            <a:r>
              <a:rPr lang="ru-RU" dirty="0" err="1" smtClean="0"/>
              <a:t>С.Рахманінова</a:t>
            </a:r>
            <a:r>
              <a:rPr lang="ru-RU" dirty="0" smtClean="0"/>
              <a:t>, </a:t>
            </a:r>
            <a:r>
              <a:rPr lang="ru-RU" i="1" dirty="0" smtClean="0"/>
              <a:t>Р. Штрауса</a:t>
            </a:r>
            <a:r>
              <a:rPr lang="ru-RU" dirty="0" smtClean="0"/>
              <a:t>, К. </a:t>
            </a:r>
            <a:r>
              <a:rPr lang="ru-RU" dirty="0" err="1" smtClean="0"/>
              <a:t>Шимановського</a:t>
            </a:r>
            <a:r>
              <a:rPr lang="ru-RU" dirty="0" smtClean="0"/>
              <a:t>)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стильові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— </a:t>
            </a:r>
            <a:r>
              <a:rPr lang="ru-RU" dirty="0" err="1" smtClean="0"/>
              <a:t>імпресіонізм</a:t>
            </a:r>
            <a:r>
              <a:rPr lang="ru-RU" dirty="0" smtClean="0"/>
              <a:t> (К. </a:t>
            </a:r>
            <a:r>
              <a:rPr lang="ru-RU" i="1" dirty="0" err="1" smtClean="0"/>
              <a:t>Дебюссі</a:t>
            </a:r>
            <a:r>
              <a:rPr lang="ru-RU" i="1" dirty="0" smtClean="0"/>
              <a:t>)</a:t>
            </a:r>
            <a:r>
              <a:rPr lang="ru-RU" dirty="0" smtClean="0"/>
              <a:t>, </a:t>
            </a:r>
            <a:r>
              <a:rPr lang="ru-RU" dirty="0" err="1" smtClean="0"/>
              <a:t>експресіонізм</a:t>
            </a:r>
            <a:r>
              <a:rPr lang="ru-RU" dirty="0" smtClean="0"/>
              <a:t> (</a:t>
            </a:r>
            <a:r>
              <a:rPr lang="ru-RU" i="1" dirty="0" err="1" smtClean="0"/>
              <a:t>А.Берг</a:t>
            </a:r>
            <a:r>
              <a:rPr lang="ru-RU" dirty="0" err="1" smtClean="0"/>
              <a:t>,А.Шенберг</a:t>
            </a:r>
            <a:r>
              <a:rPr lang="ru-RU" dirty="0" smtClean="0"/>
              <a:t>), </a:t>
            </a:r>
            <a:r>
              <a:rPr lang="ru-RU" dirty="0" err="1" smtClean="0"/>
              <a:t>неокласицизм</a:t>
            </a:r>
            <a:r>
              <a:rPr lang="ru-RU" dirty="0" smtClean="0"/>
              <a:t> (</a:t>
            </a:r>
            <a:r>
              <a:rPr lang="ru-RU" i="1" dirty="0" smtClean="0"/>
              <a:t>П. </a:t>
            </a:r>
            <a:r>
              <a:rPr lang="ru-RU" i="1" dirty="0" err="1" smtClean="0"/>
              <a:t>Хіндеміт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І. </a:t>
            </a:r>
            <a:r>
              <a:rPr lang="ru-RU" dirty="0" err="1" smtClean="0"/>
              <a:t>Стравінський</a:t>
            </a:r>
            <a:r>
              <a:rPr lang="ru-RU" dirty="0" smtClean="0"/>
              <a:t>).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композитори</a:t>
            </a:r>
            <a:r>
              <a:rPr lang="ru-RU" dirty="0" smtClean="0"/>
              <a:t> </a:t>
            </a:r>
            <a:r>
              <a:rPr lang="ru-RU" dirty="0" err="1" smtClean="0"/>
              <a:t>приділяють</a:t>
            </a:r>
            <a:r>
              <a:rPr lang="ru-RU" dirty="0" smtClean="0"/>
              <a:t> </a:t>
            </a:r>
            <a:r>
              <a:rPr lang="ru-RU" dirty="0" err="1" smtClean="0"/>
              <a:t>дослідженням</a:t>
            </a:r>
            <a:r>
              <a:rPr lang="ru-RU" dirty="0" smtClean="0"/>
              <a:t> фольклору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інтеграції</a:t>
            </a:r>
            <a:r>
              <a:rPr lang="ru-RU" dirty="0" smtClean="0"/>
              <a:t> в </a:t>
            </a:r>
            <a:r>
              <a:rPr lang="ru-RU" dirty="0" err="1" smtClean="0"/>
              <a:t>композиторську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(Бела </a:t>
            </a:r>
            <a:r>
              <a:rPr lang="ru-RU" dirty="0" err="1" smtClean="0"/>
              <a:t>Барток</a:t>
            </a:r>
            <a:r>
              <a:rPr lang="ru-RU" dirty="0" smtClean="0"/>
              <a:t>, </a:t>
            </a:r>
            <a:r>
              <a:rPr lang="ru-RU" dirty="0" err="1" smtClean="0"/>
              <a:t>рання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І. </a:t>
            </a:r>
            <a:r>
              <a:rPr lang="ru-RU" dirty="0" err="1" smtClean="0"/>
              <a:t>Стравінського</a:t>
            </a:r>
            <a:r>
              <a:rPr lang="ru-RU" dirty="0" smtClean="0"/>
              <a:t>, </a:t>
            </a:r>
            <a:r>
              <a:rPr lang="ru-RU" dirty="0" err="1" smtClean="0"/>
              <a:t>В.Лютославського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Г.Свиридова,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Б.</a:t>
            </a:r>
            <a:r>
              <a:rPr lang="ru-RU" i="1" dirty="0" err="1" smtClean="0"/>
              <a:t>Лятошинського</a:t>
            </a:r>
            <a:r>
              <a:rPr lang="ru-RU" dirty="0" smtClean="0"/>
              <a:t> та </a:t>
            </a:r>
            <a:r>
              <a:rPr lang="ru-RU" dirty="0" err="1" smtClean="0"/>
              <a:t>Л.</a:t>
            </a:r>
            <a:r>
              <a:rPr lang="ru-RU" i="1" dirty="0" err="1" smtClean="0"/>
              <a:t>Ревуцького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16386" name="Picture 2" descr="http://im6-tub-ua.yandex.net/i?id=201007815-0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0"/>
            <a:ext cx="1661172" cy="2286016"/>
          </a:xfrm>
          <a:prstGeom prst="rect">
            <a:avLst/>
          </a:prstGeom>
          <a:noFill/>
        </p:spPr>
      </p:pic>
      <p:pic>
        <p:nvPicPr>
          <p:cNvPr id="16388" name="Picture 4" descr="http://im7-tub-ua.yandex.net/i?id=488679810-2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71480"/>
            <a:ext cx="1657362" cy="2143140"/>
          </a:xfrm>
          <a:prstGeom prst="rect">
            <a:avLst/>
          </a:prstGeom>
          <a:noFill/>
        </p:spPr>
      </p:pic>
      <p:pic>
        <p:nvPicPr>
          <p:cNvPr id="16390" name="Picture 6" descr="http://im8-tub-ua.yandex.net/i?id=571014813-10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428868"/>
            <a:ext cx="1571636" cy="2104870"/>
          </a:xfrm>
          <a:prstGeom prst="rect">
            <a:avLst/>
          </a:prstGeom>
          <a:noFill/>
        </p:spPr>
      </p:pic>
      <p:pic>
        <p:nvPicPr>
          <p:cNvPr id="16392" name="Picture 8" descr="http://im7-tub-ua.yandex.net/i?id=636635323-05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8082" y="2786058"/>
            <a:ext cx="1400185" cy="2143140"/>
          </a:xfrm>
          <a:prstGeom prst="rect">
            <a:avLst/>
          </a:prstGeom>
          <a:noFill/>
        </p:spPr>
      </p:pic>
      <p:pic>
        <p:nvPicPr>
          <p:cNvPr id="16394" name="Picture 10" descr="http://im6-tub-ua.yandex.net/i?id=160709182-67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4786321"/>
            <a:ext cx="1643074" cy="1971689"/>
          </a:xfrm>
          <a:prstGeom prst="rect">
            <a:avLst/>
          </a:prstGeom>
          <a:noFill/>
        </p:spPr>
      </p:pic>
      <p:pic>
        <p:nvPicPr>
          <p:cNvPr id="16396" name="Picture 12" descr="http://im8-tub-ua.yandex.net/i?id=578594489-36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58" y="5072074"/>
            <a:ext cx="1214446" cy="1641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r>
              <a:rPr lang="ru-RU" dirty="0" smtClean="0"/>
              <a:t>Великого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мала </a:t>
            </a:r>
            <a:r>
              <a:rPr lang="ru-RU" dirty="0" err="1" smtClean="0"/>
              <a:t>поява</a:t>
            </a:r>
            <a:r>
              <a:rPr lang="ru-RU" dirty="0" smtClean="0"/>
              <a:t> та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звукозапису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. </a:t>
            </a:r>
            <a:r>
              <a:rPr lang="ru-RU" dirty="0" err="1" smtClean="0"/>
              <a:t>З'явились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електроінструменти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на природу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звуку. </a:t>
            </a:r>
            <a:r>
              <a:rPr lang="ru-RU" b="1" dirty="0" smtClean="0"/>
              <a:t>В 1920-х роках</a:t>
            </a:r>
            <a:r>
              <a:rPr lang="ru-RU" dirty="0" smtClean="0"/>
              <a:t> </a:t>
            </a:r>
            <a:r>
              <a:rPr lang="ru-RU" dirty="0" err="1" smtClean="0"/>
              <a:t>футуристи</a:t>
            </a:r>
            <a:r>
              <a:rPr lang="ru-RU" dirty="0" smtClean="0"/>
              <a:t> </a:t>
            </a:r>
            <a:r>
              <a:rPr lang="ru-RU" dirty="0" err="1" smtClean="0"/>
              <a:t>здійснили</a:t>
            </a:r>
            <a:r>
              <a:rPr lang="ru-RU" dirty="0" smtClean="0"/>
              <a:t> </a:t>
            </a:r>
            <a:r>
              <a:rPr lang="ru-RU" dirty="0" err="1" smtClean="0"/>
              <a:t>спробу</a:t>
            </a:r>
            <a:r>
              <a:rPr lang="ru-RU" dirty="0" smtClean="0"/>
              <a:t> </a:t>
            </a:r>
            <a:r>
              <a:rPr lang="ru-RU" dirty="0" err="1" smtClean="0"/>
              <a:t>залучення</a:t>
            </a:r>
            <a:r>
              <a:rPr lang="ru-RU" dirty="0" smtClean="0"/>
              <a:t> до </a:t>
            </a:r>
            <a:r>
              <a:rPr lang="ru-RU" dirty="0" err="1" smtClean="0"/>
              <a:t>музичного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шумових</a:t>
            </a:r>
            <a:r>
              <a:rPr lang="ru-RU" dirty="0" smtClean="0"/>
              <a:t> </a:t>
            </a:r>
            <a:r>
              <a:rPr lang="ru-RU" dirty="0" err="1" smtClean="0"/>
              <a:t>звуків</a:t>
            </a:r>
            <a:r>
              <a:rPr lang="ru-RU" dirty="0" smtClean="0"/>
              <a:t>. В 1940-х роках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звукозапису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 — </a:t>
            </a:r>
            <a:r>
              <a:rPr lang="ru-RU" dirty="0" err="1" smtClean="0"/>
              <a:t>конкретну</a:t>
            </a:r>
            <a:r>
              <a:rPr lang="ru-RU" dirty="0" smtClean="0"/>
              <a:t> </a:t>
            </a:r>
            <a:r>
              <a:rPr lang="ru-RU" dirty="0" err="1" smtClean="0"/>
              <a:t>музику</a:t>
            </a:r>
            <a:r>
              <a:rPr lang="ru-RU" dirty="0" smtClean="0"/>
              <a:t>. </a:t>
            </a:r>
            <a:r>
              <a:rPr lang="ru-RU" b="1" dirty="0" smtClean="0"/>
              <a:t>У 1950-ті роки</a:t>
            </a:r>
            <a:r>
              <a:rPr lang="ru-RU" dirty="0" smtClean="0"/>
              <a:t> 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електронні</a:t>
            </a:r>
            <a:r>
              <a:rPr lang="ru-RU" dirty="0" smtClean="0"/>
              <a:t> </a:t>
            </a:r>
            <a:r>
              <a:rPr lang="ru-RU" dirty="0" err="1" smtClean="0"/>
              <a:t>експериментальні</a:t>
            </a:r>
            <a:r>
              <a:rPr lang="ru-RU" dirty="0" smtClean="0"/>
              <a:t> </a:t>
            </a:r>
            <a:r>
              <a:rPr lang="ru-RU" dirty="0" err="1" smtClean="0"/>
              <a:t>студії</a:t>
            </a:r>
            <a:r>
              <a:rPr lang="ru-RU" dirty="0" smtClean="0"/>
              <a:t>, у 1960-ті роки </a:t>
            </a:r>
            <a:r>
              <a:rPr lang="ru-RU" dirty="0" err="1" smtClean="0"/>
              <a:t>авангардні</a:t>
            </a:r>
            <a:r>
              <a:rPr lang="ru-RU" dirty="0" smtClean="0"/>
              <a:t> </a:t>
            </a:r>
            <a:r>
              <a:rPr lang="ru-RU" dirty="0" err="1" smtClean="0"/>
              <a:t>течії</a:t>
            </a:r>
            <a:r>
              <a:rPr lang="ru-RU" dirty="0" smtClean="0"/>
              <a:t> </a:t>
            </a:r>
            <a:r>
              <a:rPr lang="ru-RU" dirty="0" err="1" smtClean="0"/>
              <a:t>знаходять</a:t>
            </a:r>
            <a:r>
              <a:rPr lang="ru-RU" dirty="0" smtClean="0"/>
              <a:t> </a:t>
            </a:r>
            <a:r>
              <a:rPr lang="ru-RU" dirty="0" err="1" smtClean="0"/>
              <a:t>воє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музиці</a:t>
            </a:r>
            <a:r>
              <a:rPr lang="ru-RU" dirty="0" smtClean="0"/>
              <a:t>, яка до </a:t>
            </a:r>
            <a:r>
              <a:rPr lang="ru-RU" dirty="0" err="1" smtClean="0"/>
              <a:t>цього</a:t>
            </a:r>
            <a:r>
              <a:rPr lang="ru-RU" dirty="0" smtClean="0"/>
              <a:t> моменту </a:t>
            </a:r>
            <a:r>
              <a:rPr lang="ru-RU" dirty="0" err="1" smtClean="0"/>
              <a:t>розвивалася</a:t>
            </a:r>
            <a:r>
              <a:rPr lang="ru-RU" dirty="0" smtClean="0"/>
              <a:t> у </a:t>
            </a:r>
            <a:r>
              <a:rPr lang="ru-RU" dirty="0" err="1" smtClean="0"/>
              <a:t>руслі</a:t>
            </a:r>
            <a:r>
              <a:rPr lang="ru-RU" dirty="0" smtClean="0"/>
              <a:t> </a:t>
            </a:r>
            <a:r>
              <a:rPr lang="ru-RU" dirty="0" err="1" smtClean="0"/>
              <a:t>соцреалізму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7643866" cy="6000792"/>
          </a:xfrm>
        </p:spPr>
        <p:txBody>
          <a:bodyPr>
            <a:normAutofit/>
          </a:bodyPr>
          <a:lstStyle/>
          <a:p>
            <a:r>
              <a:rPr lang="ru-RU" b="1" dirty="0" smtClean="0"/>
              <a:t>В 1920-х — 30-х роках </a:t>
            </a:r>
            <a:r>
              <a:rPr lang="ru-RU" dirty="0" smtClean="0"/>
              <a:t>в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та США </a:t>
            </a:r>
            <a:r>
              <a:rPr lang="ru-RU" dirty="0" err="1" smtClean="0"/>
              <a:t>масовою</a:t>
            </a:r>
            <a:r>
              <a:rPr lang="ru-RU" dirty="0" smtClean="0"/>
              <a:t> </a:t>
            </a:r>
            <a:r>
              <a:rPr lang="ru-RU" dirty="0" err="1" smtClean="0"/>
              <a:t>музичною</a:t>
            </a:r>
            <a:r>
              <a:rPr lang="ru-RU" dirty="0" smtClean="0"/>
              <a:t> культурою </a:t>
            </a:r>
            <a:r>
              <a:rPr lang="ru-RU" dirty="0" err="1" smtClean="0"/>
              <a:t>стає</a:t>
            </a:r>
            <a:r>
              <a:rPr lang="ru-RU" dirty="0" smtClean="0"/>
              <a:t> джаз, на </a:t>
            </a:r>
            <a:r>
              <a:rPr lang="ru-RU" dirty="0" err="1" smtClean="0"/>
              <a:t>теренах</a:t>
            </a:r>
            <a:r>
              <a:rPr lang="ru-RU" dirty="0" smtClean="0"/>
              <a:t> СРСР — </a:t>
            </a:r>
            <a:r>
              <a:rPr lang="ru-RU" dirty="0" err="1" smtClean="0"/>
              <a:t>масова</a:t>
            </a:r>
            <a:r>
              <a:rPr lang="ru-RU" dirty="0" smtClean="0"/>
              <a:t> </a:t>
            </a:r>
            <a:r>
              <a:rPr lang="ru-RU" dirty="0" err="1" smtClean="0"/>
              <a:t>радянська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. В 1950-ті роки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рок-н-ролу</a:t>
            </a:r>
            <a:r>
              <a:rPr lang="ru-RU" dirty="0" smtClean="0"/>
              <a:t>, 1960-ті — </a:t>
            </a:r>
            <a:r>
              <a:rPr lang="ru-RU" dirty="0" err="1" smtClean="0"/>
              <a:t>зявляється</a:t>
            </a:r>
            <a:r>
              <a:rPr lang="ru-RU" dirty="0" smtClean="0"/>
              <a:t> </a:t>
            </a:r>
            <a:r>
              <a:rPr lang="ru-RU" dirty="0" err="1" smtClean="0"/>
              <a:t>рок-музика</a:t>
            </a:r>
            <a:r>
              <a:rPr lang="ru-RU" dirty="0" smtClean="0"/>
              <a:t>, а 1970-ті — </a:t>
            </a:r>
            <a:r>
              <a:rPr lang="ru-RU" dirty="0" err="1" smtClean="0"/>
              <a:t>європоп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ціла</a:t>
            </a:r>
            <a:r>
              <a:rPr lang="ru-RU" dirty="0" smtClean="0"/>
              <a:t> низка </a:t>
            </a:r>
            <a:r>
              <a:rPr lang="ru-RU" dirty="0" err="1" smtClean="0"/>
              <a:t>популярних</a:t>
            </a:r>
            <a:r>
              <a:rPr lang="ru-RU" dirty="0" smtClean="0"/>
              <a:t>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  <a:r>
              <a:rPr lang="ru-RU" dirty="0" err="1" smtClean="0"/>
              <a:t>Всесвітню</a:t>
            </a:r>
            <a:r>
              <a:rPr lang="ru-RU" dirty="0" smtClean="0"/>
              <a:t> </a:t>
            </a:r>
            <a:r>
              <a:rPr lang="ru-RU" dirty="0" err="1" smtClean="0"/>
              <a:t>відомими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гурти як </a:t>
            </a:r>
            <a:r>
              <a:rPr lang="en-US" dirty="0" smtClean="0"/>
              <a:t>The Beatles, The Rolling Stones, Led Zeppelin, Queen, Deep Purple, AC/DC, ABBA </a:t>
            </a:r>
            <a:r>
              <a:rPr lang="ru-RU" dirty="0" smtClean="0"/>
              <a:t>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Останній</a:t>
            </a:r>
            <a:r>
              <a:rPr lang="ru-RU" dirty="0" smtClean="0"/>
              <a:t> </a:t>
            </a:r>
            <a:r>
              <a:rPr lang="ru-RU" dirty="0" err="1" smtClean="0"/>
              <a:t>третині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властивий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постмодерну - </a:t>
            </a:r>
            <a:r>
              <a:rPr lang="ru-RU" dirty="0" err="1" smtClean="0"/>
              <a:t>музика</a:t>
            </a:r>
            <a:r>
              <a:rPr lang="ru-RU" dirty="0" smtClean="0"/>
              <a:t> стала </a:t>
            </a:r>
            <a:r>
              <a:rPr lang="ru-RU" dirty="0" err="1" smtClean="0"/>
              <a:t>видовищем</a:t>
            </a:r>
            <a:r>
              <a:rPr lang="ru-RU" dirty="0" smtClean="0"/>
              <a:t>, продуктом </a:t>
            </a:r>
            <a:r>
              <a:rPr lang="ru-RU" dirty="0" err="1" smtClean="0"/>
              <a:t>масового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та </a:t>
            </a:r>
            <a:r>
              <a:rPr lang="ru-RU" dirty="0" err="1" smtClean="0"/>
              <a:t>індикатором</a:t>
            </a:r>
            <a:r>
              <a:rPr lang="ru-RU" dirty="0" smtClean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en-US" dirty="0" smtClean="0"/>
              <a:t>The </a:t>
            </a:r>
            <a:r>
              <a:rPr lang="en-US" dirty="0" smtClean="0"/>
              <a:t>Beatles</a:t>
            </a:r>
            <a:endParaRPr lang="ru-RU" dirty="0"/>
          </a:p>
        </p:txBody>
      </p:sp>
      <p:pic>
        <p:nvPicPr>
          <p:cNvPr id="21506" name="Picture 2" descr="http://www.webpark.ru/uploads54/111230/Guiness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6172200" cy="462915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uk-UA" dirty="0" smtClean="0"/>
              <a:t>         </a:t>
            </a:r>
            <a:r>
              <a:rPr lang="en-US" dirty="0" smtClean="0"/>
              <a:t>The </a:t>
            </a:r>
            <a:r>
              <a:rPr lang="en-US" dirty="0" smtClean="0"/>
              <a:t>Rolling Stones</a:t>
            </a:r>
            <a:endParaRPr lang="ru-RU" dirty="0"/>
          </a:p>
        </p:txBody>
      </p:sp>
      <p:pic>
        <p:nvPicPr>
          <p:cNvPr id="20484" name="Picture 4" descr="http://www.letsart.ru/sites/default/files/imagecache/image-inside/music/33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286544" cy="49136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</a:t>
            </a:r>
            <a:r>
              <a:rPr lang="en-US" dirty="0" smtClean="0"/>
              <a:t>Led </a:t>
            </a:r>
            <a:r>
              <a:rPr lang="en-US" dirty="0" smtClean="0"/>
              <a:t>Zeppelin</a:t>
            </a:r>
            <a:endParaRPr lang="ru-RU" dirty="0"/>
          </a:p>
        </p:txBody>
      </p:sp>
      <p:pic>
        <p:nvPicPr>
          <p:cNvPr id="19458" name="Picture 2" descr="http://diskograff.ucoz.ru/sz5_Led_Zeppel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14488"/>
            <a:ext cx="6286544" cy="4484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/>
          <a:lstStyle/>
          <a:p>
            <a:r>
              <a:rPr lang="uk-UA" dirty="0" smtClean="0"/>
              <a:t>                  </a:t>
            </a:r>
            <a:r>
              <a:rPr lang="en-US" dirty="0" smtClean="0"/>
              <a:t>Queen</a:t>
            </a:r>
            <a:endParaRPr lang="ru-RU" dirty="0"/>
          </a:p>
        </p:txBody>
      </p:sp>
      <p:pic>
        <p:nvPicPr>
          <p:cNvPr id="23554" name="Picture 2" descr="http://moole.ru/uploads/posts/2011-10/1319602918_que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143668" cy="460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248</Words>
  <Application>Microsoft Office PowerPoint</Application>
  <PresentationFormat>Экран (4:3)</PresentationFormat>
  <Paragraphs>16</Paragraphs>
  <Slides>13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Музичне мистецтво</vt:lpstr>
      <vt:lpstr>Слайд 2</vt:lpstr>
      <vt:lpstr>Слайд 3</vt:lpstr>
      <vt:lpstr>Слайд 4</vt:lpstr>
      <vt:lpstr>Слайд 5</vt:lpstr>
      <vt:lpstr>              The Beatles</vt:lpstr>
      <vt:lpstr>         The Rolling Stones</vt:lpstr>
      <vt:lpstr>              Led Zeppelin</vt:lpstr>
      <vt:lpstr>                  Queen</vt:lpstr>
      <vt:lpstr>              Deep Purple</vt:lpstr>
      <vt:lpstr>                     AC/DC</vt:lpstr>
      <vt:lpstr>                       АВВА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</cp:revision>
  <dcterms:created xsi:type="dcterms:W3CDTF">2013-04-21T08:46:49Z</dcterms:created>
  <dcterms:modified xsi:type="dcterms:W3CDTF">2013-04-21T09:49:05Z</dcterms:modified>
</cp:coreProperties>
</file>