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2" r:id="rId8"/>
    <p:sldId id="265" r:id="rId9"/>
    <p:sldId id="267" r:id="rId10"/>
    <p:sldId id="266" r:id="rId11"/>
    <p:sldId id="258" r:id="rId12"/>
    <p:sldId id="263"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60"/>
  </p:normalViewPr>
  <p:slideViewPr>
    <p:cSldViewPr>
      <p:cViewPr varScale="1">
        <p:scale>
          <a:sx n="73" d="100"/>
          <a:sy n="73" d="100"/>
        </p:scale>
        <p:origin x="-12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075364-CD79-4A1A-9F4F-8C8504E855C3}"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2CF07C-490B-46F2-9130-ABEB1F488EA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75364-CD79-4A1A-9F4F-8C8504E855C3}" type="datetimeFigureOut">
              <a:rPr lang="ru-RU" smtClean="0"/>
              <a:pPr/>
              <a:t>07.04.2014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CF07C-490B-46F2-9130-ABEB1F488EA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00562" y="6286520"/>
            <a:ext cx="4929222" cy="571480"/>
          </a:xfrm>
        </p:spPr>
        <p:txBody>
          <a:bodyPr>
            <a:normAutofit lnSpcReduction="10000"/>
          </a:bodyPr>
          <a:lstStyle/>
          <a:p>
            <a:r>
              <a:rPr lang="en-US" dirty="0" err="1" smtClean="0"/>
              <a:t>Vika</a:t>
            </a:r>
            <a:r>
              <a:rPr lang="en-US" dirty="0" smtClean="0"/>
              <a:t> </a:t>
            </a:r>
            <a:r>
              <a:rPr lang="en-US" dirty="0" err="1" smtClean="0"/>
              <a:t>Shandula</a:t>
            </a:r>
            <a:endParaRPr lang="ru-RU" dirty="0"/>
          </a:p>
        </p:txBody>
      </p:sp>
      <p:sp>
        <p:nvSpPr>
          <p:cNvPr id="4" name="Прямоугольник 3"/>
          <p:cNvSpPr/>
          <p:nvPr/>
        </p:nvSpPr>
        <p:spPr>
          <a:xfrm rot="16200000">
            <a:off x="-1717199" y="2788714"/>
            <a:ext cx="5500673"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12700" stA="28000" endPos="45000" dist="1000" dir="5400000" sy="-100000" algn="bl" rotWithShape="0"/>
                </a:effectLst>
              </a:rPr>
              <a:t>Electronic Arts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12700" stA="28000" endPos="45000" dist="1000" dir="5400000" sy="-100000" algn="bl" rotWithShape="0"/>
              </a:effectLst>
            </a:endParaRPr>
          </a:p>
        </p:txBody>
      </p:sp>
      <p:sp>
        <p:nvSpPr>
          <p:cNvPr id="5" name="Прямоугольник 4"/>
          <p:cNvSpPr/>
          <p:nvPr/>
        </p:nvSpPr>
        <p:spPr>
          <a:xfrm rot="5400000">
            <a:off x="5540365" y="2894595"/>
            <a:ext cx="628394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1">
                      <a:satMod val="175000"/>
                      <a:alpha val="40000"/>
                    </a:schemeClr>
                  </a:glow>
                  <a:reflection blurRad="12700" stA="28000" endPos="45000" dist="1000" dir="5400000" sy="-100000" algn="bl" rotWithShape="0"/>
                </a:effectLst>
              </a:rPr>
              <a:t>company’s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1">
                      <a:satMod val="175000"/>
                      <a:alpha val="40000"/>
                    </a:schemeClr>
                  </a:glow>
                  <a:reflection blurRad="12700" stA="28000" endPos="45000" dist="1000" dir="5400000" sy="-100000" algn="bl" rotWithShape="0"/>
                </a:effectLst>
              </a:rPr>
              <a:t>hi</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1">
                      <a:satMod val="175000"/>
                      <a:alpha val="40000"/>
                    </a:schemeClr>
                  </a:glow>
                  <a:reflection blurRad="12700" stA="28000" endPos="45000" dist="1000" dir="5400000" sy="-100000" algn="bl" rotWithShape="0"/>
                </a:effectLst>
              </a:rPr>
              <a:t>story </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1">
                    <a:satMod val="175000"/>
                    <a:alpha val="40000"/>
                  </a:schemeClr>
                </a:glow>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lumMod val="60000"/>
                    <a:lumOff val="40000"/>
                  </a:schemeClr>
                </a:solidFill>
                <a:latin typeface="Adobe Fangsong Std R" pitchFamily="18" charset="-128"/>
                <a:ea typeface="Adobe Fangsong Std R" pitchFamily="18" charset="-128"/>
              </a:rPr>
              <a:t>2007 year</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500034" y="1285860"/>
            <a:ext cx="5686436" cy="5026029"/>
          </a:xfrm>
        </p:spPr>
        <p:txBody>
          <a:bodyPr>
            <a:normAutofit/>
          </a:bodyPr>
          <a:lstStyle/>
          <a:p>
            <a:pPr>
              <a:buNone/>
            </a:pPr>
            <a:r>
              <a:rPr lang="en-US" sz="2400" dirty="0" smtClean="0">
                <a:solidFill>
                  <a:schemeClr val="bg1">
                    <a:lumMod val="75000"/>
                  </a:schemeClr>
                </a:solidFill>
                <a:latin typeface="Adobe Devanagari" pitchFamily="18" charset="0"/>
                <a:cs typeface="Adobe Devanagari" pitchFamily="18" charset="0"/>
              </a:rPr>
              <a:t>	EA </a:t>
            </a:r>
            <a:r>
              <a:rPr lang="en-US" sz="2400" dirty="0" smtClean="0">
                <a:solidFill>
                  <a:schemeClr val="bg1">
                    <a:lumMod val="75000"/>
                  </a:schemeClr>
                </a:solidFill>
                <a:latin typeface="Adobe Devanagari" pitchFamily="18" charset="0"/>
                <a:cs typeface="Adobe Devanagari" pitchFamily="18" charset="0"/>
              </a:rPr>
              <a:t>announced that it would be bringing some of its major titles to the Macintosh. EA has released </a:t>
            </a:r>
            <a:r>
              <a:rPr lang="en-US" sz="2400" i="1" dirty="0" smtClean="0">
                <a:solidFill>
                  <a:schemeClr val="bg1">
                    <a:lumMod val="75000"/>
                  </a:schemeClr>
                </a:solidFill>
                <a:latin typeface="Adobe Devanagari" pitchFamily="18" charset="0"/>
                <a:cs typeface="Adobe Devanagari" pitchFamily="18" charset="0"/>
              </a:rPr>
              <a:t>Battlefield 2142</a:t>
            </a:r>
            <a:r>
              <a:rPr lang="en-US" sz="2400" dirty="0" smtClean="0">
                <a:solidFill>
                  <a:schemeClr val="bg1">
                    <a:lumMod val="75000"/>
                  </a:schemeClr>
                </a:solidFill>
                <a:latin typeface="Adobe Devanagari" pitchFamily="18" charset="0"/>
                <a:cs typeface="Adobe Devanagari" pitchFamily="18" charset="0"/>
              </a:rPr>
              <a:t>,</a:t>
            </a:r>
            <a:r>
              <a:rPr lang="en-US" sz="2400" i="1" dirty="0" smtClean="0">
                <a:solidFill>
                  <a:schemeClr val="bg1">
                    <a:lumMod val="75000"/>
                  </a:schemeClr>
                </a:solidFill>
                <a:latin typeface="Adobe Devanagari" pitchFamily="18" charset="0"/>
                <a:cs typeface="Adobe Devanagari" pitchFamily="18" charset="0"/>
              </a:rPr>
              <a:t>Command &amp; Conquer: </a:t>
            </a:r>
            <a:r>
              <a:rPr lang="en-US" sz="2400" i="1" dirty="0" err="1" smtClean="0">
                <a:solidFill>
                  <a:schemeClr val="bg1">
                    <a:lumMod val="75000"/>
                  </a:schemeClr>
                </a:solidFill>
                <a:latin typeface="Adobe Devanagari" pitchFamily="18" charset="0"/>
                <a:cs typeface="Adobe Devanagari" pitchFamily="18" charset="0"/>
              </a:rPr>
              <a:t>Tiberium</a:t>
            </a:r>
            <a:r>
              <a:rPr lang="en-US" sz="2400" i="1" dirty="0" smtClean="0">
                <a:solidFill>
                  <a:schemeClr val="bg1">
                    <a:lumMod val="75000"/>
                  </a:schemeClr>
                </a:solidFill>
                <a:latin typeface="Adobe Devanagari" pitchFamily="18" charset="0"/>
                <a:cs typeface="Adobe Devanagari" pitchFamily="18" charset="0"/>
              </a:rPr>
              <a:t> Wars</a:t>
            </a:r>
            <a:r>
              <a:rPr lang="en-US" sz="2400" dirty="0" smtClean="0">
                <a:solidFill>
                  <a:schemeClr val="bg1">
                    <a:lumMod val="75000"/>
                  </a:schemeClr>
                </a:solidFill>
                <a:latin typeface="Adobe Devanagari" pitchFamily="18" charset="0"/>
                <a:cs typeface="Adobe Devanagari" pitchFamily="18" charset="0"/>
              </a:rPr>
              <a:t>, </a:t>
            </a:r>
            <a:r>
              <a:rPr lang="en-US" sz="2400" i="1" dirty="0" err="1" smtClean="0">
                <a:solidFill>
                  <a:schemeClr val="bg1">
                    <a:lumMod val="75000"/>
                  </a:schemeClr>
                </a:solidFill>
                <a:latin typeface="Adobe Devanagari" pitchFamily="18" charset="0"/>
                <a:cs typeface="Adobe Devanagari" pitchFamily="18" charset="0"/>
              </a:rPr>
              <a:t>Crysis</a:t>
            </a:r>
            <a:r>
              <a:rPr lang="en-US" sz="2400" dirty="0" smtClean="0">
                <a:solidFill>
                  <a:schemeClr val="bg1">
                    <a:lumMod val="75000"/>
                  </a:schemeClr>
                </a:solidFill>
                <a:latin typeface="Adobe Devanagari" pitchFamily="18" charset="0"/>
                <a:cs typeface="Adobe Devanagari" pitchFamily="18" charset="0"/>
              </a:rPr>
              <a:t>,</a:t>
            </a:r>
            <a:r>
              <a:rPr lang="en-US" sz="2400" dirty="0" smtClean="0">
                <a:solidFill>
                  <a:schemeClr val="bg1">
                    <a:lumMod val="75000"/>
                  </a:schemeClr>
                </a:solidFill>
                <a:latin typeface="Adobe Devanagari" pitchFamily="18" charset="0"/>
                <a:cs typeface="Adobe Devanagari" pitchFamily="18" charset="0"/>
              </a:rPr>
              <a:t> </a:t>
            </a:r>
            <a:r>
              <a:rPr lang="en-US" sz="2400" i="1" dirty="0" smtClean="0">
                <a:solidFill>
                  <a:schemeClr val="bg1">
                    <a:lumMod val="75000"/>
                  </a:schemeClr>
                </a:solidFill>
                <a:latin typeface="Adobe Devanagari" pitchFamily="18" charset="0"/>
                <a:cs typeface="Adobe Devanagari" pitchFamily="18" charset="0"/>
              </a:rPr>
              <a:t>Harry Potter and the Order of the Phoenix</a:t>
            </a:r>
            <a:r>
              <a:rPr lang="en-US" sz="2400" dirty="0" smtClean="0">
                <a:solidFill>
                  <a:schemeClr val="bg1">
                    <a:lumMod val="75000"/>
                  </a:schemeClr>
                </a:solidFill>
                <a:latin typeface="Adobe Devanagari" pitchFamily="18" charset="0"/>
                <a:cs typeface="Adobe Devanagari" pitchFamily="18" charset="0"/>
              </a:rPr>
              <a:t>, </a:t>
            </a:r>
            <a:r>
              <a:rPr lang="en-US" sz="2400" i="1" dirty="0" smtClean="0">
                <a:solidFill>
                  <a:schemeClr val="bg1">
                    <a:lumMod val="75000"/>
                  </a:schemeClr>
                </a:solidFill>
                <a:latin typeface="Adobe Devanagari" pitchFamily="18" charset="0"/>
                <a:cs typeface="Adobe Devanagari" pitchFamily="18" charset="0"/>
              </a:rPr>
              <a:t>Madden NFL 08</a:t>
            </a:r>
            <a:r>
              <a:rPr lang="en-US" sz="2400" dirty="0" smtClean="0">
                <a:solidFill>
                  <a:schemeClr val="bg1">
                    <a:lumMod val="75000"/>
                  </a:schemeClr>
                </a:solidFill>
                <a:latin typeface="Adobe Devanagari" pitchFamily="18" charset="0"/>
                <a:cs typeface="Adobe Devanagari" pitchFamily="18" charset="0"/>
              </a:rPr>
              <a:t>, </a:t>
            </a:r>
            <a:r>
              <a:rPr lang="en-US" sz="2400" i="1" dirty="0" smtClean="0">
                <a:solidFill>
                  <a:schemeClr val="bg1">
                    <a:lumMod val="75000"/>
                  </a:schemeClr>
                </a:solidFill>
                <a:latin typeface="Adobe Devanagari" pitchFamily="18" charset="0"/>
                <a:cs typeface="Adobe Devanagari" pitchFamily="18" charset="0"/>
              </a:rPr>
              <a:t>Need for Speed: Carbon</a:t>
            </a:r>
            <a:r>
              <a:rPr lang="en-US" sz="2400" dirty="0" smtClean="0">
                <a:solidFill>
                  <a:schemeClr val="bg1">
                    <a:lumMod val="75000"/>
                  </a:schemeClr>
                </a:solidFill>
                <a:latin typeface="Adobe Devanagari" pitchFamily="18" charset="0"/>
                <a:cs typeface="Adobe Devanagari" pitchFamily="18" charset="0"/>
              </a:rPr>
              <a:t> </a:t>
            </a:r>
            <a:r>
              <a:rPr lang="en-US" sz="2400" dirty="0" smtClean="0">
                <a:solidFill>
                  <a:schemeClr val="bg1">
                    <a:lumMod val="75000"/>
                  </a:schemeClr>
                </a:solidFill>
                <a:latin typeface="Adobe Devanagari" pitchFamily="18" charset="0"/>
                <a:cs typeface="Adobe Devanagari" pitchFamily="18" charset="0"/>
              </a:rPr>
              <a:t>and </a:t>
            </a:r>
            <a:r>
              <a:rPr lang="en-US" sz="2400" i="1" dirty="0" smtClean="0">
                <a:solidFill>
                  <a:schemeClr val="bg1">
                    <a:lumMod val="75000"/>
                  </a:schemeClr>
                </a:solidFill>
                <a:latin typeface="Adobe Devanagari" pitchFamily="18" charset="0"/>
                <a:cs typeface="Adobe Devanagari" pitchFamily="18" charset="0"/>
              </a:rPr>
              <a:t>Spore</a:t>
            </a:r>
            <a:r>
              <a:rPr lang="en-US" sz="2400" dirty="0" smtClean="0">
                <a:solidFill>
                  <a:schemeClr val="bg1">
                    <a:lumMod val="75000"/>
                  </a:schemeClr>
                </a:solidFill>
                <a:latin typeface="Adobe Devanagari" pitchFamily="18" charset="0"/>
                <a:cs typeface="Adobe Devanagari" pitchFamily="18" charset="0"/>
              </a:rPr>
              <a:t> for the Mac. All of the new games have been developed for the Macintosh using Cider, a technology developed by </a:t>
            </a:r>
            <a:r>
              <a:rPr lang="en-US" sz="2400" dirty="0" err="1" smtClean="0">
                <a:solidFill>
                  <a:schemeClr val="bg1">
                    <a:lumMod val="75000"/>
                  </a:schemeClr>
                </a:solidFill>
                <a:latin typeface="Adobe Devanagari" pitchFamily="18" charset="0"/>
                <a:cs typeface="Adobe Devanagari" pitchFamily="18" charset="0"/>
              </a:rPr>
              <a:t>TransGaming</a:t>
            </a:r>
            <a:r>
              <a:rPr lang="en-US" sz="2400" dirty="0" smtClean="0">
                <a:solidFill>
                  <a:schemeClr val="bg1">
                    <a:lumMod val="75000"/>
                  </a:schemeClr>
                </a:solidFill>
                <a:latin typeface="Adobe Devanagari" pitchFamily="18" charset="0"/>
                <a:cs typeface="Adobe Devanagari" pitchFamily="18" charset="0"/>
              </a:rPr>
              <a:t> that enables Intel-based Macs to run Windows games inside a translation layer running on Mac OS X. They are not playable on PowerPC-based Macs</a:t>
            </a:r>
            <a:endParaRPr lang="ru-RU" sz="2400" dirty="0">
              <a:solidFill>
                <a:schemeClr val="bg1">
                  <a:lumMod val="75000"/>
                </a:schemeClr>
              </a:solidFill>
              <a:cs typeface="Adobe Devanagari" pitchFamily="18" charset="0"/>
            </a:endParaRPr>
          </a:p>
        </p:txBody>
      </p:sp>
      <p:pic>
        <p:nvPicPr>
          <p:cNvPr id="4" name="Рисунок 3" descr="masseffect_xbox.jpg"/>
          <p:cNvPicPr>
            <a:picLocks noChangeAspect="1"/>
          </p:cNvPicPr>
          <p:nvPr/>
        </p:nvPicPr>
        <p:blipFill>
          <a:blip r:embed="rId2"/>
          <a:stretch>
            <a:fillRect/>
          </a:stretch>
        </p:blipFill>
        <p:spPr>
          <a:xfrm>
            <a:off x="6286512" y="785794"/>
            <a:ext cx="2676008" cy="3762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357950" y="4929198"/>
            <a:ext cx="2286016" cy="830997"/>
          </a:xfrm>
          <a:prstGeom prst="rect">
            <a:avLst/>
          </a:prstGeom>
          <a:noFill/>
        </p:spPr>
        <p:txBody>
          <a:bodyPr wrap="square" rtlCol="0">
            <a:spAutoFit/>
          </a:bodyPr>
          <a:lstStyle/>
          <a:p>
            <a:pPr algn="ctr"/>
            <a:r>
              <a:rPr lang="es-ES_tradnl" sz="2400" dirty="0" smtClean="0">
                <a:solidFill>
                  <a:schemeClr val="bg1">
                    <a:lumMod val="75000"/>
                  </a:schemeClr>
                </a:solidFill>
                <a:latin typeface="Adobe Devanagari" pitchFamily="18" charset="0"/>
                <a:ea typeface="Adobe Fangsong Std R" pitchFamily="18" charset="-128"/>
                <a:cs typeface="Adobe Devanagari" pitchFamily="18" charset="0"/>
              </a:rPr>
              <a:t>Mass </a:t>
            </a:r>
            <a:r>
              <a:rPr lang="es-ES_tradnl" sz="2400" dirty="0" smtClean="0">
                <a:solidFill>
                  <a:schemeClr val="bg1">
                    <a:lumMod val="75000"/>
                  </a:schemeClr>
                </a:solidFill>
                <a:latin typeface="Adobe Devanagari" pitchFamily="18" charset="0"/>
                <a:ea typeface="Adobe Fangsong Std R" pitchFamily="18" charset="-128"/>
                <a:cs typeface="Adobe Devanagari" pitchFamily="18" charset="0"/>
              </a:rPr>
              <a:t>Effect </a:t>
            </a:r>
          </a:p>
          <a:p>
            <a:pPr algn="ctr"/>
            <a:r>
              <a:rPr lang="es-ES_tradnl" sz="2400" dirty="0" smtClean="0">
                <a:solidFill>
                  <a:schemeClr val="bg1">
                    <a:lumMod val="75000"/>
                  </a:schemeClr>
                </a:solidFill>
                <a:latin typeface="Adobe Devanagari" pitchFamily="18" charset="0"/>
                <a:ea typeface="Adobe Fangsong Std R" pitchFamily="18" charset="-128"/>
                <a:cs typeface="Adobe Devanagari" pitchFamily="18" charset="0"/>
              </a:rPr>
              <a:t>(2007)</a:t>
            </a:r>
            <a:endParaRPr lang="ru-RU" sz="2400" dirty="0">
              <a:solidFill>
                <a:schemeClr val="bg1">
                  <a:lumMod val="75000"/>
                </a:schemeClr>
              </a:solidFill>
              <a:latin typeface="Adobe Fangsong Std R" pitchFamily="18" charset="-128"/>
              <a:ea typeface="Adobe Fangsong Std R" pitchFamily="18" charset="-128"/>
              <a:cs typeface="Adobe Devanagari"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571504"/>
          </a:xfrm>
        </p:spPr>
        <p:txBody>
          <a:bodyPr>
            <a:normAutofit fontScale="90000"/>
          </a:bodyPr>
          <a:lstStyle/>
          <a:p>
            <a:r>
              <a:rPr lang="ru-RU" dirty="0" smtClean="0">
                <a:solidFill>
                  <a:schemeClr val="bg1">
                    <a:lumMod val="95000"/>
                  </a:schemeClr>
                </a:solidFill>
              </a:rPr>
              <a:t/>
            </a:r>
            <a:br>
              <a:rPr lang="ru-RU" dirty="0" smtClean="0">
                <a:solidFill>
                  <a:schemeClr val="bg1">
                    <a:lumMod val="95000"/>
                  </a:schemeClr>
                </a:solidFill>
              </a:rPr>
            </a:br>
            <a:r>
              <a:rPr lang="es-ES_tradnl" dirty="0" smtClean="0">
                <a:solidFill>
                  <a:schemeClr val="tx2">
                    <a:lumMod val="60000"/>
                    <a:lumOff val="40000"/>
                  </a:schemeClr>
                </a:solidFill>
                <a:latin typeface="Adobe Fangsong Std R" pitchFamily="18" charset="-128"/>
                <a:ea typeface="Adobe Fangsong Std R" pitchFamily="18" charset="-128"/>
              </a:rPr>
              <a:t>Company </a:t>
            </a:r>
            <a:r>
              <a:rPr lang="es-ES_tradnl" dirty="0" smtClean="0">
                <a:solidFill>
                  <a:schemeClr val="tx2">
                    <a:lumMod val="60000"/>
                    <a:lumOff val="40000"/>
                  </a:schemeClr>
                </a:solidFill>
                <a:latin typeface="Adobe Fangsong Std R" pitchFamily="18" charset="-128"/>
                <a:ea typeface="Adobe Fangsong Std R" pitchFamily="18" charset="-128"/>
              </a:rPr>
              <a:t>structure</a:t>
            </a:r>
            <a:r>
              <a:rPr lang="es-ES_tradnl" dirty="0" smtClean="0"/>
              <a:t/>
            </a:r>
            <a:br>
              <a:rPr lang="es-ES_tradnl" dirty="0" smtClean="0"/>
            </a:br>
            <a:endParaRPr lang="ru-RU" dirty="0"/>
          </a:p>
        </p:txBody>
      </p:sp>
      <p:sp>
        <p:nvSpPr>
          <p:cNvPr id="3" name="Содержимое 2"/>
          <p:cNvSpPr>
            <a:spLocks noGrp="1"/>
          </p:cNvSpPr>
          <p:nvPr>
            <p:ph idx="1"/>
          </p:nvPr>
        </p:nvSpPr>
        <p:spPr>
          <a:xfrm>
            <a:off x="500034" y="1571612"/>
            <a:ext cx="5757874" cy="4829196"/>
          </a:xfrm>
        </p:spPr>
        <p:txBody>
          <a:bodyPr>
            <a:noAutofit/>
          </a:bodyPr>
          <a:lstStyle/>
          <a:p>
            <a:pPr>
              <a:buNone/>
            </a:pPr>
            <a:r>
              <a:rPr lang="en-US" sz="2500" dirty="0" smtClean="0">
                <a:solidFill>
                  <a:schemeClr val="bg1">
                    <a:lumMod val="75000"/>
                  </a:schemeClr>
                </a:solidFill>
                <a:latin typeface="Adobe Devanagari" pitchFamily="18" charset="0"/>
                <a:cs typeface="Adobe Devanagari" pitchFamily="18" charset="0"/>
              </a:rPr>
              <a:t>	EA </a:t>
            </a:r>
            <a:r>
              <a:rPr lang="en-US" sz="2500" dirty="0" smtClean="0">
                <a:solidFill>
                  <a:schemeClr val="bg1">
                    <a:lumMod val="75000"/>
                  </a:schemeClr>
                </a:solidFill>
                <a:latin typeface="Adobe Devanagari" pitchFamily="18" charset="0"/>
                <a:cs typeface="Adobe Devanagari" pitchFamily="18" charset="0"/>
              </a:rPr>
              <a:t>is headed by executive chairman Larry </a:t>
            </a:r>
            <a:r>
              <a:rPr lang="en-US" sz="2500" dirty="0" err="1" smtClean="0">
                <a:solidFill>
                  <a:schemeClr val="bg1">
                    <a:lumMod val="75000"/>
                  </a:schemeClr>
                </a:solidFill>
                <a:latin typeface="Adobe Devanagari" pitchFamily="18" charset="0"/>
                <a:cs typeface="Adobe Devanagari" pitchFamily="18" charset="0"/>
              </a:rPr>
              <a:t>Probst</a:t>
            </a:r>
            <a:r>
              <a:rPr lang="en-US" sz="2500" dirty="0" smtClean="0">
                <a:solidFill>
                  <a:schemeClr val="bg1">
                    <a:lumMod val="75000"/>
                  </a:schemeClr>
                </a:solidFill>
                <a:latin typeface="Adobe Devanagari" pitchFamily="18" charset="0"/>
                <a:cs typeface="Adobe Devanagari" pitchFamily="18" charset="0"/>
              </a:rPr>
              <a:t> and CEO Andrew Wilson. All of EA's labels and studios are overseen by Frank </a:t>
            </a:r>
            <a:r>
              <a:rPr lang="en-US" sz="2500" dirty="0" err="1" smtClean="0">
                <a:solidFill>
                  <a:schemeClr val="bg1">
                    <a:lumMod val="75000"/>
                  </a:schemeClr>
                </a:solidFill>
                <a:latin typeface="Adobe Devanagari" pitchFamily="18" charset="0"/>
                <a:cs typeface="Adobe Devanagari" pitchFamily="18" charset="0"/>
              </a:rPr>
              <a:t>Gibeau</a:t>
            </a:r>
            <a:r>
              <a:rPr lang="en-US" sz="2500" dirty="0" smtClean="0">
                <a:solidFill>
                  <a:schemeClr val="bg1">
                    <a:lumMod val="75000"/>
                  </a:schemeClr>
                </a:solidFill>
                <a:latin typeface="Adobe Devanagari" pitchFamily="18" charset="0"/>
                <a:cs typeface="Adobe Devanagari" pitchFamily="18" charset="0"/>
              </a:rPr>
              <a:t>, who was appointed President of EA Labels in 2011. Many have attributed former CEO John </a:t>
            </a:r>
            <a:r>
              <a:rPr lang="en-US" sz="2500" dirty="0" err="1" smtClean="0">
                <a:solidFill>
                  <a:schemeClr val="bg1">
                    <a:lumMod val="75000"/>
                  </a:schemeClr>
                </a:solidFill>
                <a:latin typeface="Adobe Devanagari" pitchFamily="18" charset="0"/>
                <a:cs typeface="Adobe Devanagari" pitchFamily="18" charset="0"/>
              </a:rPr>
              <a:t>Riccitiello's</a:t>
            </a:r>
            <a:r>
              <a:rPr lang="en-US" sz="2500" dirty="0" smtClean="0">
                <a:solidFill>
                  <a:schemeClr val="bg1">
                    <a:lumMod val="75000"/>
                  </a:schemeClr>
                </a:solidFill>
                <a:latin typeface="Adobe Devanagari" pitchFamily="18" charset="0"/>
                <a:cs typeface="Adobe Devanagari" pitchFamily="18" charset="0"/>
              </a:rPr>
              <a:t> success in leading EA to his passion as a gamer</a:t>
            </a:r>
            <a:r>
              <a:rPr lang="en-US" sz="2500" dirty="0" smtClean="0">
                <a:solidFill>
                  <a:schemeClr val="bg1">
                    <a:lumMod val="75000"/>
                  </a:schemeClr>
                </a:solidFill>
                <a:latin typeface="Adobe Devanagari" pitchFamily="18" charset="0"/>
                <a:cs typeface="Adobe Devanagari" pitchFamily="18" charset="0"/>
              </a:rPr>
              <a:t>.</a:t>
            </a:r>
            <a:r>
              <a:rPr lang="en-US" sz="2500" dirty="0" smtClean="0">
                <a:solidFill>
                  <a:schemeClr val="bg1">
                    <a:lumMod val="75000"/>
                  </a:schemeClr>
                </a:solidFill>
                <a:latin typeface="Adobe Devanagari" pitchFamily="18" charset="0"/>
                <a:cs typeface="Adobe Devanagari" pitchFamily="18" charset="0"/>
              </a:rPr>
              <a:t> Electronic Arts has four main labels, with numerous studios falling under each one</a:t>
            </a:r>
            <a:r>
              <a:rPr lang="en-US" sz="2500" dirty="0" smtClean="0">
                <a:solidFill>
                  <a:schemeClr val="bg1">
                    <a:lumMod val="75000"/>
                  </a:schemeClr>
                </a:solidFill>
                <a:latin typeface="Adobe Devanagari" pitchFamily="18" charset="0"/>
                <a:cs typeface="Adobe Devanagari" pitchFamily="18" charset="0"/>
              </a:rPr>
              <a:t>.</a:t>
            </a:r>
            <a:r>
              <a:rPr lang="en-US" sz="2500" dirty="0" smtClean="0">
                <a:solidFill>
                  <a:schemeClr val="bg1">
                    <a:lumMod val="75000"/>
                  </a:schemeClr>
                </a:solidFill>
                <a:latin typeface="Adobe Devanagari" pitchFamily="18" charset="0"/>
                <a:cs typeface="Adobe Devanagari" pitchFamily="18" charset="0"/>
              </a:rPr>
              <a:t> The current labels were created in late 2011</a:t>
            </a:r>
            <a:r>
              <a:rPr lang="en-US" sz="2500" dirty="0" smtClean="0">
                <a:solidFill>
                  <a:schemeClr val="bg1">
                    <a:lumMod val="75000"/>
                  </a:schemeClr>
                </a:solidFill>
              </a:rPr>
              <a:t>.</a:t>
            </a:r>
            <a:endParaRPr lang="ru-RU" sz="2500" dirty="0">
              <a:solidFill>
                <a:schemeClr val="bg1">
                  <a:lumMod val="75000"/>
                </a:schemeClr>
              </a:solidFill>
            </a:endParaRPr>
          </a:p>
        </p:txBody>
      </p:sp>
      <p:pic>
        <p:nvPicPr>
          <p:cNvPr id="4" name="Рисунок 3" descr="2062768.jpg"/>
          <p:cNvPicPr>
            <a:picLocks noChangeAspect="1"/>
          </p:cNvPicPr>
          <p:nvPr/>
        </p:nvPicPr>
        <p:blipFill>
          <a:blip r:embed="rId2"/>
          <a:stretch>
            <a:fillRect/>
          </a:stretch>
        </p:blipFill>
        <p:spPr>
          <a:xfrm>
            <a:off x="6500826" y="1214422"/>
            <a:ext cx="2122525"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p:spPr>
      </p:pic>
      <p:sp>
        <p:nvSpPr>
          <p:cNvPr id="5" name="TextBox 4"/>
          <p:cNvSpPr txBox="1"/>
          <p:nvPr/>
        </p:nvSpPr>
        <p:spPr>
          <a:xfrm>
            <a:off x="6786578" y="4286256"/>
            <a:ext cx="1500198" cy="830997"/>
          </a:xfrm>
          <a:prstGeom prst="rect">
            <a:avLst/>
          </a:prstGeom>
          <a:noFill/>
        </p:spPr>
        <p:txBody>
          <a:bodyPr wrap="square" rtlCol="0">
            <a:spAutoFit/>
          </a:bodyPr>
          <a:lstStyle/>
          <a:p>
            <a:pPr algn="ctr"/>
            <a:r>
              <a:rPr lang="es-ES_tradnl" sz="2400" dirty="0" smtClean="0">
                <a:solidFill>
                  <a:schemeClr val="bg1">
                    <a:lumMod val="75000"/>
                  </a:schemeClr>
                </a:solidFill>
                <a:latin typeface="Adobe Devanagari" pitchFamily="18" charset="0"/>
                <a:cs typeface="Adobe Devanagari" pitchFamily="18" charset="0"/>
              </a:rPr>
              <a:t>Sims </a:t>
            </a:r>
            <a:r>
              <a:rPr lang="es-ES_tradnl" sz="2400" dirty="0" smtClean="0">
                <a:solidFill>
                  <a:schemeClr val="bg1">
                    <a:lumMod val="75000"/>
                  </a:schemeClr>
                </a:solidFill>
                <a:latin typeface="Adobe Devanagari" pitchFamily="18" charset="0"/>
                <a:cs typeface="Adobe Devanagari" pitchFamily="18" charset="0"/>
              </a:rPr>
              <a:t>3 (2009)</a:t>
            </a:r>
            <a:endParaRPr lang="ru-RU" sz="2400" dirty="0">
              <a:solidFill>
                <a:schemeClr val="bg1">
                  <a:lumMod val="75000"/>
                </a:schemeClr>
              </a:solidFill>
              <a:cs typeface="Adobe Devanagari"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solidFill>
                  <a:schemeClr val="tx2">
                    <a:lumMod val="60000"/>
                    <a:lumOff val="40000"/>
                  </a:schemeClr>
                </a:solidFill>
                <a:latin typeface="Adobe Fangsong Std R" pitchFamily="18" charset="-128"/>
                <a:ea typeface="Adobe Fangsong Std R" pitchFamily="18" charset="-128"/>
              </a:rPr>
              <a:t>Studios of EA</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4" name="TextBox 3"/>
          <p:cNvSpPr txBox="1"/>
          <p:nvPr/>
        </p:nvSpPr>
        <p:spPr>
          <a:xfrm>
            <a:off x="428596" y="1428736"/>
            <a:ext cx="8715404" cy="830997"/>
          </a:xfrm>
          <a:prstGeom prst="rect">
            <a:avLst/>
          </a:prstGeom>
          <a:noFill/>
        </p:spPr>
        <p:txBody>
          <a:bodyPr wrap="square" rtlCol="0">
            <a:spAutoFit/>
          </a:bodyPr>
          <a:lstStyle/>
          <a:p>
            <a:r>
              <a:rPr lang="en-US" sz="2400" dirty="0" smtClean="0">
                <a:solidFill>
                  <a:schemeClr val="bg1">
                    <a:lumMod val="75000"/>
                  </a:schemeClr>
                </a:solidFill>
                <a:latin typeface="Adobe Devanagari" pitchFamily="18" charset="0"/>
                <a:cs typeface="Adobe Devanagari" pitchFamily="18" charset="0"/>
              </a:rPr>
              <a:t>Through the years EA was buying other little game-making companies.</a:t>
            </a:r>
          </a:p>
          <a:p>
            <a:r>
              <a:rPr lang="en-US" sz="2400" dirty="0" smtClean="0">
                <a:solidFill>
                  <a:schemeClr val="bg1">
                    <a:lumMod val="75000"/>
                  </a:schemeClr>
                </a:solidFill>
                <a:latin typeface="Adobe Devanagari" pitchFamily="18" charset="0"/>
                <a:cs typeface="Adobe Devanagari" pitchFamily="18" charset="0"/>
              </a:rPr>
              <a:t>Here you can a list of some the most famous</a:t>
            </a:r>
            <a:endParaRPr lang="ru-RU" sz="2400" dirty="0">
              <a:solidFill>
                <a:schemeClr val="bg1">
                  <a:lumMod val="75000"/>
                </a:schemeClr>
              </a:solidFill>
              <a:cs typeface="Adobe Devanagari" pitchFamily="18" charset="0"/>
            </a:endParaRPr>
          </a:p>
        </p:txBody>
      </p:sp>
      <p:sp>
        <p:nvSpPr>
          <p:cNvPr id="5" name="TextBox 4"/>
          <p:cNvSpPr txBox="1"/>
          <p:nvPr/>
        </p:nvSpPr>
        <p:spPr>
          <a:xfrm>
            <a:off x="2643174" y="2285992"/>
            <a:ext cx="4357718" cy="4124206"/>
          </a:xfrm>
          <a:prstGeom prst="rect">
            <a:avLst/>
          </a:prstGeom>
          <a:noFill/>
        </p:spPr>
        <p:txBody>
          <a:bodyPr wrap="square" rtlCol="0">
            <a:spAutoFit/>
          </a:bodyPr>
          <a:lstStyle/>
          <a:p>
            <a:pPr>
              <a:buFont typeface="Courier New" pitchFamily="49" charset="0"/>
              <a:buChar char="o"/>
            </a:pPr>
            <a:r>
              <a:rPr lang="es-ES_tradnl" sz="2800" dirty="0" smtClean="0">
                <a:solidFill>
                  <a:schemeClr val="bg1">
                    <a:lumMod val="75000"/>
                  </a:schemeClr>
                </a:solidFill>
                <a:latin typeface="Adobe Fangsong Std R" pitchFamily="18" charset="-128"/>
                <a:ea typeface="Adobe Fangsong Std R" pitchFamily="18" charset="-128"/>
              </a:rPr>
              <a:t> </a:t>
            </a:r>
            <a:r>
              <a:rPr lang="es-ES_tradnl" sz="2400" dirty="0" smtClean="0">
                <a:solidFill>
                  <a:schemeClr val="bg1">
                    <a:lumMod val="75000"/>
                  </a:schemeClr>
                </a:solidFill>
                <a:latin typeface="Adobe Fangsong Std R" pitchFamily="18" charset="-128"/>
                <a:ea typeface="Adobe Fangsong Std R" pitchFamily="18" charset="-128"/>
              </a:rPr>
              <a:t>BioWare</a:t>
            </a:r>
          </a:p>
          <a:p>
            <a:pPr>
              <a:buFont typeface="Courier New" pitchFamily="49" charset="0"/>
              <a:buChar char="o"/>
            </a:pPr>
            <a:r>
              <a:rPr lang="es-ES_tradnl" sz="2400" dirty="0" smtClean="0">
                <a:solidFill>
                  <a:schemeClr val="bg1">
                    <a:lumMod val="75000"/>
                  </a:schemeClr>
                </a:solidFill>
                <a:latin typeface="Adobe Fangsong Std R" pitchFamily="18" charset="-128"/>
                <a:ea typeface="Adobe Fangsong Std R" pitchFamily="18" charset="-128"/>
              </a:rPr>
              <a:t>  PopCap Games</a:t>
            </a:r>
          </a:p>
          <a:p>
            <a:pPr>
              <a:buFont typeface="Courier New" pitchFamily="49" charset="0"/>
              <a:buChar char="o"/>
            </a:pPr>
            <a:r>
              <a:rPr lang="es-ES_tradnl" sz="2400" dirty="0" smtClean="0">
                <a:solidFill>
                  <a:schemeClr val="bg1">
                    <a:lumMod val="75000"/>
                  </a:schemeClr>
                </a:solidFill>
                <a:latin typeface="Adobe Fangsong Std R" pitchFamily="18" charset="-128"/>
                <a:ea typeface="Adobe Fangsong Std R" pitchFamily="18" charset="-128"/>
              </a:rPr>
              <a:t>  Mythic Entertainment</a:t>
            </a:r>
          </a:p>
          <a:p>
            <a:pPr>
              <a:buFont typeface="Courier New" pitchFamily="49" charset="0"/>
              <a:buChar char="o"/>
            </a:pPr>
            <a:r>
              <a:rPr lang="es-ES_tradnl" sz="2400" dirty="0" smtClean="0">
                <a:solidFill>
                  <a:schemeClr val="bg1">
                    <a:lumMod val="75000"/>
                  </a:schemeClr>
                </a:solidFill>
                <a:latin typeface="Adobe Fangsong Std R" pitchFamily="18" charset="-128"/>
                <a:ea typeface="Adobe Fangsong Std R" pitchFamily="18" charset="-128"/>
              </a:rPr>
              <a:t>  Visceral Games</a:t>
            </a:r>
          </a:p>
          <a:p>
            <a:pPr>
              <a:buFont typeface="Courier New" pitchFamily="49" charset="0"/>
              <a:buChar char="o"/>
            </a:pPr>
            <a:r>
              <a:rPr lang="es-ES_tradnl" sz="2400" dirty="0" smtClean="0">
                <a:solidFill>
                  <a:schemeClr val="bg1">
                    <a:lumMod val="75000"/>
                  </a:schemeClr>
                </a:solidFill>
                <a:latin typeface="Adobe Fangsong Std R" pitchFamily="18" charset="-128"/>
                <a:ea typeface="Adobe Fangsong Std R" pitchFamily="18" charset="-128"/>
              </a:rPr>
              <a:t>  </a:t>
            </a:r>
            <a:r>
              <a:rPr lang="es-ES_tradnl" sz="2400" dirty="0" smtClean="0">
                <a:solidFill>
                  <a:schemeClr val="bg1">
                    <a:lumMod val="75000"/>
                  </a:schemeClr>
                </a:solidFill>
                <a:latin typeface="Adobe Devanagari" pitchFamily="18" charset="0"/>
                <a:ea typeface="Adobe Fangsong Std R" pitchFamily="18" charset="-128"/>
                <a:cs typeface="Adobe Devanagari" pitchFamily="18" charset="0"/>
              </a:rPr>
              <a:t>Chillingo</a:t>
            </a:r>
          </a:p>
          <a:p>
            <a:pPr>
              <a:buFont typeface="Courier New" pitchFamily="49" charset="0"/>
              <a:buChar char="o"/>
            </a:pPr>
            <a:r>
              <a:rPr lang="es-ES_tradnl" sz="2400" dirty="0" smtClean="0">
                <a:solidFill>
                  <a:schemeClr val="bg1">
                    <a:lumMod val="75000"/>
                  </a:schemeClr>
                </a:solidFill>
                <a:latin typeface="Adobe Devanagari" pitchFamily="18" charset="0"/>
                <a:cs typeface="Adobe Devanagari" pitchFamily="18" charset="0"/>
              </a:rPr>
              <a:t>   EA Canada</a:t>
            </a:r>
          </a:p>
          <a:p>
            <a:pPr>
              <a:buFont typeface="Courier New" pitchFamily="49" charset="0"/>
              <a:buChar char="o"/>
            </a:pPr>
            <a:r>
              <a:rPr lang="es-ES_tradnl" sz="2400" dirty="0" smtClean="0">
                <a:solidFill>
                  <a:schemeClr val="bg1">
                    <a:lumMod val="75000"/>
                  </a:schemeClr>
                </a:solidFill>
                <a:latin typeface="Adobe Devanagari" pitchFamily="18" charset="0"/>
                <a:cs typeface="Adobe Devanagari" pitchFamily="18" charset="0"/>
              </a:rPr>
              <a:t>   Ghost Games</a:t>
            </a:r>
          </a:p>
          <a:p>
            <a:pPr>
              <a:buFont typeface="Courier New" pitchFamily="49" charset="0"/>
              <a:buChar char="o"/>
            </a:pPr>
            <a:r>
              <a:rPr lang="es-ES_tradnl" sz="2400" dirty="0" smtClean="0">
                <a:solidFill>
                  <a:schemeClr val="bg1">
                    <a:lumMod val="75000"/>
                  </a:schemeClr>
                </a:solidFill>
                <a:latin typeface="Adobe Devanagari" pitchFamily="18" charset="0"/>
                <a:cs typeface="Adobe Devanagari" pitchFamily="18" charset="0"/>
              </a:rPr>
              <a:t>   Maxis</a:t>
            </a:r>
            <a:endParaRPr lang="en-US" sz="2400" dirty="0" smtClean="0">
              <a:solidFill>
                <a:schemeClr val="bg1">
                  <a:lumMod val="75000"/>
                </a:schemeClr>
              </a:solidFill>
              <a:latin typeface="Adobe Devanagari" pitchFamily="18" charset="0"/>
              <a:ea typeface="Adobe Fangsong Std R" pitchFamily="18" charset="-128"/>
              <a:cs typeface="Adobe Devanagari" pitchFamily="18" charset="0"/>
            </a:endParaRPr>
          </a:p>
          <a:p>
            <a:pPr>
              <a:buFont typeface="Courier New" pitchFamily="49" charset="0"/>
              <a:buChar char="o"/>
            </a:pPr>
            <a:r>
              <a:rPr lang="es-ES_tradnl" sz="2400" dirty="0" smtClean="0">
                <a:solidFill>
                  <a:schemeClr val="bg1">
                    <a:lumMod val="75000"/>
                  </a:schemeClr>
                </a:solidFill>
                <a:latin typeface="Adobe Devanagari" pitchFamily="18" charset="0"/>
                <a:cs typeface="Adobe Devanagari" pitchFamily="18" charset="0"/>
              </a:rPr>
              <a:t>   EA France</a:t>
            </a:r>
          </a:p>
          <a:p>
            <a:pPr>
              <a:buFont typeface="Courier New" pitchFamily="49" charset="0"/>
              <a:buChar char="o"/>
            </a:pPr>
            <a:r>
              <a:rPr lang="es-ES_tradnl" sz="2400" dirty="0" smtClean="0">
                <a:solidFill>
                  <a:schemeClr val="bg1">
                    <a:lumMod val="75000"/>
                  </a:schemeClr>
                </a:solidFill>
                <a:latin typeface="Adobe Devanagari" pitchFamily="18" charset="0"/>
                <a:cs typeface="Adobe Devanagari" pitchFamily="18" charset="0"/>
              </a:rPr>
              <a:t>   EA </a:t>
            </a:r>
            <a:r>
              <a:rPr lang="es-ES_tradnl" sz="2400" dirty="0" smtClean="0">
                <a:solidFill>
                  <a:schemeClr val="bg1">
                    <a:lumMod val="75000"/>
                  </a:schemeClr>
                </a:solidFill>
                <a:latin typeface="Adobe Devanagari" pitchFamily="18" charset="0"/>
                <a:cs typeface="Adobe Devanagari" pitchFamily="18" charset="0"/>
              </a:rPr>
              <a:t>Digital Illusions CE</a:t>
            </a:r>
            <a:endParaRPr lang="es-ES_tradnl" sz="2400" dirty="0" smtClean="0">
              <a:solidFill>
                <a:schemeClr val="bg1">
                  <a:lumMod val="75000"/>
                </a:schemeClr>
              </a:solidFill>
              <a:latin typeface="Adobe Devanagari" pitchFamily="18" charset="0"/>
              <a:cs typeface="Adobe Devanagari" pitchFamily="18" charset="0"/>
            </a:endParaRPr>
          </a:p>
          <a:p>
            <a:pPr>
              <a:buFont typeface="Courier New" pitchFamily="49" charset="0"/>
              <a:buChar char="o"/>
            </a:pPr>
            <a:endParaRPr lang="es-ES_tradnl" u="sng" dirty="0" smtClean="0"/>
          </a:p>
        </p:txBody>
      </p:sp>
      <p:pic>
        <p:nvPicPr>
          <p:cNvPr id="7" name="Рисунок 6" descr="popcap10.png"/>
          <p:cNvPicPr>
            <a:picLocks noChangeAspect="1"/>
          </p:cNvPicPr>
          <p:nvPr/>
        </p:nvPicPr>
        <p:blipFill>
          <a:blip r:embed="rId2"/>
          <a:stretch>
            <a:fillRect/>
          </a:stretch>
        </p:blipFill>
        <p:spPr>
          <a:xfrm>
            <a:off x="6858016" y="2357430"/>
            <a:ext cx="1611948" cy="1617001"/>
          </a:xfrm>
          <a:prstGeom prst="rect">
            <a:avLst/>
          </a:prstGeom>
          <a:ln>
            <a:noFill/>
          </a:ln>
          <a:effectLst>
            <a:softEdge rad="112500"/>
          </a:effectLst>
        </p:spPr>
      </p:pic>
      <p:pic>
        <p:nvPicPr>
          <p:cNvPr id="8" name="Рисунок 7" descr="bioware-logo.jpg"/>
          <p:cNvPicPr>
            <a:picLocks noChangeAspect="1"/>
          </p:cNvPicPr>
          <p:nvPr/>
        </p:nvPicPr>
        <p:blipFill>
          <a:blip r:embed="rId3"/>
          <a:stretch>
            <a:fillRect/>
          </a:stretch>
        </p:blipFill>
        <p:spPr>
          <a:xfrm>
            <a:off x="5286380" y="4214818"/>
            <a:ext cx="3668437" cy="1357322"/>
          </a:xfrm>
          <a:prstGeom prst="rect">
            <a:avLst/>
          </a:prstGeom>
          <a:ln>
            <a:noFill/>
          </a:ln>
          <a:effectLst>
            <a:softEdge rad="112500"/>
          </a:effectLst>
        </p:spPr>
      </p:pic>
      <p:pic>
        <p:nvPicPr>
          <p:cNvPr id="9" name="Рисунок 8" descr="untitled(2).jpg"/>
          <p:cNvPicPr>
            <a:picLocks noChangeAspect="1"/>
          </p:cNvPicPr>
          <p:nvPr/>
        </p:nvPicPr>
        <p:blipFill>
          <a:blip r:embed="rId4"/>
          <a:stretch>
            <a:fillRect/>
          </a:stretch>
        </p:blipFill>
        <p:spPr>
          <a:xfrm>
            <a:off x="285720" y="2428868"/>
            <a:ext cx="2095515" cy="1571636"/>
          </a:xfrm>
          <a:prstGeom prst="rect">
            <a:avLst/>
          </a:prstGeom>
          <a:ln>
            <a:noFill/>
          </a:ln>
          <a:effectLst>
            <a:softEdge rad="112500"/>
          </a:effectLst>
        </p:spPr>
      </p:pic>
      <p:pic>
        <p:nvPicPr>
          <p:cNvPr id="10" name="Рисунок 9" descr="untitled(3).jpg"/>
          <p:cNvPicPr>
            <a:picLocks noChangeAspect="1"/>
          </p:cNvPicPr>
          <p:nvPr/>
        </p:nvPicPr>
        <p:blipFill>
          <a:blip r:embed="rId5"/>
          <a:stretch>
            <a:fillRect/>
          </a:stretch>
        </p:blipFill>
        <p:spPr>
          <a:xfrm>
            <a:off x="571472" y="4714884"/>
            <a:ext cx="1963724" cy="1552569"/>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es-ES_tradnl" b="1" dirty="0" smtClean="0">
                <a:solidFill>
                  <a:schemeClr val="tx2">
                    <a:lumMod val="60000"/>
                    <a:lumOff val="40000"/>
                  </a:schemeClr>
                </a:solidFill>
                <a:latin typeface="Adobe Devanagari" pitchFamily="18" charset="0"/>
                <a:cs typeface="Adobe Devanagari" pitchFamily="18" charset="0"/>
              </a:rPr>
              <a:t/>
            </a:r>
            <a:br>
              <a:rPr lang="es-ES_tradnl" b="1" dirty="0" smtClean="0">
                <a:solidFill>
                  <a:schemeClr val="tx2">
                    <a:lumMod val="60000"/>
                    <a:lumOff val="40000"/>
                  </a:schemeClr>
                </a:solidFill>
                <a:latin typeface="Adobe Devanagari" pitchFamily="18" charset="0"/>
                <a:cs typeface="Adobe Devanagari" pitchFamily="18" charset="0"/>
              </a:rPr>
            </a:br>
            <a:r>
              <a:rPr lang="es-ES_tradnl" b="1" dirty="0" smtClean="0">
                <a:solidFill>
                  <a:schemeClr val="tx2">
                    <a:lumMod val="60000"/>
                    <a:lumOff val="40000"/>
                  </a:schemeClr>
                </a:solidFill>
                <a:latin typeface="Adobe Fangsong Std R" pitchFamily="18" charset="-128"/>
                <a:ea typeface="Adobe Fangsong Std R" pitchFamily="18" charset="-128"/>
                <a:cs typeface="Adobe Devanagari" pitchFamily="18" charset="0"/>
              </a:rPr>
              <a:t>EA </a:t>
            </a:r>
            <a:r>
              <a:rPr lang="es-ES_tradnl" b="1" dirty="0" smtClean="0">
                <a:solidFill>
                  <a:schemeClr val="tx2">
                    <a:lumMod val="60000"/>
                    <a:lumOff val="40000"/>
                  </a:schemeClr>
                </a:solidFill>
                <a:latin typeface="Adobe Fangsong Std R" pitchFamily="18" charset="-128"/>
                <a:ea typeface="Adobe Fangsong Std R" pitchFamily="18" charset="-128"/>
                <a:cs typeface="Adobe Devanagari" pitchFamily="18" charset="0"/>
              </a:rPr>
              <a:t>Partners Program</a:t>
            </a:r>
            <a:r>
              <a:rPr lang="es-ES_tradnl" b="1" dirty="0" smtClean="0"/>
              <a:t/>
            </a:r>
            <a:br>
              <a:rPr lang="es-ES_tradnl" b="1" dirty="0" smtClean="0"/>
            </a:br>
            <a:endParaRPr lang="ru-RU" dirty="0"/>
          </a:p>
        </p:txBody>
      </p:sp>
      <p:sp>
        <p:nvSpPr>
          <p:cNvPr id="3" name="Содержимое 2"/>
          <p:cNvSpPr>
            <a:spLocks noGrp="1"/>
          </p:cNvSpPr>
          <p:nvPr>
            <p:ph idx="1"/>
          </p:nvPr>
        </p:nvSpPr>
        <p:spPr>
          <a:xfrm>
            <a:off x="571472" y="1214422"/>
            <a:ext cx="8229600" cy="1543048"/>
          </a:xfrm>
        </p:spPr>
        <p:txBody>
          <a:bodyPr>
            <a:normAutofit fontScale="62500" lnSpcReduction="20000"/>
          </a:bodyPr>
          <a:lstStyle/>
          <a:p>
            <a:r>
              <a:rPr lang="es-ES_tradnl" sz="4500" dirty="0" smtClean="0">
                <a:solidFill>
                  <a:schemeClr val="bg1">
                    <a:lumMod val="75000"/>
                  </a:schemeClr>
                </a:solidFill>
                <a:latin typeface="Adobe Devanagari" pitchFamily="18" charset="0"/>
                <a:cs typeface="Adobe Devanagari" pitchFamily="18" charset="0"/>
              </a:rPr>
              <a:t>The EA Partners co-publishing arm is dedicated to publishing and distributing games developed by third-party developers. </a:t>
            </a:r>
            <a:r>
              <a:rPr lang="es-ES_tradnl" sz="4500" dirty="0" smtClean="0">
                <a:solidFill>
                  <a:schemeClr val="bg1">
                    <a:lumMod val="85000"/>
                  </a:schemeClr>
                </a:solidFill>
                <a:latin typeface="Adobe Devanagari" pitchFamily="18" charset="0"/>
                <a:cs typeface="Adobe Devanagari" pitchFamily="18" charset="0"/>
              </a:rPr>
              <a:t>Notable publishing/distribution agreements include:</a:t>
            </a:r>
          </a:p>
          <a:p>
            <a:endParaRPr lang="ru-RU" dirty="0"/>
          </a:p>
        </p:txBody>
      </p:sp>
      <p:sp>
        <p:nvSpPr>
          <p:cNvPr id="4" name="TextBox 3"/>
          <p:cNvSpPr txBox="1"/>
          <p:nvPr/>
        </p:nvSpPr>
        <p:spPr>
          <a:xfrm>
            <a:off x="928662" y="2857496"/>
            <a:ext cx="7572428" cy="3693319"/>
          </a:xfrm>
          <a:prstGeom prst="rect">
            <a:avLst/>
          </a:prstGeom>
          <a:noFill/>
        </p:spPr>
        <p:txBody>
          <a:bodyPr wrap="square" rtlCol="0">
            <a:spAutoFit/>
          </a:bodyPr>
          <a:lstStyle/>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APB</a:t>
            </a:r>
            <a:r>
              <a:rPr lang="es-ES_tradnl" sz="2400" dirty="0" smtClean="0">
                <a:solidFill>
                  <a:schemeClr val="bg1">
                    <a:lumMod val="85000"/>
                  </a:schemeClr>
                </a:solidFill>
                <a:latin typeface="Adobe Devanagari" pitchFamily="18" charset="0"/>
                <a:cs typeface="Adobe Devanagari" pitchFamily="18" charset="0"/>
              </a:rPr>
              <a:t> – Realtime Worlds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Brütal </a:t>
            </a:r>
            <a:r>
              <a:rPr lang="es-ES_tradnl" sz="2400" i="1" dirty="0" smtClean="0">
                <a:solidFill>
                  <a:schemeClr val="bg1">
                    <a:lumMod val="85000"/>
                  </a:schemeClr>
                </a:solidFill>
                <a:latin typeface="Adobe Devanagari" pitchFamily="18" charset="0"/>
                <a:cs typeface="Adobe Devanagari" pitchFamily="18" charset="0"/>
              </a:rPr>
              <a:t>Legend</a:t>
            </a:r>
            <a:r>
              <a:rPr lang="es-ES_tradnl" sz="2400" dirty="0" smtClean="0">
                <a:solidFill>
                  <a:schemeClr val="bg1">
                    <a:lumMod val="85000"/>
                  </a:schemeClr>
                </a:solidFill>
                <a:latin typeface="Adobe Devanagari" pitchFamily="18" charset="0"/>
                <a:cs typeface="Adobe Devanagari" pitchFamily="18" charset="0"/>
              </a:rPr>
              <a:t> – Double Fine Productions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Bulletstorm </a:t>
            </a:r>
            <a:r>
              <a:rPr lang="es-ES_tradnl" sz="2400" dirty="0" smtClean="0">
                <a:solidFill>
                  <a:schemeClr val="bg1">
                    <a:lumMod val="85000"/>
                  </a:schemeClr>
                </a:solidFill>
                <a:latin typeface="Adobe Devanagari" pitchFamily="18" charset="0"/>
                <a:cs typeface="Adobe Devanagari" pitchFamily="18" charset="0"/>
              </a:rPr>
              <a:t>– Epic Games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Crysis </a:t>
            </a:r>
            <a:r>
              <a:rPr lang="es-ES_tradnl" sz="2400" i="1" dirty="0" smtClean="0">
                <a:solidFill>
                  <a:schemeClr val="bg1">
                    <a:lumMod val="85000"/>
                  </a:schemeClr>
                </a:solidFill>
                <a:latin typeface="Adobe Devanagari" pitchFamily="18" charset="0"/>
                <a:cs typeface="Adobe Devanagari" pitchFamily="18" charset="0"/>
              </a:rPr>
              <a:t>series</a:t>
            </a:r>
            <a:r>
              <a:rPr lang="es-ES_tradnl" sz="2400" dirty="0" smtClean="0">
                <a:solidFill>
                  <a:schemeClr val="bg1">
                    <a:lumMod val="85000"/>
                  </a:schemeClr>
                </a:solidFill>
                <a:latin typeface="Adobe Devanagari" pitchFamily="18" charset="0"/>
                <a:cs typeface="Adobe Devanagari" pitchFamily="18" charset="0"/>
              </a:rPr>
              <a:t> – Crytek</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DeathSpank</a:t>
            </a:r>
            <a:r>
              <a:rPr lang="es-ES_tradnl" sz="2400" dirty="0" smtClean="0">
                <a:solidFill>
                  <a:schemeClr val="bg1">
                    <a:lumMod val="85000"/>
                  </a:schemeClr>
                </a:solidFill>
                <a:latin typeface="Adobe Devanagari" pitchFamily="18" charset="0"/>
                <a:cs typeface="Adobe Devanagari" pitchFamily="18" charset="0"/>
              </a:rPr>
              <a:t> – Hothead Games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Hellgate</a:t>
            </a:r>
            <a:r>
              <a:rPr lang="es-ES_tradnl" sz="2400" i="1" dirty="0" smtClean="0">
                <a:solidFill>
                  <a:schemeClr val="bg1">
                    <a:lumMod val="85000"/>
                  </a:schemeClr>
                </a:solidFill>
                <a:latin typeface="Adobe Devanagari" pitchFamily="18" charset="0"/>
                <a:cs typeface="Adobe Devanagari" pitchFamily="18" charset="0"/>
              </a:rPr>
              <a:t>: London</a:t>
            </a:r>
            <a:r>
              <a:rPr lang="es-ES_tradnl" sz="2400" dirty="0" smtClean="0">
                <a:solidFill>
                  <a:schemeClr val="bg1">
                    <a:lumMod val="85000"/>
                  </a:schemeClr>
                </a:solidFill>
                <a:latin typeface="Adobe Devanagari" pitchFamily="18" charset="0"/>
                <a:cs typeface="Adobe Devanagari" pitchFamily="18" charset="0"/>
              </a:rPr>
              <a:t> – Flagship Studios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Kingdoms </a:t>
            </a:r>
            <a:r>
              <a:rPr lang="es-ES_tradnl" sz="2400" i="1" dirty="0" smtClean="0">
                <a:solidFill>
                  <a:schemeClr val="bg1">
                    <a:lumMod val="85000"/>
                  </a:schemeClr>
                </a:solidFill>
                <a:latin typeface="Adobe Devanagari" pitchFamily="18" charset="0"/>
                <a:cs typeface="Adobe Devanagari" pitchFamily="18" charset="0"/>
              </a:rPr>
              <a:t>of Amalur: Reckoning</a:t>
            </a:r>
            <a:r>
              <a:rPr lang="es-ES_tradnl" sz="2400" dirty="0" smtClean="0">
                <a:solidFill>
                  <a:schemeClr val="bg1">
                    <a:lumMod val="85000"/>
                  </a:schemeClr>
                </a:solidFill>
                <a:latin typeface="Adobe Devanagari" pitchFamily="18" charset="0"/>
                <a:cs typeface="Adobe Devanagari" pitchFamily="18" charset="0"/>
              </a:rPr>
              <a:t> – 38 Studios, Big Huge Games</a:t>
            </a:r>
          </a:p>
          <a:p>
            <a:pPr>
              <a:buFont typeface="Arial" pitchFamily="34" charset="0"/>
              <a:buChar char="•"/>
            </a:pPr>
            <a:r>
              <a:rPr lang="es-ES_tradnl" sz="2400" i="1" dirty="0" smtClean="0">
                <a:solidFill>
                  <a:schemeClr val="bg1">
                    <a:lumMod val="85000"/>
                  </a:schemeClr>
                </a:solidFill>
                <a:latin typeface="Adobe Devanagari" pitchFamily="18" charset="0"/>
                <a:cs typeface="Adobe Devanagari" pitchFamily="18" charset="0"/>
              </a:rPr>
              <a:t> Rock </a:t>
            </a:r>
            <a:r>
              <a:rPr lang="es-ES_tradnl" sz="2400" i="1" dirty="0" smtClean="0">
                <a:solidFill>
                  <a:schemeClr val="bg1">
                    <a:lumMod val="85000"/>
                  </a:schemeClr>
                </a:solidFill>
                <a:latin typeface="Adobe Devanagari" pitchFamily="18" charset="0"/>
                <a:cs typeface="Adobe Devanagari" pitchFamily="18" charset="0"/>
              </a:rPr>
              <a:t>Band series</a:t>
            </a:r>
            <a:r>
              <a:rPr lang="es-ES_tradnl" sz="2400" dirty="0" smtClean="0">
                <a:solidFill>
                  <a:schemeClr val="bg1">
                    <a:lumMod val="85000"/>
                  </a:schemeClr>
                </a:solidFill>
                <a:latin typeface="Adobe Devanagari" pitchFamily="18" charset="0"/>
                <a:cs typeface="Adobe Devanagari" pitchFamily="18" charset="0"/>
              </a:rPr>
              <a:t> – Harmonix and MTV Games</a:t>
            </a:r>
          </a:p>
          <a:p>
            <a:r>
              <a:rPr lang="es-ES_tradnl" sz="2400" dirty="0" smtClean="0">
                <a:solidFill>
                  <a:schemeClr val="bg1">
                    <a:lumMod val="85000"/>
                  </a:schemeClr>
                </a:solidFill>
                <a:latin typeface="Adobe Devanagari" pitchFamily="18" charset="0"/>
                <a:ea typeface="Adobe Fangsong Std R" pitchFamily="18" charset="-128"/>
                <a:cs typeface="Adobe Devanagari" pitchFamily="18" charset="0"/>
              </a:rPr>
              <a:t>And etc...</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quila_transparent.png"/>
          <p:cNvPicPr>
            <a:picLocks noChangeAspect="1"/>
          </p:cNvPicPr>
          <p:nvPr/>
        </p:nvPicPr>
        <p:blipFill>
          <a:blip r:embed="rId2"/>
          <a:stretch>
            <a:fillRect/>
          </a:stretch>
        </p:blipFill>
        <p:spPr>
          <a:xfrm>
            <a:off x="0" y="2571744"/>
            <a:ext cx="9144000" cy="3466100"/>
          </a:xfrm>
          <a:prstGeom prst="rect">
            <a:avLst/>
          </a:prstGeom>
        </p:spPr>
      </p:pic>
      <p:sp>
        <p:nvSpPr>
          <p:cNvPr id="4" name="Прямоугольник 3"/>
          <p:cNvSpPr/>
          <p:nvPr/>
        </p:nvSpPr>
        <p:spPr>
          <a:xfrm>
            <a:off x="1071538" y="1785926"/>
            <a:ext cx="7079115" cy="920661"/>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Thanks for watching</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229600" cy="1143000"/>
          </a:xfrm>
        </p:spPr>
        <p:txBody>
          <a:bodyPr/>
          <a:lstStyle/>
          <a:p>
            <a:r>
              <a:rPr lang="en-US" dirty="0" smtClean="0">
                <a:solidFill>
                  <a:schemeClr val="tx2">
                    <a:lumMod val="60000"/>
                    <a:lumOff val="40000"/>
                  </a:schemeClr>
                </a:solidFill>
                <a:latin typeface="Adobe Fangsong Std R" pitchFamily="18" charset="-128"/>
                <a:ea typeface="Adobe Fangsong Std R" pitchFamily="18" charset="-128"/>
              </a:rPr>
              <a:t>Founders</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357158" y="1285860"/>
            <a:ext cx="4972056" cy="5043510"/>
          </a:xfrm>
        </p:spPr>
        <p:txBody>
          <a:bodyPr>
            <a:normAutofit fontScale="77500" lnSpcReduction="20000"/>
          </a:bodyPr>
          <a:lstStyle/>
          <a:p>
            <a:pPr>
              <a:buNone/>
            </a:pPr>
            <a:r>
              <a:rPr lang="en-US" dirty="0" smtClean="0">
                <a:solidFill>
                  <a:schemeClr val="accent4">
                    <a:lumMod val="40000"/>
                    <a:lumOff val="60000"/>
                  </a:schemeClr>
                </a:solidFill>
                <a:latin typeface="Adobe Devanagari" pitchFamily="18" charset="0"/>
                <a:cs typeface="Adobe Devanagari" pitchFamily="18" charset="0"/>
              </a:rPr>
              <a:t>     In </a:t>
            </a:r>
            <a:r>
              <a:rPr lang="en-US" dirty="0">
                <a:solidFill>
                  <a:schemeClr val="accent4">
                    <a:lumMod val="40000"/>
                    <a:lumOff val="60000"/>
                  </a:schemeClr>
                </a:solidFill>
                <a:latin typeface="Adobe Devanagari" pitchFamily="18" charset="0"/>
                <a:cs typeface="Adobe Devanagari" pitchFamily="18" charset="0"/>
              </a:rPr>
              <a:t>February 1982, Trip Hawkins arranged a meeting with Don Valentine of Sequoia </a:t>
            </a:r>
            <a:r>
              <a:rPr lang="en-US" dirty="0" smtClean="0">
                <a:solidFill>
                  <a:schemeClr val="accent4">
                    <a:lumMod val="40000"/>
                    <a:lumOff val="60000"/>
                  </a:schemeClr>
                </a:solidFill>
                <a:latin typeface="Adobe Devanagari" pitchFamily="18" charset="0"/>
                <a:cs typeface="Adobe Devanagari" pitchFamily="18" charset="0"/>
              </a:rPr>
              <a:t>Capital</a:t>
            </a:r>
            <a:r>
              <a:rPr lang="en-US" dirty="0">
                <a:solidFill>
                  <a:schemeClr val="accent4">
                    <a:lumMod val="40000"/>
                    <a:lumOff val="60000"/>
                  </a:schemeClr>
                </a:solidFill>
                <a:latin typeface="Adobe Devanagari" pitchFamily="18" charset="0"/>
                <a:cs typeface="Adobe Devanagari" pitchFamily="18" charset="0"/>
              </a:rPr>
              <a:t> to discuss financing his new venture, </a:t>
            </a:r>
            <a:r>
              <a:rPr lang="en-US" i="1" dirty="0" err="1">
                <a:solidFill>
                  <a:schemeClr val="accent4">
                    <a:lumMod val="40000"/>
                    <a:lumOff val="60000"/>
                  </a:schemeClr>
                </a:solidFill>
                <a:latin typeface="Adobe Devanagari" pitchFamily="18" charset="0"/>
                <a:cs typeface="Adobe Devanagari" pitchFamily="18" charset="0"/>
              </a:rPr>
              <a:t>Amazin</a:t>
            </a:r>
            <a:r>
              <a:rPr lang="en-US" i="1" dirty="0">
                <a:solidFill>
                  <a:schemeClr val="accent4">
                    <a:lumMod val="40000"/>
                    <a:lumOff val="60000"/>
                  </a:schemeClr>
                </a:solidFill>
                <a:latin typeface="Adobe Devanagari" pitchFamily="18" charset="0"/>
                <a:cs typeface="Adobe Devanagari" pitchFamily="18" charset="0"/>
              </a:rPr>
              <a:t>' Software</a:t>
            </a:r>
            <a:r>
              <a:rPr lang="en-US" dirty="0">
                <a:solidFill>
                  <a:schemeClr val="accent4">
                    <a:lumMod val="40000"/>
                    <a:lumOff val="60000"/>
                  </a:schemeClr>
                </a:solidFill>
                <a:latin typeface="Adobe Devanagari" pitchFamily="18" charset="0"/>
                <a:cs typeface="Adobe Devanagari" pitchFamily="18" charset="0"/>
              </a:rPr>
              <a:t>. Valentine encouraged Hawkins to leave Apple Inc., in which Hawkins served as Director of Product Marketing, and allowed Hawkins use of Sequoia Capital's spare office space to start the company. On May 28, 1982, Trip Hawkins incorporated and established the company with a personal investment of an estimated US$200,000. </a:t>
            </a:r>
            <a:endParaRPr lang="ru-RU" dirty="0">
              <a:solidFill>
                <a:schemeClr val="accent4">
                  <a:lumMod val="40000"/>
                  <a:lumOff val="60000"/>
                </a:schemeClr>
              </a:solidFill>
              <a:cs typeface="Adobe Devanagari" pitchFamily="18" charset="0"/>
            </a:endParaRPr>
          </a:p>
        </p:txBody>
      </p:sp>
      <p:pic>
        <p:nvPicPr>
          <p:cNvPr id="4" name="Рисунок 3" descr="untitled.jpg"/>
          <p:cNvPicPr>
            <a:picLocks noChangeAspect="1"/>
          </p:cNvPicPr>
          <p:nvPr/>
        </p:nvPicPr>
        <p:blipFill>
          <a:blip r:embed="rId2"/>
          <a:stretch>
            <a:fillRect/>
          </a:stretch>
        </p:blipFill>
        <p:spPr>
          <a:xfrm>
            <a:off x="6357950" y="500042"/>
            <a:ext cx="2214578" cy="31921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descr="760px-Electronic_Arts_historical_logo.svg.png"/>
          <p:cNvPicPr>
            <a:picLocks noChangeAspect="1"/>
          </p:cNvPicPr>
          <p:nvPr/>
        </p:nvPicPr>
        <p:blipFill>
          <a:blip r:embed="rId3"/>
          <a:stretch>
            <a:fillRect/>
          </a:stretch>
        </p:blipFill>
        <p:spPr>
          <a:xfrm>
            <a:off x="3790169" y="4643446"/>
            <a:ext cx="5353831" cy="2028820"/>
          </a:xfrm>
          <a:prstGeom prst="rect">
            <a:avLst/>
          </a:prstGeom>
        </p:spPr>
      </p:pic>
      <p:sp>
        <p:nvSpPr>
          <p:cNvPr id="6" name="Прямоугольник 5"/>
          <p:cNvSpPr/>
          <p:nvPr/>
        </p:nvSpPr>
        <p:spPr>
          <a:xfrm>
            <a:off x="6500826" y="3786190"/>
            <a:ext cx="2286016" cy="523220"/>
          </a:xfrm>
          <a:prstGeom prst="rect">
            <a:avLst/>
          </a:prstGeom>
        </p:spPr>
        <p:txBody>
          <a:bodyPr wrap="square">
            <a:spAutoFit/>
          </a:bodyPr>
          <a:lstStyle/>
          <a:p>
            <a:r>
              <a:rPr lang="en-US" sz="2800" dirty="0" smtClean="0">
                <a:solidFill>
                  <a:schemeClr val="accent4">
                    <a:lumMod val="40000"/>
                    <a:lumOff val="60000"/>
                  </a:schemeClr>
                </a:solidFill>
                <a:latin typeface="Adobe Devanagari" pitchFamily="18" charset="0"/>
                <a:cs typeface="Adobe Devanagari" pitchFamily="18" charset="0"/>
              </a:rPr>
              <a:t>Trip Hawkins </a:t>
            </a: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43000"/>
          </a:xfrm>
        </p:spPr>
        <p:txBody>
          <a:bodyPr/>
          <a:lstStyle/>
          <a:p>
            <a:r>
              <a:rPr lang="en-US" dirty="0" smtClean="0">
                <a:solidFill>
                  <a:schemeClr val="tx2">
                    <a:lumMod val="60000"/>
                    <a:lumOff val="40000"/>
                  </a:schemeClr>
                </a:solidFill>
                <a:latin typeface="Adobe Fangsong Std R" pitchFamily="18" charset="-128"/>
                <a:ea typeface="Adobe Fangsong Std R" pitchFamily="18" charset="-128"/>
              </a:rPr>
              <a:t>The Name of the Company</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357158" y="1643050"/>
            <a:ext cx="6000792" cy="4857784"/>
          </a:xfrm>
        </p:spPr>
        <p:txBody>
          <a:bodyPr>
            <a:normAutofit lnSpcReduction="10000"/>
          </a:bodyPr>
          <a:lstStyle/>
          <a:p>
            <a:pPr>
              <a:buNone/>
            </a:pPr>
            <a:r>
              <a:rPr lang="en-US" sz="2500" dirty="0" smtClean="0">
                <a:solidFill>
                  <a:schemeClr val="bg1">
                    <a:lumMod val="75000"/>
                  </a:schemeClr>
                </a:solidFill>
                <a:latin typeface="Adobe Devanagari" pitchFamily="18" charset="0"/>
                <a:cs typeface="Adobe Devanagari" pitchFamily="18" charset="0"/>
              </a:rPr>
              <a:t>    Most </a:t>
            </a:r>
            <a:r>
              <a:rPr lang="en-US" sz="2500" dirty="0" smtClean="0">
                <a:solidFill>
                  <a:schemeClr val="bg1">
                    <a:lumMod val="75000"/>
                  </a:schemeClr>
                </a:solidFill>
                <a:latin typeface="Adobe Devanagari" pitchFamily="18" charset="0"/>
                <a:cs typeface="Adobe Devanagari" pitchFamily="18" charset="0"/>
              </a:rPr>
              <a:t>of the early employees of the </a:t>
            </a:r>
            <a:r>
              <a:rPr lang="en-US" sz="2500" dirty="0" smtClean="0">
                <a:solidFill>
                  <a:schemeClr val="bg1">
                    <a:lumMod val="75000"/>
                  </a:schemeClr>
                </a:solidFill>
                <a:latin typeface="Adobe Devanagari" pitchFamily="18" charset="0"/>
                <a:cs typeface="Adobe Devanagari" pitchFamily="18" charset="0"/>
              </a:rPr>
              <a:t>company disliked </a:t>
            </a:r>
            <a:r>
              <a:rPr lang="en-US" sz="2500" dirty="0" smtClean="0">
                <a:solidFill>
                  <a:schemeClr val="bg1">
                    <a:lumMod val="75000"/>
                  </a:schemeClr>
                </a:solidFill>
                <a:latin typeface="Adobe Devanagari" pitchFamily="18" charset="0"/>
                <a:cs typeface="Adobe Devanagari" pitchFamily="18" charset="0"/>
              </a:rPr>
              <a:t>the </a:t>
            </a:r>
            <a:r>
              <a:rPr lang="en-US" sz="2500" dirty="0" err="1" smtClean="0">
                <a:solidFill>
                  <a:schemeClr val="bg1">
                    <a:lumMod val="75000"/>
                  </a:schemeClr>
                </a:solidFill>
                <a:latin typeface="Adobe Devanagari" pitchFamily="18" charset="0"/>
                <a:cs typeface="Adobe Devanagari" pitchFamily="18" charset="0"/>
              </a:rPr>
              <a:t>Amazin</a:t>
            </a:r>
            <a:r>
              <a:rPr lang="en-US" sz="2500" dirty="0" smtClean="0">
                <a:solidFill>
                  <a:schemeClr val="bg1">
                    <a:lumMod val="75000"/>
                  </a:schemeClr>
                </a:solidFill>
                <a:latin typeface="Adobe Devanagari" pitchFamily="18" charset="0"/>
                <a:cs typeface="Adobe Devanagari" pitchFamily="18" charset="0"/>
              </a:rPr>
              <a:t>' Software name that Hawkins had originally chosen when he incorporated the </a:t>
            </a:r>
            <a:r>
              <a:rPr lang="en-US" sz="2500" dirty="0" smtClean="0">
                <a:solidFill>
                  <a:schemeClr val="bg1">
                    <a:lumMod val="75000"/>
                  </a:schemeClr>
                </a:solidFill>
                <a:latin typeface="Adobe Devanagari" pitchFamily="18" charset="0"/>
                <a:cs typeface="Adobe Devanagari" pitchFamily="18" charset="0"/>
              </a:rPr>
              <a:t>company. While </a:t>
            </a:r>
            <a:r>
              <a:rPr lang="en-US" sz="2500" dirty="0" smtClean="0">
                <a:solidFill>
                  <a:schemeClr val="bg1">
                    <a:lumMod val="75000"/>
                  </a:schemeClr>
                </a:solidFill>
                <a:latin typeface="Adobe Devanagari" pitchFamily="18" charset="0"/>
                <a:cs typeface="Adobe Devanagari" pitchFamily="18" charset="0"/>
              </a:rPr>
              <a:t>at Apple, Hawkins had enjoyed company offsite meetings at </a:t>
            </a:r>
            <a:r>
              <a:rPr lang="en-US" sz="2500" dirty="0" err="1" smtClean="0">
                <a:solidFill>
                  <a:schemeClr val="bg1">
                    <a:lumMod val="75000"/>
                  </a:schemeClr>
                </a:solidFill>
                <a:latin typeface="Adobe Devanagari" pitchFamily="18" charset="0"/>
                <a:cs typeface="Adobe Devanagari" pitchFamily="18" charset="0"/>
              </a:rPr>
              <a:t>Pajaro</a:t>
            </a:r>
            <a:r>
              <a:rPr lang="en-US" sz="2500" dirty="0" smtClean="0">
                <a:solidFill>
                  <a:schemeClr val="bg1">
                    <a:lumMod val="75000"/>
                  </a:schemeClr>
                </a:solidFill>
                <a:latin typeface="Adobe Devanagari" pitchFamily="18" charset="0"/>
                <a:cs typeface="Adobe Devanagari" pitchFamily="18" charset="0"/>
              </a:rPr>
              <a:t> Dunes and organized such a planning offsite for EA in October 1982</a:t>
            </a:r>
            <a:r>
              <a:rPr lang="en-US" sz="2500" dirty="0" smtClean="0">
                <a:solidFill>
                  <a:schemeClr val="bg1">
                    <a:lumMod val="75000"/>
                  </a:schemeClr>
                </a:solidFill>
                <a:latin typeface="Adobe Devanagari" pitchFamily="18" charset="0"/>
                <a:cs typeface="Adobe Devanagari" pitchFamily="18" charset="0"/>
              </a:rPr>
              <a:t>.</a:t>
            </a:r>
          </a:p>
          <a:p>
            <a:pPr>
              <a:buNone/>
            </a:pPr>
            <a:r>
              <a:rPr lang="en-US" sz="2600" dirty="0" smtClean="0">
                <a:solidFill>
                  <a:schemeClr val="bg1">
                    <a:lumMod val="75000"/>
                  </a:schemeClr>
                </a:solidFill>
                <a:latin typeface="Adobe Devanagari" pitchFamily="18" charset="0"/>
                <a:cs typeface="Adobe Devanagari" pitchFamily="18" charset="0"/>
              </a:rPr>
              <a:t>     Hawkins </a:t>
            </a:r>
            <a:r>
              <a:rPr lang="en-US" sz="2600" dirty="0" smtClean="0">
                <a:solidFill>
                  <a:schemeClr val="bg1">
                    <a:lumMod val="75000"/>
                  </a:schemeClr>
                </a:solidFill>
                <a:latin typeface="Adobe Devanagari" pitchFamily="18" charset="0"/>
                <a:cs typeface="Adobe Devanagari" pitchFamily="18" charset="0"/>
              </a:rPr>
              <a:t>had developed the ideas of treating software as an art form and calling the developers, "software artists". Hence, the latest version of the business plan had suggested the name "SoftArt</a:t>
            </a:r>
            <a:r>
              <a:rPr lang="en-US" sz="2600" dirty="0" smtClean="0">
                <a:solidFill>
                  <a:schemeClr val="bg1">
                    <a:lumMod val="75000"/>
                  </a:schemeClr>
                </a:solidFill>
                <a:latin typeface="Adobe Devanagari" pitchFamily="18" charset="0"/>
                <a:cs typeface="Adobe Devanagari" pitchFamily="18" charset="0"/>
              </a:rPr>
              <a:t>". But it wasn’t the received. So debates continued.  </a:t>
            </a:r>
            <a:endParaRPr lang="ru-RU" sz="2600" dirty="0">
              <a:solidFill>
                <a:schemeClr val="bg1">
                  <a:lumMod val="75000"/>
                </a:schemeClr>
              </a:solidFill>
              <a:cs typeface="Adobe Devanagari" pitchFamily="18" charset="0"/>
            </a:endParaRPr>
          </a:p>
        </p:txBody>
      </p:sp>
      <p:pic>
        <p:nvPicPr>
          <p:cNvPr id="4" name="Рисунок 3" descr="zoWUYEmdsS9qAkUDE2WqHOzjL7d.jpg"/>
          <p:cNvPicPr>
            <a:picLocks noChangeAspect="1"/>
          </p:cNvPicPr>
          <p:nvPr/>
        </p:nvPicPr>
        <p:blipFill>
          <a:blip r:embed="rId2" cstate="print"/>
          <a:stretch>
            <a:fillRect/>
          </a:stretch>
        </p:blipFill>
        <p:spPr>
          <a:xfrm>
            <a:off x="6643702" y="1571612"/>
            <a:ext cx="2000264" cy="3200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500826" y="4929198"/>
            <a:ext cx="2286016" cy="646331"/>
          </a:xfrm>
          <a:prstGeom prst="rect">
            <a:avLst/>
          </a:prstGeom>
          <a:noFill/>
        </p:spPr>
        <p:txBody>
          <a:bodyPr wrap="square" rtlCol="0">
            <a:spAutoFit/>
          </a:bodyPr>
          <a:lstStyle/>
          <a:p>
            <a:pPr algn="ctr"/>
            <a:r>
              <a:rPr lang="es-ES_tradnl" dirty="0" smtClean="0">
                <a:solidFill>
                  <a:schemeClr val="bg1">
                    <a:lumMod val="75000"/>
                  </a:schemeClr>
                </a:solidFill>
              </a:rPr>
              <a:t>Seven Cities of </a:t>
            </a:r>
            <a:r>
              <a:rPr lang="es-ES_tradnl" dirty="0" smtClean="0">
                <a:solidFill>
                  <a:schemeClr val="bg1">
                    <a:lumMod val="75000"/>
                  </a:schemeClr>
                </a:solidFill>
              </a:rPr>
              <a:t>Gold  (1986)</a:t>
            </a:r>
            <a:endParaRPr lang="ru-RU" dirty="0">
              <a:solidFill>
                <a:schemeClr val="bg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85794"/>
            <a:ext cx="6143668" cy="5429288"/>
          </a:xfrm>
        </p:spPr>
        <p:txBody>
          <a:bodyPr>
            <a:normAutofit/>
          </a:bodyPr>
          <a:lstStyle/>
          <a:p>
            <a:pPr>
              <a:buNone/>
            </a:pPr>
            <a:r>
              <a:rPr lang="en-US" sz="2400" dirty="0" smtClean="0">
                <a:solidFill>
                  <a:schemeClr val="bg1">
                    <a:lumMod val="75000"/>
                  </a:schemeClr>
                </a:solidFill>
                <a:latin typeface="Adobe Fangsong Std R" pitchFamily="18" charset="-128"/>
                <a:ea typeface="Adobe Fangsong Std R" pitchFamily="18" charset="-128"/>
              </a:rPr>
              <a:t>    Hawkins </a:t>
            </a:r>
            <a:r>
              <a:rPr lang="en-US" sz="2400" dirty="0" smtClean="0">
                <a:solidFill>
                  <a:schemeClr val="bg1">
                    <a:lumMod val="75000"/>
                  </a:schemeClr>
                </a:solidFill>
                <a:latin typeface="Adobe Fangsong Std R" pitchFamily="18" charset="-128"/>
                <a:ea typeface="Adobe Fangsong Std R" pitchFamily="18" charset="-128"/>
              </a:rPr>
              <a:t>liked the word "electronic", and various employees had considered the phrases "Electronic Artists" and "Electronic Arts".  When Gordon and others pushed for "Electronic Artists", in tribute to the film company United Artists, Steve Hayes opposed, saying, "We're not the artists, they are..." meaning that the developers whose games EA would publish were the artists. This statement from Hayes immediately tilted sentiment towards Electronic Arts and the name was unanimously endorsed</a:t>
            </a:r>
            <a:r>
              <a:rPr lang="en-US" sz="2400" dirty="0" smtClean="0">
                <a:solidFill>
                  <a:schemeClr val="bg1">
                    <a:lumMod val="75000"/>
                  </a:schemeClr>
                </a:solidFill>
                <a:latin typeface="Adobe Fangsong Std R" pitchFamily="18" charset="-128"/>
                <a:ea typeface="Adobe Fangsong Std R" pitchFamily="18" charset="-128"/>
              </a:rPr>
              <a:t>.</a:t>
            </a:r>
            <a:endParaRPr lang="ru-RU" sz="2400" dirty="0"/>
          </a:p>
        </p:txBody>
      </p:sp>
      <p:pic>
        <p:nvPicPr>
          <p:cNvPr id="4" name="Рисунок 3" descr="ngbbs4fdbc9a473f91.jpg"/>
          <p:cNvPicPr>
            <a:picLocks noChangeAspect="1"/>
          </p:cNvPicPr>
          <p:nvPr/>
        </p:nvPicPr>
        <p:blipFill>
          <a:blip r:embed="rId2"/>
          <a:srcRect r="49816"/>
          <a:stretch>
            <a:fillRect/>
          </a:stretch>
        </p:blipFill>
        <p:spPr>
          <a:xfrm>
            <a:off x="6286512" y="285728"/>
            <a:ext cx="2657219" cy="3657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357950" y="4071942"/>
            <a:ext cx="2357454" cy="707886"/>
          </a:xfrm>
          <a:prstGeom prst="rect">
            <a:avLst/>
          </a:prstGeom>
          <a:noFill/>
        </p:spPr>
        <p:txBody>
          <a:bodyPr wrap="square" rtlCol="0">
            <a:spAutoFit/>
          </a:bodyPr>
          <a:lstStyle/>
          <a:p>
            <a:pPr algn="ctr"/>
            <a:r>
              <a:rPr lang="es-ES_tradnl" sz="2000" dirty="0" smtClean="0">
                <a:solidFill>
                  <a:schemeClr val="bg1">
                    <a:lumMod val="75000"/>
                  </a:schemeClr>
                </a:solidFill>
              </a:rPr>
              <a:t>Wasteland</a:t>
            </a:r>
          </a:p>
          <a:p>
            <a:pPr algn="ctr"/>
            <a:r>
              <a:rPr lang="es-ES_tradnl" sz="2000" dirty="0" smtClean="0">
                <a:solidFill>
                  <a:schemeClr val="bg1">
                    <a:lumMod val="75000"/>
                  </a:schemeClr>
                </a:solidFill>
              </a:rPr>
              <a:t>(1988)</a:t>
            </a:r>
            <a:endParaRPr lang="ru-RU" sz="2000" dirty="0">
              <a:solidFill>
                <a:schemeClr val="bg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tx2">
                    <a:lumMod val="60000"/>
                    <a:lumOff val="40000"/>
                  </a:schemeClr>
                </a:solidFill>
                <a:latin typeface="Adobe Fangsong Std R" pitchFamily="18" charset="-128"/>
                <a:ea typeface="Adobe Fangsong Std R" pitchFamily="18" charset="-128"/>
              </a:rPr>
              <a:t>Development of the oldest play station</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214282" y="1571612"/>
            <a:ext cx="5114932" cy="4525963"/>
          </a:xfrm>
        </p:spPr>
        <p:txBody>
          <a:bodyPr>
            <a:normAutofit/>
          </a:bodyPr>
          <a:lstStyle/>
          <a:p>
            <a:pPr>
              <a:buNone/>
            </a:pPr>
            <a:r>
              <a:rPr lang="en-US" sz="2500" dirty="0" smtClean="0">
                <a:solidFill>
                  <a:schemeClr val="bg1">
                    <a:lumMod val="75000"/>
                  </a:schemeClr>
                </a:solidFill>
                <a:latin typeface="Adobe Devanagari" pitchFamily="18" charset="0"/>
                <a:cs typeface="Adobe Devanagari" pitchFamily="18" charset="0"/>
              </a:rPr>
              <a:t>	</a:t>
            </a:r>
            <a:r>
              <a:rPr lang="en-US" sz="2500" dirty="0" smtClean="0">
                <a:solidFill>
                  <a:schemeClr val="bg1">
                    <a:lumMod val="75000"/>
                  </a:schemeClr>
                </a:solidFill>
                <a:latin typeface="Adobe Devanagari" pitchFamily="18" charset="0"/>
                <a:cs typeface="Adobe Devanagari" pitchFamily="18" charset="0"/>
              </a:rPr>
              <a:t> EA </a:t>
            </a:r>
            <a:r>
              <a:rPr lang="en-US" sz="2500" dirty="0" smtClean="0">
                <a:solidFill>
                  <a:schemeClr val="bg1">
                    <a:lumMod val="75000"/>
                  </a:schemeClr>
                </a:solidFill>
                <a:latin typeface="Adobe Devanagari" pitchFamily="18" charset="0"/>
                <a:cs typeface="Adobe Devanagari" pitchFamily="18" charset="0"/>
              </a:rPr>
              <a:t> </a:t>
            </a:r>
            <a:r>
              <a:rPr lang="en-US" sz="2500" dirty="0" smtClean="0">
                <a:solidFill>
                  <a:schemeClr val="bg1">
                    <a:lumMod val="75000"/>
                  </a:schemeClr>
                </a:solidFill>
                <a:latin typeface="Adobe Devanagari" pitchFamily="18" charset="0"/>
                <a:cs typeface="Adobe Devanagari" pitchFamily="18" charset="0"/>
              </a:rPr>
              <a:t>shared lavish profits with their developers, which added to their industry appeal. Because of this novel treatment, EA was able to easily attract the best </a:t>
            </a:r>
            <a:r>
              <a:rPr lang="en-US" sz="2500" dirty="0" smtClean="0">
                <a:solidFill>
                  <a:schemeClr val="bg1">
                    <a:lumMod val="75000"/>
                  </a:schemeClr>
                </a:solidFill>
                <a:latin typeface="Adobe Devanagari" pitchFamily="18" charset="0"/>
                <a:cs typeface="Adobe Devanagari" pitchFamily="18" charset="0"/>
              </a:rPr>
              <a:t>developers.</a:t>
            </a:r>
            <a:r>
              <a:rPr lang="en-US" sz="2500" baseline="30000" dirty="0" smtClean="0">
                <a:solidFill>
                  <a:schemeClr val="bg1">
                    <a:lumMod val="75000"/>
                  </a:schemeClr>
                </a:solidFill>
                <a:latin typeface="Adobe Devanagari" pitchFamily="18" charset="0"/>
                <a:cs typeface="Adobe Devanagari" pitchFamily="18" charset="0"/>
              </a:rPr>
              <a:t> </a:t>
            </a:r>
            <a:r>
              <a:rPr lang="en-US" sz="2500" dirty="0" smtClean="0">
                <a:solidFill>
                  <a:schemeClr val="bg1">
                    <a:lumMod val="75000"/>
                  </a:schemeClr>
                </a:solidFill>
                <a:latin typeface="Adobe Devanagari" pitchFamily="18" charset="0"/>
                <a:cs typeface="Adobe Devanagari" pitchFamily="18" charset="0"/>
              </a:rPr>
              <a:t>The </a:t>
            </a:r>
            <a:r>
              <a:rPr lang="en-US" sz="2500" dirty="0" smtClean="0">
                <a:solidFill>
                  <a:schemeClr val="bg1">
                    <a:lumMod val="75000"/>
                  </a:schemeClr>
                </a:solidFill>
                <a:latin typeface="Adobe Devanagari" pitchFamily="18" charset="0"/>
                <a:cs typeface="Adobe Devanagari" pitchFamily="18" charset="0"/>
              </a:rPr>
              <a:t>square "album cover" boxes (such as the covers for 1983's </a:t>
            </a:r>
            <a:r>
              <a:rPr lang="en-US" sz="2500" i="1" dirty="0" smtClean="0">
                <a:solidFill>
                  <a:schemeClr val="bg1">
                    <a:lumMod val="75000"/>
                  </a:schemeClr>
                </a:solidFill>
                <a:latin typeface="Adobe Devanagari" pitchFamily="18" charset="0"/>
                <a:cs typeface="Adobe Devanagari" pitchFamily="18" charset="0"/>
              </a:rPr>
              <a:t>M.U.L.E</a:t>
            </a:r>
            <a:r>
              <a:rPr lang="en-US" sz="2500" i="1" dirty="0" smtClean="0">
                <a:solidFill>
                  <a:schemeClr val="bg1">
                    <a:lumMod val="75000"/>
                  </a:schemeClr>
                </a:solidFill>
                <a:latin typeface="Adobe Devanagari" pitchFamily="18" charset="0"/>
                <a:cs typeface="Adobe Devanagari" pitchFamily="18" charset="0"/>
              </a:rPr>
              <a:t>. </a:t>
            </a:r>
            <a:r>
              <a:rPr lang="en-US" sz="2500" dirty="0" smtClean="0">
                <a:solidFill>
                  <a:schemeClr val="bg1">
                    <a:lumMod val="75000"/>
                  </a:schemeClr>
                </a:solidFill>
                <a:latin typeface="Adobe Devanagari" pitchFamily="18" charset="0"/>
                <a:cs typeface="Adobe Devanagari" pitchFamily="18" charset="0"/>
              </a:rPr>
              <a:t>and</a:t>
            </a:r>
            <a:r>
              <a:rPr lang="en-US" sz="2500" dirty="0" smtClean="0">
                <a:solidFill>
                  <a:schemeClr val="bg1">
                    <a:lumMod val="75000"/>
                  </a:schemeClr>
                </a:solidFill>
                <a:latin typeface="Adobe Devanagari" pitchFamily="18" charset="0"/>
                <a:cs typeface="Adobe Devanagari" pitchFamily="18" charset="0"/>
              </a:rPr>
              <a:t> </a:t>
            </a:r>
            <a:r>
              <a:rPr lang="en-US" sz="2500" i="1" dirty="0" smtClean="0">
                <a:solidFill>
                  <a:schemeClr val="bg1">
                    <a:lumMod val="75000"/>
                  </a:schemeClr>
                </a:solidFill>
                <a:latin typeface="Adobe Devanagari" pitchFamily="18" charset="0"/>
                <a:cs typeface="Adobe Devanagari" pitchFamily="18" charset="0"/>
              </a:rPr>
              <a:t>Pinball Construction Set</a:t>
            </a:r>
            <a:r>
              <a:rPr lang="en-US" sz="2500" dirty="0" smtClean="0">
                <a:solidFill>
                  <a:schemeClr val="bg1">
                    <a:lumMod val="75000"/>
                  </a:schemeClr>
                </a:solidFill>
                <a:latin typeface="Adobe Devanagari" pitchFamily="18" charset="0"/>
                <a:cs typeface="Adobe Devanagari" pitchFamily="18" charset="0"/>
              </a:rPr>
              <a:t>) were a popular packaging concept by Electronic Arts, which wanted to represent their developers as "rock stars</a:t>
            </a:r>
            <a:r>
              <a:rPr lang="en-US" sz="2500" dirty="0" smtClean="0">
                <a:solidFill>
                  <a:schemeClr val="bg1">
                    <a:lumMod val="75000"/>
                  </a:schemeClr>
                </a:solidFill>
                <a:latin typeface="Adobe Devanagari" pitchFamily="18" charset="0"/>
                <a:cs typeface="Adobe Devanagari" pitchFamily="18" charset="0"/>
              </a:rPr>
              <a:t>".</a:t>
            </a:r>
            <a:endParaRPr lang="ru-RU" sz="2500" dirty="0">
              <a:solidFill>
                <a:schemeClr val="bg1">
                  <a:lumMod val="75000"/>
                </a:schemeClr>
              </a:solidFill>
              <a:cs typeface="Adobe Devanagari" pitchFamily="18" charset="0"/>
            </a:endParaRPr>
          </a:p>
        </p:txBody>
      </p:sp>
      <p:pic>
        <p:nvPicPr>
          <p:cNvPr id="4" name="Рисунок 3" descr="Ski_or_die_-_event_selection_screen.png"/>
          <p:cNvPicPr>
            <a:picLocks noChangeAspect="1"/>
          </p:cNvPicPr>
          <p:nvPr/>
        </p:nvPicPr>
        <p:blipFill>
          <a:blip r:embed="rId2"/>
          <a:stretch>
            <a:fillRect/>
          </a:stretch>
        </p:blipFill>
        <p:spPr>
          <a:xfrm>
            <a:off x="5429256" y="1571612"/>
            <a:ext cx="3428992" cy="2143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929322" y="3929066"/>
            <a:ext cx="2857520" cy="738664"/>
          </a:xfrm>
          <a:prstGeom prst="rect">
            <a:avLst/>
          </a:prstGeom>
          <a:noFill/>
        </p:spPr>
        <p:txBody>
          <a:bodyPr wrap="square" rtlCol="0">
            <a:spAutoFit/>
          </a:bodyPr>
          <a:lstStyle/>
          <a:p>
            <a:pPr algn="ctr"/>
            <a:r>
              <a:rPr lang="ru-RU" sz="2400" dirty="0" err="1" smtClean="0">
                <a:solidFill>
                  <a:schemeClr val="bg1">
                    <a:lumMod val="75000"/>
                  </a:schemeClr>
                </a:solidFill>
                <a:cs typeface="Adobe Devanagari" pitchFamily="18" charset="0"/>
              </a:rPr>
              <a:t>Ski</a:t>
            </a:r>
            <a:r>
              <a:rPr lang="ru-RU" sz="2400" dirty="0" smtClean="0">
                <a:solidFill>
                  <a:schemeClr val="bg1">
                    <a:lumMod val="75000"/>
                  </a:schemeClr>
                </a:solidFill>
                <a:cs typeface="Adobe Devanagari" pitchFamily="18" charset="0"/>
              </a:rPr>
              <a:t> </a:t>
            </a:r>
            <a:r>
              <a:rPr lang="ru-RU" sz="2400" dirty="0" err="1" smtClean="0">
                <a:solidFill>
                  <a:schemeClr val="bg1">
                    <a:lumMod val="75000"/>
                  </a:schemeClr>
                </a:solidFill>
                <a:cs typeface="Adobe Devanagari" pitchFamily="18" charset="0"/>
              </a:rPr>
              <a:t>or</a:t>
            </a:r>
            <a:r>
              <a:rPr lang="ru-RU" sz="2400" dirty="0" smtClean="0">
                <a:solidFill>
                  <a:schemeClr val="bg1">
                    <a:lumMod val="75000"/>
                  </a:schemeClr>
                </a:solidFill>
                <a:cs typeface="Adobe Devanagari" pitchFamily="18" charset="0"/>
              </a:rPr>
              <a:t> </a:t>
            </a:r>
            <a:r>
              <a:rPr lang="ru-RU" sz="2400" dirty="0" err="1" smtClean="0">
                <a:solidFill>
                  <a:schemeClr val="bg1">
                    <a:lumMod val="75000"/>
                  </a:schemeClr>
                </a:solidFill>
                <a:cs typeface="Adobe Devanagari" pitchFamily="18" charset="0"/>
              </a:rPr>
              <a:t>die</a:t>
            </a:r>
            <a:r>
              <a:rPr lang="en-US" sz="2400" dirty="0" smtClean="0">
                <a:solidFill>
                  <a:schemeClr val="bg1">
                    <a:lumMod val="75000"/>
                  </a:schemeClr>
                </a:solidFill>
                <a:latin typeface="Adobe Devanagari" pitchFamily="18" charset="0"/>
                <a:cs typeface="Adobe Devanagari" pitchFamily="18" charset="0"/>
              </a:rPr>
              <a:t> (1990)</a:t>
            </a:r>
            <a:endParaRPr lang="ru-RU" sz="2400" dirty="0" smtClean="0">
              <a:solidFill>
                <a:schemeClr val="bg1">
                  <a:lumMod val="75000"/>
                </a:schemeClr>
              </a:solidFill>
              <a:cs typeface="Adobe Devanagari" pitchFamily="18" charset="0"/>
            </a:endParaRPr>
          </a:p>
          <a:p>
            <a:pPr algn="ct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444px-Amiga_Logo_1985.svg.png"/>
          <p:cNvPicPr>
            <a:picLocks noChangeAspect="1"/>
          </p:cNvPicPr>
          <p:nvPr/>
        </p:nvPicPr>
        <p:blipFill>
          <a:blip r:embed="rId2"/>
          <a:stretch>
            <a:fillRect/>
          </a:stretch>
        </p:blipFill>
        <p:spPr>
          <a:xfrm>
            <a:off x="500034" y="5686425"/>
            <a:ext cx="4229100" cy="1171575"/>
          </a:xfrm>
          <a:prstGeom prst="rect">
            <a:avLst/>
          </a:prstGeom>
        </p:spPr>
      </p:pic>
      <p:sp>
        <p:nvSpPr>
          <p:cNvPr id="2" name="Заголовок 1"/>
          <p:cNvSpPr>
            <a:spLocks noGrp="1"/>
          </p:cNvSpPr>
          <p:nvPr>
            <p:ph type="title"/>
          </p:nvPr>
        </p:nvSpPr>
        <p:spPr>
          <a:xfrm>
            <a:off x="0" y="285728"/>
            <a:ext cx="7329510" cy="1143000"/>
          </a:xfrm>
        </p:spPr>
        <p:txBody>
          <a:bodyPr>
            <a:normAutofit/>
          </a:bodyPr>
          <a:lstStyle/>
          <a:p>
            <a:r>
              <a:rPr lang="en-US" sz="4000" dirty="0" smtClean="0">
                <a:solidFill>
                  <a:schemeClr val="tx2">
                    <a:lumMod val="60000"/>
                    <a:lumOff val="40000"/>
                  </a:schemeClr>
                </a:solidFill>
                <a:latin typeface="Adobe Fangsong Std R" pitchFamily="18" charset="-128"/>
                <a:ea typeface="Adobe Fangsong Std R" pitchFamily="18" charset="-128"/>
              </a:rPr>
              <a:t>Amiga partner </a:t>
            </a:r>
            <a:endParaRPr lang="ru-RU" sz="4000"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0" y="1357298"/>
            <a:ext cx="5715040" cy="4643470"/>
          </a:xfrm>
        </p:spPr>
        <p:txBody>
          <a:bodyPr>
            <a:normAutofit lnSpcReduction="10000"/>
          </a:bodyPr>
          <a:lstStyle/>
          <a:p>
            <a:pPr>
              <a:buNone/>
            </a:pPr>
            <a:r>
              <a:rPr lang="en-US" sz="2400" dirty="0" smtClean="0">
                <a:solidFill>
                  <a:schemeClr val="bg1">
                    <a:lumMod val="75000"/>
                  </a:schemeClr>
                </a:solidFill>
                <a:latin typeface="Adobe Devanagari" pitchFamily="18" charset="0"/>
                <a:cs typeface="Adobe Devanagari" pitchFamily="18" charset="0"/>
              </a:rPr>
              <a:t>	In </a:t>
            </a:r>
            <a:r>
              <a:rPr lang="en-US" sz="2400" dirty="0" smtClean="0">
                <a:solidFill>
                  <a:schemeClr val="bg1">
                    <a:lumMod val="75000"/>
                  </a:schemeClr>
                </a:solidFill>
                <a:latin typeface="Adobe Devanagari" pitchFamily="18" charset="0"/>
                <a:cs typeface="Adobe Devanagari" pitchFamily="18" charset="0"/>
              </a:rPr>
              <a:t>the mid-1980s Electronic Arts aggressively marketed products for </a:t>
            </a:r>
            <a:r>
              <a:rPr lang="en-US" sz="2400" dirty="0" smtClean="0">
                <a:solidFill>
                  <a:schemeClr val="bg1">
                    <a:lumMod val="75000"/>
                  </a:schemeClr>
                </a:solidFill>
                <a:latin typeface="Adobe Devanagari" pitchFamily="18" charset="0"/>
                <a:cs typeface="Adobe Devanagari" pitchFamily="18" charset="0"/>
              </a:rPr>
              <a:t>the Commodore </a:t>
            </a:r>
            <a:r>
              <a:rPr lang="en-US" sz="2400" dirty="0" smtClean="0">
                <a:solidFill>
                  <a:schemeClr val="bg1">
                    <a:lumMod val="75000"/>
                  </a:schemeClr>
                </a:solidFill>
                <a:latin typeface="Adobe Devanagari" pitchFamily="18" charset="0"/>
                <a:cs typeface="Adobe Devanagari" pitchFamily="18" charset="0"/>
              </a:rPr>
              <a:t>Amiga, mistakenly believing that its low price and sophistication would cause the computer to supplant the Apple Macintosh. PC </a:t>
            </a:r>
            <a:r>
              <a:rPr lang="en-US" sz="2400" dirty="0" smtClean="0">
                <a:solidFill>
                  <a:schemeClr val="bg1">
                    <a:lumMod val="75000"/>
                  </a:schemeClr>
                </a:solidFill>
                <a:latin typeface="Adobe Devanagari" pitchFamily="18" charset="0"/>
                <a:cs typeface="Adobe Devanagari" pitchFamily="18" charset="0"/>
              </a:rPr>
              <a:t>compatibles instead </a:t>
            </a:r>
            <a:r>
              <a:rPr lang="en-US" sz="2400" dirty="0" smtClean="0">
                <a:solidFill>
                  <a:schemeClr val="bg1">
                    <a:lumMod val="75000"/>
                  </a:schemeClr>
                </a:solidFill>
                <a:latin typeface="Adobe Devanagari" pitchFamily="18" charset="0"/>
                <a:cs typeface="Adobe Devanagari" pitchFamily="18" charset="0"/>
              </a:rPr>
              <a:t>became the dominant personal computer</a:t>
            </a:r>
            <a:r>
              <a:rPr lang="en-US" sz="2400" dirty="0" smtClean="0">
                <a:solidFill>
                  <a:schemeClr val="bg1">
                    <a:lumMod val="75000"/>
                  </a:schemeClr>
                </a:solidFill>
                <a:latin typeface="Adobe Devanagari" pitchFamily="18" charset="0"/>
                <a:cs typeface="Adobe Devanagari" pitchFamily="18" charset="0"/>
              </a:rPr>
              <a:t>.</a:t>
            </a:r>
            <a:r>
              <a:rPr lang="en-US" sz="2400" dirty="0" smtClean="0">
                <a:solidFill>
                  <a:schemeClr val="bg1">
                    <a:lumMod val="75000"/>
                  </a:schemeClr>
                </a:solidFill>
                <a:latin typeface="Adobe Devanagari" pitchFamily="18" charset="0"/>
                <a:cs typeface="Adobe Devanagari" pitchFamily="18" charset="0"/>
              </a:rPr>
              <a:t> In 1990 Electronic Arts began producing console games for the Nintendo Entertainment System, after previously licensing its computer games to other console-game publishers</a:t>
            </a:r>
            <a:r>
              <a:rPr lang="en-US" sz="2400" dirty="0" smtClean="0">
                <a:solidFill>
                  <a:schemeClr val="bg1">
                    <a:lumMod val="75000"/>
                  </a:schemeClr>
                </a:solidFill>
                <a:latin typeface="Adobe Devanagari" pitchFamily="18" charset="0"/>
                <a:cs typeface="Adobe Devanagari" pitchFamily="18" charset="0"/>
              </a:rPr>
              <a:t>.</a:t>
            </a:r>
            <a:r>
              <a:rPr lang="en-US" sz="2400" dirty="0" smtClean="0">
                <a:solidFill>
                  <a:schemeClr val="bg1">
                    <a:lumMod val="75000"/>
                  </a:schemeClr>
                </a:solidFill>
                <a:latin typeface="Adobe Devanagari" pitchFamily="18" charset="0"/>
                <a:cs typeface="Adobe Devanagari" pitchFamily="18" charset="0"/>
              </a:rPr>
              <a:t> Eventually, Trip Hawkins left EA to found the now </a:t>
            </a:r>
            <a:r>
              <a:rPr lang="en-US" sz="2400" dirty="0" smtClean="0">
                <a:solidFill>
                  <a:schemeClr val="bg1">
                    <a:lumMod val="75000"/>
                  </a:schemeClr>
                </a:solidFill>
                <a:latin typeface="Adobe Devanagari" pitchFamily="18" charset="0"/>
                <a:cs typeface="Adobe Devanagari" pitchFamily="18" charset="0"/>
              </a:rPr>
              <a:t>defunct 3DO </a:t>
            </a:r>
            <a:r>
              <a:rPr lang="en-US" sz="2400" dirty="0" smtClean="0">
                <a:solidFill>
                  <a:schemeClr val="bg1">
                    <a:lumMod val="75000"/>
                  </a:schemeClr>
                </a:solidFill>
                <a:latin typeface="Adobe Devanagari" pitchFamily="18" charset="0"/>
                <a:cs typeface="Adobe Devanagari" pitchFamily="18" charset="0"/>
              </a:rPr>
              <a:t>Company.</a:t>
            </a:r>
            <a:endParaRPr lang="ru-RU" sz="2400" dirty="0">
              <a:solidFill>
                <a:schemeClr val="bg1">
                  <a:lumMod val="75000"/>
                </a:schemeClr>
              </a:solidFill>
              <a:cs typeface="Adobe Devanagari" pitchFamily="18" charset="0"/>
            </a:endParaRPr>
          </a:p>
        </p:txBody>
      </p:sp>
      <p:pic>
        <p:nvPicPr>
          <p:cNvPr id="4" name="Рисунок 3" descr="772px-Amiga500_system.jpg"/>
          <p:cNvPicPr>
            <a:picLocks noChangeAspect="1"/>
          </p:cNvPicPr>
          <p:nvPr/>
        </p:nvPicPr>
        <p:blipFill>
          <a:blip r:embed="rId3"/>
          <a:stretch>
            <a:fillRect/>
          </a:stretch>
        </p:blipFill>
        <p:spPr>
          <a:xfrm>
            <a:off x="6000760" y="285728"/>
            <a:ext cx="2847709" cy="2209557"/>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6143636" y="2786058"/>
            <a:ext cx="2571768" cy="923330"/>
          </a:xfrm>
          <a:prstGeom prst="rect">
            <a:avLst/>
          </a:prstGeom>
          <a:noFill/>
        </p:spPr>
        <p:txBody>
          <a:bodyPr wrap="square" rtlCol="0">
            <a:spAutoFit/>
          </a:bodyPr>
          <a:lstStyle/>
          <a:p>
            <a:pPr algn="ctr"/>
            <a:r>
              <a:rPr lang="en-US" dirty="0" smtClean="0">
                <a:solidFill>
                  <a:schemeClr val="bg1">
                    <a:lumMod val="75000"/>
                  </a:schemeClr>
                </a:solidFill>
              </a:rPr>
              <a:t>The Amiga 500 (1987) was the best selling model</a:t>
            </a:r>
            <a:endParaRPr lang="ru-RU" dirty="0">
              <a:solidFill>
                <a:schemeClr val="bg1">
                  <a:lumMod val="75000"/>
                </a:schemeClr>
              </a:solidFill>
            </a:endParaRPr>
          </a:p>
        </p:txBody>
      </p:sp>
      <p:pic>
        <p:nvPicPr>
          <p:cNvPr id="7" name="Рисунок 6" descr="17572-1-optimize_a.jpg"/>
          <p:cNvPicPr>
            <a:picLocks noChangeAspect="1"/>
          </p:cNvPicPr>
          <p:nvPr/>
        </p:nvPicPr>
        <p:blipFill>
          <a:blip r:embed="rId4"/>
          <a:stretch>
            <a:fillRect/>
          </a:stretch>
        </p:blipFill>
        <p:spPr>
          <a:xfrm>
            <a:off x="7000860" y="3714752"/>
            <a:ext cx="2143140" cy="2214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143736" y="6000768"/>
            <a:ext cx="2000264" cy="646331"/>
          </a:xfrm>
          <a:prstGeom prst="rect">
            <a:avLst/>
          </a:prstGeom>
          <a:noFill/>
        </p:spPr>
        <p:txBody>
          <a:bodyPr wrap="square" rtlCol="0">
            <a:spAutoFit/>
          </a:bodyPr>
          <a:lstStyle/>
          <a:p>
            <a:pPr algn="ctr"/>
            <a:r>
              <a:rPr lang="es-ES_tradnl" dirty="0" smtClean="0">
                <a:solidFill>
                  <a:schemeClr val="bg1">
                    <a:lumMod val="75000"/>
                  </a:schemeClr>
                </a:solidFill>
              </a:rPr>
              <a:t>Soviet </a:t>
            </a:r>
            <a:r>
              <a:rPr lang="es-ES_tradnl" dirty="0" smtClean="0">
                <a:solidFill>
                  <a:schemeClr val="bg1">
                    <a:lumMod val="75000"/>
                  </a:schemeClr>
                </a:solidFill>
              </a:rPr>
              <a:t>Strike</a:t>
            </a:r>
          </a:p>
          <a:p>
            <a:pPr algn="ctr"/>
            <a:r>
              <a:rPr lang="es-ES_tradnl" dirty="0" smtClean="0">
                <a:solidFill>
                  <a:schemeClr val="bg1">
                    <a:lumMod val="75000"/>
                  </a:schemeClr>
                </a:solidFill>
              </a:rPr>
              <a:t>(1995)</a:t>
            </a:r>
            <a:endParaRPr lang="ru-RU" dirty="0">
              <a:solidFill>
                <a:schemeClr val="bg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lumMod val="60000"/>
                    <a:lumOff val="40000"/>
                  </a:schemeClr>
                </a:solidFill>
                <a:latin typeface="Adobe Fangsong Std R" pitchFamily="18" charset="-128"/>
                <a:ea typeface="Adobe Fangsong Std R" pitchFamily="18" charset="-128"/>
              </a:rPr>
              <a:t>Great changing</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457200" y="1600200"/>
            <a:ext cx="4543428" cy="4525963"/>
          </a:xfrm>
        </p:spPr>
        <p:txBody>
          <a:bodyPr/>
          <a:lstStyle/>
          <a:p>
            <a:pPr>
              <a:buNone/>
            </a:pPr>
            <a:r>
              <a:rPr lang="en-US" sz="2400" dirty="0" smtClean="0">
                <a:solidFill>
                  <a:schemeClr val="bg1">
                    <a:lumMod val="75000"/>
                  </a:schemeClr>
                </a:solidFill>
                <a:latin typeface="Adobe Devanagari" pitchFamily="18" charset="0"/>
                <a:cs typeface="Adobe Devanagari" pitchFamily="18" charset="0"/>
              </a:rPr>
              <a:t>	EA </a:t>
            </a:r>
            <a:r>
              <a:rPr lang="en-US" sz="2400" dirty="0" smtClean="0">
                <a:solidFill>
                  <a:schemeClr val="bg1">
                    <a:lumMod val="75000"/>
                  </a:schemeClr>
                </a:solidFill>
                <a:latin typeface="Adobe Devanagari" pitchFamily="18" charset="0"/>
                <a:cs typeface="Adobe Devanagari" pitchFamily="18" charset="0"/>
              </a:rPr>
              <a:t>is </a:t>
            </a:r>
            <a:r>
              <a:rPr lang="en-US" sz="2400" dirty="0" smtClean="0">
                <a:solidFill>
                  <a:schemeClr val="bg1">
                    <a:lumMod val="75000"/>
                  </a:schemeClr>
                </a:solidFill>
                <a:latin typeface="Adobe Devanagari" pitchFamily="18" charset="0"/>
                <a:cs typeface="Adobe Devanagari" pitchFamily="18" charset="0"/>
              </a:rPr>
              <a:t>currently</a:t>
            </a:r>
            <a:r>
              <a:rPr lang="en-US" sz="2400" dirty="0" smtClean="0">
                <a:solidFill>
                  <a:schemeClr val="bg1">
                    <a:lumMod val="75000"/>
                  </a:schemeClr>
                </a:solidFill>
                <a:latin typeface="Adobe Devanagari" pitchFamily="18" charset="0"/>
                <a:cs typeface="Adobe Devanagari" pitchFamily="18" charset="0"/>
              </a:rPr>
              <a:t> headquartered in </a:t>
            </a:r>
            <a:r>
              <a:rPr lang="en-US" sz="2400" dirty="0" smtClean="0">
                <a:solidFill>
                  <a:schemeClr val="bg1">
                    <a:lumMod val="75000"/>
                  </a:schemeClr>
                </a:solidFill>
                <a:latin typeface="Adobe Devanagari" pitchFamily="18" charset="0"/>
                <a:cs typeface="Adobe Devanagari" pitchFamily="18" charset="0"/>
              </a:rPr>
              <a:t>the Redwood </a:t>
            </a:r>
            <a:r>
              <a:rPr lang="en-US" sz="2400" dirty="0" smtClean="0">
                <a:solidFill>
                  <a:schemeClr val="bg1">
                    <a:lumMod val="75000"/>
                  </a:schemeClr>
                </a:solidFill>
                <a:latin typeface="Adobe Devanagari" pitchFamily="18" charset="0"/>
                <a:cs typeface="Adobe Devanagari" pitchFamily="18" charset="0"/>
              </a:rPr>
              <a:t>Shores neighborhood of Redwood City, California. Following the retirement and departure of Trip Hawkins in 2000, EA decided replace its logo with a new one, </a:t>
            </a:r>
            <a:r>
              <a:rPr lang="en-US" sz="2400" dirty="0" smtClean="0">
                <a:solidFill>
                  <a:schemeClr val="bg1">
                    <a:lumMod val="75000"/>
                  </a:schemeClr>
                </a:solidFill>
                <a:latin typeface="Adobe Devanagari" pitchFamily="18" charset="0"/>
                <a:cs typeface="Adobe Devanagari" pitchFamily="18" charset="0"/>
              </a:rPr>
              <a:t>and Larry </a:t>
            </a:r>
            <a:r>
              <a:rPr lang="en-US" sz="2400" dirty="0" err="1" smtClean="0">
                <a:solidFill>
                  <a:schemeClr val="bg1">
                    <a:lumMod val="75000"/>
                  </a:schemeClr>
                </a:solidFill>
                <a:latin typeface="Adobe Devanagari" pitchFamily="18" charset="0"/>
                <a:cs typeface="Adobe Devanagari" pitchFamily="18" charset="0"/>
              </a:rPr>
              <a:t>Probst</a:t>
            </a:r>
            <a:r>
              <a:rPr lang="en-US" sz="2400" dirty="0" smtClean="0">
                <a:solidFill>
                  <a:schemeClr val="bg1">
                    <a:lumMod val="75000"/>
                  </a:schemeClr>
                </a:solidFill>
                <a:latin typeface="Adobe Devanagari" pitchFamily="18" charset="0"/>
                <a:cs typeface="Adobe Devanagari" pitchFamily="18" charset="0"/>
              </a:rPr>
              <a:t> took over the reins</a:t>
            </a:r>
            <a:r>
              <a:rPr lang="en-US" dirty="0" smtClean="0">
                <a:solidFill>
                  <a:schemeClr val="bg1">
                    <a:lumMod val="75000"/>
                  </a:schemeClr>
                </a:solidFill>
              </a:rPr>
              <a:t>.</a:t>
            </a:r>
            <a:endParaRPr lang="ru-RU" dirty="0">
              <a:solidFill>
                <a:schemeClr val="bg1">
                  <a:lumMod val="75000"/>
                </a:schemeClr>
              </a:solidFill>
            </a:endParaRPr>
          </a:p>
        </p:txBody>
      </p:sp>
      <p:pic>
        <p:nvPicPr>
          <p:cNvPr id="4" name="Рисунок 3" descr="Fa_Premier_League_Pal.jpg"/>
          <p:cNvPicPr>
            <a:picLocks noChangeAspect="1"/>
          </p:cNvPicPr>
          <p:nvPr/>
        </p:nvPicPr>
        <p:blipFill>
          <a:blip r:embed="rId2"/>
          <a:stretch>
            <a:fillRect/>
          </a:stretch>
        </p:blipFill>
        <p:spPr>
          <a:xfrm>
            <a:off x="5715008" y="1357298"/>
            <a:ext cx="2989126" cy="2989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072198" y="4643446"/>
            <a:ext cx="2428892" cy="1200329"/>
          </a:xfrm>
          <a:prstGeom prst="rect">
            <a:avLst/>
          </a:prstGeom>
          <a:noFill/>
        </p:spPr>
        <p:txBody>
          <a:bodyPr wrap="square" rtlCol="0">
            <a:spAutoFit/>
          </a:bodyPr>
          <a:lstStyle/>
          <a:p>
            <a:pPr algn="ctr"/>
            <a:r>
              <a:rPr lang="es-ES_tradnl" sz="2400" dirty="0" smtClean="0">
                <a:solidFill>
                  <a:schemeClr val="bg1">
                    <a:lumMod val="75000"/>
                  </a:schemeClr>
                </a:solidFill>
                <a:latin typeface="Adobe Devanagari" pitchFamily="18" charset="0"/>
                <a:cs typeface="Adobe Devanagari" pitchFamily="18" charset="0"/>
              </a:rPr>
              <a:t>F.A. Premier League </a:t>
            </a:r>
            <a:r>
              <a:rPr lang="es-ES_tradnl" sz="2400" dirty="0" smtClean="0">
                <a:solidFill>
                  <a:schemeClr val="bg1">
                    <a:lumMod val="75000"/>
                  </a:schemeClr>
                </a:solidFill>
                <a:latin typeface="Adobe Devanagari" pitchFamily="18" charset="0"/>
                <a:cs typeface="Adobe Devanagari" pitchFamily="18" charset="0"/>
              </a:rPr>
              <a:t>Stars</a:t>
            </a:r>
          </a:p>
          <a:p>
            <a:pPr algn="ctr"/>
            <a:r>
              <a:rPr lang="es-ES_tradnl" sz="2400" dirty="0" smtClean="0">
                <a:solidFill>
                  <a:schemeClr val="bg1">
                    <a:lumMod val="75000"/>
                  </a:schemeClr>
                </a:solidFill>
                <a:latin typeface="Adobe Devanagari" pitchFamily="18" charset="0"/>
                <a:cs typeface="Adobe Devanagari" pitchFamily="18" charset="0"/>
              </a:rPr>
              <a:t>(2000)</a:t>
            </a:r>
            <a:endParaRPr lang="ru-RU" sz="2400" dirty="0">
              <a:solidFill>
                <a:schemeClr val="bg1">
                  <a:lumMod val="75000"/>
                </a:schemeClr>
              </a:solidFill>
              <a:cs typeface="Adobe Devanagari"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lumMod val="60000"/>
                    <a:lumOff val="40000"/>
                  </a:schemeClr>
                </a:solidFill>
                <a:latin typeface="Adobe Fangsong Std R" pitchFamily="18" charset="-128"/>
                <a:ea typeface="Adobe Fangsong Std R" pitchFamily="18" charset="-128"/>
              </a:rPr>
              <a:t>Great Success   </a:t>
            </a:r>
            <a:endParaRPr lang="ru-RU" dirty="0">
              <a:solidFill>
                <a:schemeClr val="tx2">
                  <a:lumMod val="60000"/>
                  <a:lumOff val="40000"/>
                </a:schemeClr>
              </a:solidFill>
              <a:latin typeface="Adobe Fangsong Std R" pitchFamily="18" charset="-128"/>
              <a:ea typeface="Adobe Fangsong Std R" pitchFamily="18" charset="-128"/>
            </a:endParaRPr>
          </a:p>
        </p:txBody>
      </p:sp>
      <p:sp>
        <p:nvSpPr>
          <p:cNvPr id="3" name="Содержимое 2"/>
          <p:cNvSpPr>
            <a:spLocks noGrp="1"/>
          </p:cNvSpPr>
          <p:nvPr>
            <p:ph idx="1"/>
          </p:nvPr>
        </p:nvSpPr>
        <p:spPr>
          <a:xfrm>
            <a:off x="457200" y="1600200"/>
            <a:ext cx="4614866" cy="4757758"/>
          </a:xfrm>
        </p:spPr>
        <p:txBody>
          <a:bodyPr>
            <a:normAutofit fontScale="85000" lnSpcReduction="20000"/>
          </a:bodyPr>
          <a:lstStyle/>
          <a:p>
            <a:r>
              <a:rPr lang="en-US" dirty="0" smtClean="0">
                <a:solidFill>
                  <a:schemeClr val="bg1">
                    <a:lumMod val="75000"/>
                  </a:schemeClr>
                </a:solidFill>
                <a:latin typeface="Adobe Devanagari" pitchFamily="18" charset="0"/>
                <a:ea typeface="Adobe Fangsong Std R" pitchFamily="18" charset="-128"/>
                <a:cs typeface="Adobe Devanagari" pitchFamily="18" charset="0"/>
              </a:rPr>
              <a:t>In 2004, EA made a multimillion dollar donation to fund the development of game production curriculum </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at the </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University of Southern California's Interactive Media Division. On February 1, 2006, Electronic Arts announced that it would cut worldwide staff by 5 percent</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 On June 20, 2006 EA </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purchased Mythic </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Entertainment, who are finished making </a:t>
            </a:r>
            <a:r>
              <a:rPr lang="en-US" i="1" dirty="0" err="1" smtClean="0">
                <a:solidFill>
                  <a:schemeClr val="bg1">
                    <a:lumMod val="75000"/>
                  </a:schemeClr>
                </a:solidFill>
                <a:latin typeface="Adobe Devanagari" pitchFamily="18" charset="0"/>
                <a:ea typeface="Adobe Fangsong Std R" pitchFamily="18" charset="-128"/>
                <a:cs typeface="Adobe Devanagari" pitchFamily="18" charset="0"/>
              </a:rPr>
              <a:t>Warhammer</a:t>
            </a:r>
            <a:r>
              <a:rPr lang="en-US" i="1" dirty="0" smtClean="0">
                <a:solidFill>
                  <a:schemeClr val="bg1">
                    <a:lumMod val="75000"/>
                  </a:schemeClr>
                </a:solidFill>
                <a:latin typeface="Adobe Devanagari" pitchFamily="18" charset="0"/>
                <a:ea typeface="Adobe Fangsong Std R" pitchFamily="18" charset="-128"/>
                <a:cs typeface="Adobe Devanagari" pitchFamily="18" charset="0"/>
              </a:rPr>
              <a:t>  </a:t>
            </a:r>
            <a:r>
              <a:rPr lang="en-US" i="1" dirty="0" smtClean="0">
                <a:solidFill>
                  <a:schemeClr val="bg1">
                    <a:lumMod val="75000"/>
                  </a:schemeClr>
                </a:solidFill>
                <a:latin typeface="Adobe Devanagari" pitchFamily="18" charset="0"/>
                <a:ea typeface="Adobe Fangsong Std R" pitchFamily="18" charset="-128"/>
                <a:cs typeface="Adobe Devanagari" pitchFamily="18" charset="0"/>
              </a:rPr>
              <a:t>Online</a:t>
            </a:r>
            <a:r>
              <a:rPr lang="en-US" dirty="0" smtClean="0">
                <a:solidFill>
                  <a:schemeClr val="bg1">
                    <a:lumMod val="75000"/>
                  </a:schemeClr>
                </a:solidFill>
                <a:latin typeface="Adobe Devanagari" pitchFamily="18" charset="0"/>
                <a:ea typeface="Adobe Fangsong Std R" pitchFamily="18" charset="-128"/>
                <a:cs typeface="Adobe Devanagari" pitchFamily="18" charset="0"/>
              </a:rPr>
              <a:t>.</a:t>
            </a:r>
            <a:endParaRPr lang="en-US" dirty="0" smtClean="0">
              <a:solidFill>
                <a:schemeClr val="bg1">
                  <a:lumMod val="75000"/>
                </a:schemeClr>
              </a:solidFill>
              <a:latin typeface="Adobe Devanagari" pitchFamily="18" charset="0"/>
              <a:ea typeface="Adobe Fangsong Std R" pitchFamily="18" charset="-128"/>
              <a:cs typeface="Adobe Devanagari" pitchFamily="18" charset="0"/>
            </a:endParaRPr>
          </a:p>
          <a:p>
            <a:endParaRPr lang="ru-RU" dirty="0"/>
          </a:p>
        </p:txBody>
      </p:sp>
      <p:pic>
        <p:nvPicPr>
          <p:cNvPr id="4" name="Рисунок 3" descr="Medal_of_Honor_-_Allied_Assault_Coverart.png"/>
          <p:cNvPicPr>
            <a:picLocks noChangeAspect="1"/>
          </p:cNvPicPr>
          <p:nvPr/>
        </p:nvPicPr>
        <p:blipFill>
          <a:blip r:embed="rId2"/>
          <a:stretch>
            <a:fillRect/>
          </a:stretch>
        </p:blipFill>
        <p:spPr>
          <a:xfrm>
            <a:off x="6000760" y="1357298"/>
            <a:ext cx="2343945" cy="3323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000760" y="5072074"/>
            <a:ext cx="2500330" cy="1200329"/>
          </a:xfrm>
          <a:prstGeom prst="rect">
            <a:avLst/>
          </a:prstGeom>
          <a:noFill/>
        </p:spPr>
        <p:txBody>
          <a:bodyPr wrap="square" rtlCol="0">
            <a:spAutoFit/>
          </a:bodyPr>
          <a:lstStyle/>
          <a:p>
            <a:pPr algn="ctr"/>
            <a:r>
              <a:rPr lang="en-US" sz="2400" dirty="0" smtClean="0">
                <a:solidFill>
                  <a:schemeClr val="bg1">
                    <a:lumMod val="75000"/>
                  </a:schemeClr>
                </a:solidFill>
                <a:latin typeface="Adobe Devanagari" pitchFamily="18" charset="0"/>
                <a:cs typeface="Adobe Devanagari" pitchFamily="18" charset="0"/>
              </a:rPr>
              <a:t>Medal of Honor: Allied </a:t>
            </a:r>
            <a:r>
              <a:rPr lang="en-US" sz="2400" dirty="0" smtClean="0">
                <a:solidFill>
                  <a:schemeClr val="bg1">
                    <a:lumMod val="75000"/>
                  </a:schemeClr>
                </a:solidFill>
                <a:latin typeface="Adobe Devanagari" pitchFamily="18" charset="0"/>
                <a:cs typeface="Adobe Devanagari" pitchFamily="18" charset="0"/>
              </a:rPr>
              <a:t>Assault</a:t>
            </a:r>
          </a:p>
          <a:p>
            <a:pPr algn="ctr"/>
            <a:r>
              <a:rPr lang="en-US" sz="2400" dirty="0" smtClean="0">
                <a:solidFill>
                  <a:schemeClr val="bg1">
                    <a:lumMod val="75000"/>
                  </a:schemeClr>
                </a:solidFill>
                <a:latin typeface="Adobe Devanagari" pitchFamily="18" charset="0"/>
                <a:cs typeface="Adobe Devanagari" pitchFamily="18" charset="0"/>
              </a:rPr>
              <a:t>(2002)</a:t>
            </a:r>
            <a:endParaRPr lang="ru-RU" sz="2400" dirty="0">
              <a:solidFill>
                <a:schemeClr val="bg1">
                  <a:lumMod val="75000"/>
                </a:schemeClr>
              </a:solidFill>
              <a:cs typeface="Adobe Devanagari"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714356"/>
            <a:ext cx="5857916" cy="5643602"/>
          </a:xfrm>
        </p:spPr>
        <p:txBody>
          <a:bodyPr>
            <a:normAutofit/>
          </a:bodyPr>
          <a:lstStyle/>
          <a:p>
            <a:pPr>
              <a:buNone/>
            </a:pPr>
            <a:r>
              <a:rPr lang="en-US" sz="2600" dirty="0" smtClean="0">
                <a:solidFill>
                  <a:schemeClr val="bg1">
                    <a:lumMod val="75000"/>
                  </a:schemeClr>
                </a:solidFill>
                <a:latin typeface="Adobe Devanagari" pitchFamily="18" charset="0"/>
                <a:ea typeface="Adobe Fangsong Std R" pitchFamily="18" charset="-128"/>
                <a:cs typeface="Adobe Devanagari" pitchFamily="18" charset="0"/>
              </a:rPr>
              <a:t>	After </a:t>
            </a:r>
            <a:r>
              <a:rPr lang="en-US" sz="2600" dirty="0" smtClean="0">
                <a:solidFill>
                  <a:schemeClr val="bg1">
                    <a:lumMod val="75000"/>
                  </a:schemeClr>
                </a:solidFill>
                <a:latin typeface="Adobe Devanagari" pitchFamily="18" charset="0"/>
                <a:ea typeface="Adobe Fangsong Std R" pitchFamily="18" charset="-128"/>
                <a:cs typeface="Adobe Devanagari" pitchFamily="18" charset="0"/>
              </a:rPr>
              <a:t>Sega's </a:t>
            </a:r>
            <a:r>
              <a:rPr lang="en-US" sz="2600" i="1" dirty="0" smtClean="0">
                <a:solidFill>
                  <a:schemeClr val="bg1">
                    <a:lumMod val="75000"/>
                  </a:schemeClr>
                </a:solidFill>
                <a:latin typeface="Adobe Devanagari" pitchFamily="18" charset="0"/>
                <a:ea typeface="Adobe Fangsong Std R" pitchFamily="18" charset="-128"/>
                <a:cs typeface="Adobe Devanagari" pitchFamily="18" charset="0"/>
              </a:rPr>
              <a:t>ESPN NFL 2K5</a:t>
            </a:r>
            <a:r>
              <a:rPr lang="en-US" sz="2600" dirty="0" smtClean="0">
                <a:solidFill>
                  <a:schemeClr val="bg1">
                    <a:lumMod val="75000"/>
                  </a:schemeClr>
                </a:solidFill>
                <a:latin typeface="Adobe Devanagari" pitchFamily="18" charset="0"/>
                <a:ea typeface="Adobe Fangsong Std R" pitchFamily="18" charset="-128"/>
                <a:cs typeface="Adobe Devanagari" pitchFamily="18" charset="0"/>
              </a:rPr>
              <a:t> successfully grabbed market share away from EA's dominant Madden NFL series during the 2004 holiday season, EA responded by making several large sports licensing deals which include an exclusive agreement with the NFL, and in January 2005, a 15-year deal with ESPN. The ESPN deal gave EA exclusive first rights to all ESPN content for sports simulation games. On April 11, 2005, EA announced a similar, 6-year licensing deal with the Collegiate Licensing Company (CLC) for exclusive rights to college football content.</a:t>
            </a:r>
          </a:p>
          <a:p>
            <a:endParaRPr lang="ru-RU" dirty="0"/>
          </a:p>
        </p:txBody>
      </p:sp>
      <p:pic>
        <p:nvPicPr>
          <p:cNvPr id="4" name="Рисунок 3" descr="250px-SimCity_4_cover.jpg"/>
          <p:cNvPicPr>
            <a:picLocks noChangeAspect="1"/>
          </p:cNvPicPr>
          <p:nvPr/>
        </p:nvPicPr>
        <p:blipFill>
          <a:blip r:embed="rId2"/>
          <a:stretch>
            <a:fillRect/>
          </a:stretch>
        </p:blipFill>
        <p:spPr>
          <a:xfrm>
            <a:off x="6215074" y="1000108"/>
            <a:ext cx="2630804" cy="3798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429388" y="5072074"/>
            <a:ext cx="2357454" cy="830997"/>
          </a:xfrm>
          <a:prstGeom prst="rect">
            <a:avLst/>
          </a:prstGeom>
          <a:noFill/>
        </p:spPr>
        <p:txBody>
          <a:bodyPr wrap="square" rtlCol="0">
            <a:spAutoFit/>
          </a:bodyPr>
          <a:lstStyle/>
          <a:p>
            <a:pPr algn="ctr"/>
            <a:r>
              <a:rPr lang="es-ES_tradnl" sz="2400" dirty="0" smtClean="0">
                <a:solidFill>
                  <a:schemeClr val="bg1">
                    <a:lumMod val="75000"/>
                  </a:schemeClr>
                </a:solidFill>
                <a:latin typeface="Adobe Devanagari" pitchFamily="18" charset="0"/>
                <a:cs typeface="Adobe Devanagari" pitchFamily="18" charset="0"/>
              </a:rPr>
              <a:t>SimCity </a:t>
            </a:r>
            <a:r>
              <a:rPr lang="es-ES_tradnl" sz="2400" dirty="0" smtClean="0">
                <a:solidFill>
                  <a:schemeClr val="bg1">
                    <a:lumMod val="75000"/>
                  </a:schemeClr>
                </a:solidFill>
                <a:latin typeface="Adobe Devanagari" pitchFamily="18" charset="0"/>
                <a:cs typeface="Adobe Devanagari" pitchFamily="18" charset="0"/>
              </a:rPr>
              <a:t>4</a:t>
            </a:r>
          </a:p>
          <a:p>
            <a:pPr algn="ctr"/>
            <a:r>
              <a:rPr lang="es-ES_tradnl" sz="2400" dirty="0" smtClean="0">
                <a:solidFill>
                  <a:schemeClr val="bg1">
                    <a:lumMod val="75000"/>
                  </a:schemeClr>
                </a:solidFill>
                <a:latin typeface="Adobe Devanagari" pitchFamily="18" charset="0"/>
                <a:cs typeface="Adobe Devanagari" pitchFamily="18" charset="0"/>
              </a:rPr>
              <a:t>(2004)</a:t>
            </a:r>
            <a:endParaRPr lang="ru-RU" sz="2400" dirty="0">
              <a:solidFill>
                <a:schemeClr val="bg1">
                  <a:lumMod val="75000"/>
                </a:schemeClr>
              </a:solidFill>
              <a:cs typeface="Adobe Devanagari"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262</Words>
  <Application>Microsoft Office PowerPoint</Application>
  <PresentationFormat>Экран (4:3)</PresentationFormat>
  <Paragraphs>64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Founders</vt:lpstr>
      <vt:lpstr>The Name of the Company</vt:lpstr>
      <vt:lpstr>Слайд 4</vt:lpstr>
      <vt:lpstr>Development of the oldest play station</vt:lpstr>
      <vt:lpstr>Amiga partner </vt:lpstr>
      <vt:lpstr>Great changing</vt:lpstr>
      <vt:lpstr>Great Success   </vt:lpstr>
      <vt:lpstr>Слайд 9</vt:lpstr>
      <vt:lpstr>2007 year</vt:lpstr>
      <vt:lpstr> Company structure </vt:lpstr>
      <vt:lpstr>Studios of EA</vt:lpstr>
      <vt:lpstr> EA Partners Program </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Айсер</dc:creator>
  <cp:lastModifiedBy>Айсер</cp:lastModifiedBy>
  <cp:revision>52</cp:revision>
  <dcterms:created xsi:type="dcterms:W3CDTF">2014-03-31T12:38:58Z</dcterms:created>
  <dcterms:modified xsi:type="dcterms:W3CDTF">2014-04-07T20:13:59Z</dcterms:modified>
</cp:coreProperties>
</file>