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sldIdLst>
    <p:sldId id="256" r:id="rId10"/>
    <p:sldId id="257" r:id="rId11"/>
    <p:sldId id="259" r:id="rId12"/>
    <p:sldId id="258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62AEC-9679-4675-8C47-DA86E29425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D7013-260E-4ED1-B4D1-0E5C2EAA8E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BF4C8-49EA-4155-BDAC-D1FFC75C60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F3873-1F00-4818-BCA1-3307531DE0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958E4-AF36-40D5-B6BA-76073F47EE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7782C-5B65-4775-85DF-6F14AB25D5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B76CF-AC4A-438F-A504-BEC53926CA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0DB44-FD80-4DF0-A1A7-48D012D8CA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7C12F-9830-427E-AD15-18E2F4A905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8C7B5-C426-454B-96AF-859569A046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33C75-EEDE-4031-AE36-A290A01707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42784-3010-4B75-B2CD-4BD16A34FC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62D2B-43AE-43E0-831F-B8C3206D82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B8C10-C718-401B-88AD-91D46A7C26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A1573-ED42-464C-83A5-588E880879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DC65B-E6F8-4461-9DF7-C6F57C0444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F4880-40E9-4425-884F-2E33A1996E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FD0D5-B004-4F7F-9E1D-F54C65A104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D0FAB-A85F-427A-8A20-7917FA909B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B994F-2320-4A21-AEFB-0A04438C02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9D67F-71FE-4F69-9CEF-54F26B77FD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CBCAB-93EC-4F42-B9A2-E80810ACCD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58CD5-A733-4904-B968-CA7BDF3376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2469D-276F-4163-8A39-827EF3CAFB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0736D-AD90-4C9F-9027-FB2B9FC19F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BA353-DDF4-4BE0-934A-EB5E7CA1B5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6A31F-6E54-4DC3-A4FB-F9C8AB3FDE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1EC17-B2F9-42B6-9CE0-C439040BB7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5BAF0-8387-44E3-8084-DC3EA60C3E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972E6-BD5A-4E2A-B0AA-D332C0413B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C459A-CD1D-45AC-B42E-FDD7088F91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F5409-CAF7-46DA-8F8E-2713CB30E5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06332-EBE4-4373-A0C3-A1AFB59B4F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6C0CE-21A3-49F9-9747-DE6F1EF8E8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0A1CD-D180-446F-B2D5-4BF97EE264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0D94E-88BC-45C3-9B01-2975077014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E7667-D9A7-4492-A0DB-3C5893373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C3EEF-9505-416E-8769-1686D4E768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EF377-D2D4-4FCC-BC81-B0FB3DB9B6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86203-23DF-4DC6-A052-86B5C7AFDA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1EA09-2AEA-4F60-845E-05D9438AB6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C643F-916A-484C-BDE6-31D5A43CAB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08CCA-3983-4D26-9C38-C0F4805264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775BB-7438-4C06-8C4E-6965528B0B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F08B6-B6EE-4D81-9E0E-83A9C51AA0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90F92-7FF3-4A36-9C2F-C20C8E1757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F260C-8CFE-441E-B7F4-8841857960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39AF0-D2FD-4B2E-867B-E2E596BACE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09157-F82E-490A-B963-5C6246A598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DC29E-7329-4F56-A60A-157655C217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22A7A-A73F-4E45-BF16-242E90135B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70744-9ED9-4795-8224-29B8754AE3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CC87A-E172-4796-B461-74DA604ED6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EC731-5589-4DC1-B9C6-F0EA4344D7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0CED9-C83B-436A-8B58-B8D1F42060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63D33-A095-4E0A-B2D5-5901225895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D5E18-86DE-4970-9259-D041D666F0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07E34-C46D-4E00-94E5-60A59ED6B0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5601E-5571-4365-94CA-E15759F449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1A43E-B0B1-4532-B4AE-46EF4DEA9A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5A4E8-D669-4B45-8F14-431044C254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B42B4-49C6-42B4-9E37-DD5EFF431E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26813-12E2-4F5E-B2FF-74DBBC9CF9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2923B-F02D-4E90-8B5C-6EF491E75B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3B4BA-7420-4E3D-874D-883C31AC6C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B4147-1B13-43CF-B79A-E230E78378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68BF4-6BF8-44D3-9CAA-6E65C22E50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B1407-0F47-4E73-943C-10C01A9F87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4A05B-BDC7-4AED-8186-C5BFCA2BFE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B8083-04AC-4FF0-BE04-6AF4AFEA41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EB13C-B3A7-4367-B189-CFA78B4FF1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260FE-9A8F-4905-BBD7-5730A9086B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D127C-D6B7-47D0-8EA7-7A18BD6E29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CA519-9D1D-4B55-B493-138036E8B7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76551-BAF5-4492-93AF-CFEC8C3EEF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F9ED8-006C-40B8-B01E-4C61348A0E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3AC9B-D38F-471E-A7C6-4F6F5698A0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0A843-ACAE-4EBD-AC27-48A3C55975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9B1FF-D0B4-4ACE-B792-874ED982ED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ADCFA-612E-4DE2-BA0A-D3F0CA31BE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91527-1EEB-4ADD-BBDE-87CAE6B937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6A108-F678-41ED-A57F-E515BF5152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45C7F-5BF5-455D-8872-75B582C763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75CD3-6C7B-40F1-B374-0F00E2ABA8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8C3BE-E645-454D-9C77-1A3456CFBA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C63FE-7988-4CE0-9072-4E931A7604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FDDED-740E-420C-A7FB-5F13C5D2DC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BF4BE-E0AE-4382-A91B-7C85E089F5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B8984-D775-48D0-8C86-131820CE89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EE927-DC1F-4E92-BAC0-A54AEF5888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49C95-0A21-4EED-8619-3C8469429B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EB75D-209F-4A86-B2AE-F7BD7A5ADB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92639-B792-45C6-8484-EB802E1685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45F82-C3E2-4EDE-9632-5D29E6BC48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2A102-2D71-497B-9381-99DDE8AD70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3F428-DFF5-4695-9921-8882D7DBBD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4CD56-9A07-4CBD-8508-16D829E9CD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2C434-F1DD-4EF9-8354-18E0DF4185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96262-8BF3-41B4-8FFD-C37FEAD56A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ED6D6BC-5821-4889-8B91-F778860D3D6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6BA9020-2A1B-4AFD-A717-28C0E4B8896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6679C1-C1BD-4BC3-B9BA-3A35A2A17F4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F7C7186-EE22-4770-89B0-C52590EA770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1847DDD-5D21-4654-AFC5-4A91993A14F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A8FC41D-7BA6-43CF-9EA1-D5CF1969BA6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CF3F3DB-144D-43B8-898B-0C85B1AA078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0CF9FA8-C6D6-4458-9166-35BA1E0610C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6E2D357-58E2-4D0B-B1E3-F78FE3211E1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/>
          <a:lstStyle/>
          <a:p>
            <a:r>
              <a:rPr lang="ru-RU" sz="4800" b="1" dirty="0" smtClean="0"/>
              <a:t>МАРИНА ИВАНОВНА ЦВЕТАЕВА</a:t>
            </a:r>
            <a:endParaRPr lang="ru-RU" sz="4800" b="1" dirty="0"/>
          </a:p>
        </p:txBody>
      </p:sp>
      <p:pic>
        <p:nvPicPr>
          <p:cNvPr id="2054" name="Picture 6" descr="http://msc.wcdn.co.il/w/w-700/1079870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928802"/>
            <a:ext cx="3240190" cy="477666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500438"/>
          </a:xfrm>
        </p:spPr>
        <p:txBody>
          <a:bodyPr/>
          <a:lstStyle/>
          <a:p>
            <a:r>
              <a:rPr lang="ru-RU" sz="2400" dirty="0" smtClean="0"/>
              <a:t>В мае 1922 года Цветаевой разрешили уехать с дочерью Ариадной за границу — к мужу, который теперь стал студентом Пражского университета. Цветаева с дочерью жила три года в предместьях Праги. В Чехии написаны знаменитые «Поэма Горы» и «Поэма Конца». </a:t>
            </a:r>
          </a:p>
          <a:p>
            <a:r>
              <a:rPr lang="ru-RU" sz="2400" dirty="0" smtClean="0"/>
              <a:t>В 1925 году после рождения сына Георгия семья перебралась в Париж. В 1928 в Париже выходит последний прижизненный сборник поэтессы — «После России», включивший в себя стихотворения 1922—1925 годов. </a:t>
            </a:r>
          </a:p>
          <a:p>
            <a:endParaRPr lang="ru-RU" dirty="0"/>
          </a:p>
        </p:txBody>
      </p:sp>
      <p:pic>
        <p:nvPicPr>
          <p:cNvPr id="125954" name="Picture 2" descr="http://t-smertina.narod.ru/litphoto/marina/cvetaeva/tsvetaeva_25_19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409381"/>
            <a:ext cx="2357454" cy="3448619"/>
          </a:xfrm>
          <a:prstGeom prst="rect">
            <a:avLst/>
          </a:prstGeom>
          <a:noFill/>
        </p:spPr>
      </p:pic>
      <p:pic>
        <p:nvPicPr>
          <p:cNvPr id="125956" name="Picture 4" descr="http://t-smertina.narod.ru/litphoto/marina/cvetaeva/tsvetaeva_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6818" y="3429000"/>
            <a:ext cx="2571750" cy="3429000"/>
          </a:xfrm>
          <a:prstGeom prst="rect">
            <a:avLst/>
          </a:prstGeom>
          <a:noFill/>
        </p:spPr>
      </p:pic>
      <p:pic>
        <p:nvPicPr>
          <p:cNvPr id="125958" name="Picture 6" descr="http://t-smertina.narod.ru/litphoto/marina/cvetaeva/tsvetaeva_26_19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429000"/>
            <a:ext cx="2730731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929190" cy="4525963"/>
          </a:xfrm>
        </p:spPr>
        <p:txBody>
          <a:bodyPr/>
          <a:lstStyle/>
          <a:p>
            <a:r>
              <a:rPr lang="ru-RU" sz="2100" dirty="0" smtClean="0"/>
              <a:t>В 1930 году написан поэтический цикл «Маяковскому» (на смерть Владимира Маяковского), чьё самоубийство потрясло Цветаеву.</a:t>
            </a:r>
          </a:p>
          <a:p>
            <a:r>
              <a:rPr lang="ru-RU" sz="2100" dirty="0" smtClean="0"/>
              <a:t>В отличие от стихов, не получивших в эмигрантской среде признания, успехом пользовалась её проза, занявшая основное место в её творчестве 1930-х годов. </a:t>
            </a:r>
          </a:p>
          <a:p>
            <a:r>
              <a:rPr lang="ru-RU" sz="2100" dirty="0" smtClean="0"/>
              <a:t>В это время изданы «Мой Пушкин» (1937), «Мать и музыка» (1935), «Дом у Старого Пимена» (1934), «Повесть о Сонечке» (1938), воспоминания о Максимилиане Волошине («Живое о живом», 1933), Михаиле Кузмине («Нездешний вечер», 1936), Андрее Белом («Пленный дух», 1934) и др.</a:t>
            </a:r>
          </a:p>
          <a:p>
            <a:endParaRPr lang="ru-RU" dirty="0"/>
          </a:p>
        </p:txBody>
      </p:sp>
      <p:pic>
        <p:nvPicPr>
          <p:cNvPr id="126978" name="Picture 2" descr="http://t-smertina.narod.ru/litphoto/marina/cvetaeva/tsvetaeva_31_19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571480"/>
            <a:ext cx="41148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4214818"/>
          </a:xfrm>
        </p:spPr>
        <p:txBody>
          <a:bodyPr/>
          <a:lstStyle/>
          <a:p>
            <a:r>
              <a:rPr lang="ru-RU" sz="2600" dirty="0" smtClean="0"/>
              <a:t>31 августа 1941 года покончила жизнь самоубийством (повесилась). </a:t>
            </a:r>
          </a:p>
          <a:p>
            <a:r>
              <a:rPr lang="ru-RU" sz="2600" dirty="0" smtClean="0"/>
              <a:t>Марина Цветаева похоронена 2 сентября 1941 года на Петропавловском кладбище в г. Елабуге. Точное расположение её могилы неизвестно. </a:t>
            </a:r>
          </a:p>
          <a:p>
            <a:r>
              <a:rPr lang="ru-RU" sz="2600" dirty="0" smtClean="0"/>
              <a:t>На южной стороне кладбища, у каменной стены, где находится её затерявшееся последнее пристанище, в 1960 году сестра поэтессы, Анастасия Цветаева, установила крест с надписью «В этой стороне кладбища похоронена Марина Ивановна Цветаева».</a:t>
            </a:r>
          </a:p>
          <a:p>
            <a:endParaRPr lang="ru-RU" dirty="0"/>
          </a:p>
        </p:txBody>
      </p:sp>
      <p:pic>
        <p:nvPicPr>
          <p:cNvPr id="128002" name="Picture 2" descr="File:&amp;Dcy;&amp;ocy;&amp;mcy; &amp;Bcy;&amp;rcy;&amp;ocy;&amp;dcy;&amp;iecy;&amp;lcy;&amp;softcy;&amp;ncy;&amp;icy;&amp;kcy;&amp;ocy;&amp;vcy;&amp;ycy;&amp;khcy; &amp;vcy; &amp;IEcy;&amp;lcy;&amp;acy;&amp;bcy;&amp;ucy;&amp;gcy;&amp;iecy;, &amp;gcy;&amp;dcy;&amp;iecy; &amp;pcy;&amp;ocy;&amp;gcy;&amp;icy;&amp;bcy;&amp;lcy;&amp;acy; &amp;Mcy;&amp;acy;&amp;rcy;&amp;icy;&amp;ncy;&amp;acy; &amp;TScy;&amp;vcy;&amp;iecy;&amp;tcy;&amp;acy;&amp;iecy;&amp;vcy;&amp;acy;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79098"/>
            <a:ext cx="3571868" cy="26789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868" y="6027003"/>
            <a:ext cx="5572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Дом </a:t>
            </a:r>
            <a:r>
              <a:rPr lang="ru-RU" sz="2400" dirty="0" err="1" smtClean="0"/>
              <a:t>Бродельниковых</a:t>
            </a:r>
            <a:r>
              <a:rPr lang="ru-RU" sz="2400" dirty="0" smtClean="0"/>
              <a:t> в Елабуге, где ушла из жизни Марина Цветаева</a:t>
            </a:r>
            <a:endParaRPr lang="ru-RU" sz="2400" dirty="0"/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55402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Могила Марины Цветаевой</a:t>
            </a:r>
            <a:endParaRPr lang="ru-RU" dirty="0"/>
          </a:p>
        </p:txBody>
      </p:sp>
      <p:pic>
        <p:nvPicPr>
          <p:cNvPr id="129026" name="Picture 2" descr="http://elabuga.com/zvet/i/zv_big_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8604"/>
            <a:ext cx="7072362" cy="5001171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143644"/>
            <a:ext cx="8301038" cy="453997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Площадь Марины Цветаевой</a:t>
            </a:r>
            <a:endParaRPr lang="ru-RU" dirty="0"/>
          </a:p>
        </p:txBody>
      </p:sp>
      <p:pic>
        <p:nvPicPr>
          <p:cNvPr id="130050" name="Picture 2" descr="http://elabuga.com/zvet/i/zv_big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7572428" cy="569013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2000240"/>
          </a:xfrm>
        </p:spPr>
        <p:txBody>
          <a:bodyPr/>
          <a:lstStyle/>
          <a:p>
            <a:r>
              <a:rPr lang="ru-RU" b="1" dirty="0" err="1" smtClean="0"/>
              <a:t>Мари́на</a:t>
            </a:r>
            <a:r>
              <a:rPr lang="ru-RU" b="1" dirty="0" smtClean="0"/>
              <a:t> </a:t>
            </a:r>
            <a:r>
              <a:rPr lang="ru-RU" b="1" dirty="0" err="1" smtClean="0"/>
              <a:t>Ива́новна</a:t>
            </a:r>
            <a:r>
              <a:rPr lang="ru-RU" b="1" dirty="0" smtClean="0"/>
              <a:t> </a:t>
            </a:r>
            <a:r>
              <a:rPr lang="ru-RU" b="1" dirty="0" err="1" smtClean="0"/>
              <a:t>Цвета́ева</a:t>
            </a:r>
            <a:r>
              <a:rPr lang="ru-RU" dirty="0" smtClean="0"/>
              <a:t> (26 сентября 1892 — 31 августа 1941) — русская поэтесса, прозаик, переводчик, одна из крупнейших поэтов XX века.</a:t>
            </a:r>
            <a:endParaRPr lang="ru-RU" dirty="0"/>
          </a:p>
        </p:txBody>
      </p:sp>
      <p:pic>
        <p:nvPicPr>
          <p:cNvPr id="16386" name="Picture 2" descr="http://udmdunne.ru/wp-content/uploads/2012/11/mar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3911" y="2000240"/>
            <a:ext cx="3600088" cy="48577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06" y="2214554"/>
            <a:ext cx="55006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Марина Цветаева родилась в Москве. </a:t>
            </a:r>
            <a:r>
              <a:rPr lang="ru-RU" sz="3200" dirty="0" smtClean="0"/>
              <a:t>Отец, Иван Владимирович, — профессор Московского университета, известный филолог и искусствовед. </a:t>
            </a:r>
            <a:endParaRPr lang="ru-RU" sz="3200" dirty="0"/>
          </a:p>
          <a:p>
            <a:r>
              <a:rPr lang="ru-RU" sz="3200" dirty="0" smtClean="0"/>
              <a:t>Мать, Мария </a:t>
            </a:r>
            <a:r>
              <a:rPr lang="ru-RU" sz="3200" dirty="0" err="1" smtClean="0"/>
              <a:t>Мейн</a:t>
            </a:r>
            <a:r>
              <a:rPr lang="ru-RU" sz="3200" dirty="0" smtClean="0"/>
              <a:t>, была пианисткой, ученицей Николая Рубинштейна.</a:t>
            </a:r>
            <a:endParaRPr lang="ru-RU" sz="3200" dirty="0"/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http://t-smertina.narod.ru/litphoto/marina/cvetaeva/tsvetaev_ivan_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286280" cy="6350044"/>
          </a:xfrm>
          <a:prstGeom prst="rect">
            <a:avLst/>
          </a:prstGeom>
          <a:noFill/>
        </p:spPr>
      </p:pic>
      <p:pic>
        <p:nvPicPr>
          <p:cNvPr id="119812" name="Picture 4" descr="http://t-smertina.narod.ru/litphoto/marina/cvetaeva/tsvetaeva_maria_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85728"/>
            <a:ext cx="4095753" cy="638299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286124"/>
          </a:xfrm>
        </p:spPr>
        <p:txBody>
          <a:bodyPr/>
          <a:lstStyle/>
          <a:p>
            <a:r>
              <a:rPr lang="ru-RU" sz="2400" dirty="0"/>
              <a:t>Н</a:t>
            </a:r>
            <a:r>
              <a:rPr lang="ru-RU" sz="2400" dirty="0" smtClean="0"/>
              <a:t>ачала писать стихи в шестилетнем возрасте, не только на русском, но и на французском и немецком языках. </a:t>
            </a:r>
          </a:p>
          <a:p>
            <a:r>
              <a:rPr lang="ru-RU" sz="2400" dirty="0" smtClean="0"/>
              <a:t>Огромное влияние на формирование её характера оказывала мать, которая мечтала видеть дочь музыкантом.</a:t>
            </a:r>
          </a:p>
          <a:p>
            <a:r>
              <a:rPr lang="ru-RU" sz="2400" dirty="0" smtClean="0"/>
              <a:t>Детские годы Цветаевой прошли в Москве и в Тарусе. </a:t>
            </a:r>
          </a:p>
          <a:p>
            <a:r>
              <a:rPr lang="ru-RU" sz="2400" dirty="0" smtClean="0"/>
              <a:t>Начальное образование получила в Москве, в частной женской гимназии М. Т. </a:t>
            </a:r>
            <a:r>
              <a:rPr lang="ru-RU" sz="2400" dirty="0" err="1" smtClean="0"/>
              <a:t>Брюхоненко</a:t>
            </a:r>
            <a:r>
              <a:rPr lang="ru-RU" sz="2400" dirty="0" smtClean="0"/>
              <a:t>; продолжила его в пансионах Лозанны (Швейцария) и </a:t>
            </a:r>
            <a:r>
              <a:rPr lang="ru-RU" sz="2400" dirty="0" err="1" smtClean="0"/>
              <a:t>Фрайбурга</a:t>
            </a:r>
            <a:r>
              <a:rPr lang="ru-RU" sz="2400" dirty="0" smtClean="0"/>
              <a:t> (Германия). </a:t>
            </a:r>
          </a:p>
          <a:p>
            <a:endParaRPr lang="ru-RU" dirty="0"/>
          </a:p>
        </p:txBody>
      </p:sp>
      <p:pic>
        <p:nvPicPr>
          <p:cNvPr id="118786" name="Picture 2" descr="http://t-smertina.narod.ru/litphoto/marina/cvetaeva/tsvetaeva_2_1983.jpeg"/>
          <p:cNvPicPr>
            <a:picLocks noChangeAspect="1" noChangeArrowheads="1"/>
          </p:cNvPicPr>
          <p:nvPr/>
        </p:nvPicPr>
        <p:blipFill>
          <a:blip r:embed="rId2"/>
          <a:srcRect l="5905" r="5905"/>
          <a:stretch>
            <a:fillRect/>
          </a:stretch>
        </p:blipFill>
        <p:spPr bwMode="auto">
          <a:xfrm>
            <a:off x="1" y="3347806"/>
            <a:ext cx="4643438" cy="3510194"/>
          </a:xfrm>
          <a:prstGeom prst="rect">
            <a:avLst/>
          </a:prstGeom>
          <a:noFill/>
        </p:spPr>
      </p:pic>
      <p:pic>
        <p:nvPicPr>
          <p:cNvPr id="118788" name="Picture 4" descr="http://t-smertina.narod.ru/litphoto/marina/cvetaeva/tsvetaeva_51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5431" y="3357562"/>
            <a:ext cx="4358570" cy="350043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071810"/>
          </a:xfrm>
        </p:spPr>
        <p:txBody>
          <a:bodyPr/>
          <a:lstStyle/>
          <a:p>
            <a:r>
              <a:rPr lang="ru-RU" sz="2400" dirty="0" smtClean="0"/>
              <a:t>После смерти матери от чахотки в 1906 году остались с сестрой Анастасией, сводным братом Андреем и сводной сестрой Валерией на попечении отца, который знакомил детей с классической отечественной и зарубежной литературой, искусством. </a:t>
            </a:r>
          </a:p>
          <a:p>
            <a:r>
              <a:rPr lang="ru-RU" sz="2400" dirty="0" smtClean="0"/>
              <a:t>Иван Владимирович поощрял изучение европейских языков, следил за тем, чтобы все дети получили основательное образование.</a:t>
            </a:r>
            <a:endParaRPr lang="ru-RU" sz="2400" dirty="0"/>
          </a:p>
        </p:txBody>
      </p:sp>
      <p:pic>
        <p:nvPicPr>
          <p:cNvPr id="120834" name="Picture 2" descr="http://t-smertina.narod.ru/litphoto/marina/cvetaeva/tsvetaeva_4_1905.jpg"/>
          <p:cNvPicPr>
            <a:picLocks noChangeAspect="1" noChangeArrowheads="1"/>
          </p:cNvPicPr>
          <p:nvPr/>
        </p:nvPicPr>
        <p:blipFill>
          <a:blip r:embed="rId2"/>
          <a:srcRect t="6136"/>
          <a:stretch>
            <a:fillRect/>
          </a:stretch>
        </p:blipFill>
        <p:spPr bwMode="auto">
          <a:xfrm>
            <a:off x="285720" y="3088895"/>
            <a:ext cx="5214974" cy="3769105"/>
          </a:xfrm>
          <a:prstGeom prst="rect">
            <a:avLst/>
          </a:prstGeom>
          <a:noFill/>
        </p:spPr>
      </p:pic>
      <p:pic>
        <p:nvPicPr>
          <p:cNvPr id="120836" name="Picture 4" descr="http://t-smertina.narod.ru/litphoto/marina/cvetaeva/tsvetaeva_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693728"/>
            <a:ext cx="2786082" cy="4164272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786314" cy="6643709"/>
          </a:xfrm>
        </p:spPr>
        <p:txBody>
          <a:bodyPr/>
          <a:lstStyle/>
          <a:p>
            <a:r>
              <a:rPr lang="ru-RU" sz="2450" dirty="0" smtClean="0"/>
              <a:t>В 1910 году Марина опубликовала на свои собственные деньги первый сборник стихов — «Вечерний альбом», в который были включены в основном её школьные работы. </a:t>
            </a:r>
          </a:p>
          <a:p>
            <a:r>
              <a:rPr lang="ru-RU" sz="2450" dirty="0" smtClean="0"/>
              <a:t>В этом же году написала свою первую критическую статью «Волшебство в стихах Брюсова». </a:t>
            </a:r>
          </a:p>
          <a:p>
            <a:r>
              <a:rPr lang="ru-RU" sz="2450" dirty="0" smtClean="0"/>
              <a:t>За «Вечерним альбомом» двумя годами позже последовал второй сборник — «Волшебный фонарь».</a:t>
            </a:r>
            <a:endParaRPr lang="ru-RU" sz="2450" dirty="0"/>
          </a:p>
        </p:txBody>
      </p:sp>
      <p:pic>
        <p:nvPicPr>
          <p:cNvPr id="121858" name="Picture 2" descr="File:Marina Tsvetaeva by Max Voloshin 191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6294" y="357166"/>
            <a:ext cx="4361976" cy="614362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4500562" cy="2786058"/>
          </a:xfrm>
        </p:spPr>
        <p:txBody>
          <a:bodyPr/>
          <a:lstStyle/>
          <a:p>
            <a:r>
              <a:rPr lang="ru-RU" sz="2800" dirty="0" smtClean="0"/>
              <a:t>В 1911 году Цветаева познакомилась со своим будущим мужем Сергеем Эфроном. </a:t>
            </a:r>
          </a:p>
          <a:p>
            <a:r>
              <a:rPr lang="ru-RU" sz="2800" dirty="0" smtClean="0"/>
              <a:t>В январе 1912 — вышла за него замуж. В этом же году у Марины и Сергея родилась дочь Ариадна (Аля).</a:t>
            </a:r>
          </a:p>
          <a:p>
            <a:r>
              <a:rPr lang="ru-RU" sz="2800" dirty="0" smtClean="0"/>
              <a:t>В 1913 году выходит третий сборник — «Из двух книг».</a:t>
            </a:r>
          </a:p>
          <a:p>
            <a:endParaRPr lang="ru-RU" dirty="0"/>
          </a:p>
        </p:txBody>
      </p:sp>
      <p:pic>
        <p:nvPicPr>
          <p:cNvPr id="122882" name="Picture 2" descr="http://t-smertina.narod.ru/litphoto/marina/cvetaeva/tsvetaeva_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4749" y="1"/>
            <a:ext cx="465925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http://t-smertina.narod.ru/litphoto/marina/cvetaeva/tsvetaeva_12.jpg"/>
          <p:cNvPicPr>
            <a:picLocks noChangeAspect="1" noChangeArrowheads="1"/>
          </p:cNvPicPr>
          <p:nvPr/>
        </p:nvPicPr>
        <p:blipFill>
          <a:blip r:embed="rId2"/>
          <a:srcRect l="4499" r="6749"/>
          <a:stretch>
            <a:fillRect/>
          </a:stretch>
        </p:blipFill>
        <p:spPr bwMode="auto">
          <a:xfrm>
            <a:off x="4286248" y="1928802"/>
            <a:ext cx="4697578" cy="3576631"/>
          </a:xfrm>
          <a:prstGeom prst="rect">
            <a:avLst/>
          </a:prstGeom>
          <a:noFill/>
        </p:spPr>
      </p:pic>
      <p:pic>
        <p:nvPicPr>
          <p:cNvPr id="123908" name="Picture 4" descr="http://t-smertina.narod.ru/litphoto/marina/cvetaeva/tsvetaeva_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28"/>
            <a:ext cx="4076700" cy="6305551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643438" cy="4525963"/>
          </a:xfrm>
        </p:spPr>
        <p:txBody>
          <a:bodyPr/>
          <a:lstStyle/>
          <a:p>
            <a:r>
              <a:rPr lang="ru-RU" sz="2500" dirty="0" smtClean="0"/>
              <a:t>Годы Гражданской войны оказались для Цветаевой очень тяжелыми. Сергей Эфрон служил в рядах Белой армии. Марина жила в Москве. </a:t>
            </a:r>
          </a:p>
          <a:p>
            <a:r>
              <a:rPr lang="ru-RU" sz="2500" dirty="0" smtClean="0"/>
              <a:t>В эти годы появился цикл стихов «Лебединый стан», проникнутый сочувствием к белому движению.</a:t>
            </a:r>
          </a:p>
          <a:p>
            <a:r>
              <a:rPr lang="ru-RU" sz="2500" dirty="0" smtClean="0"/>
              <a:t>В 1918—1919 годах Цветаева пишет романтические пьесы; созданы поэмы «Егорушка», «Царь-девица», «На красном коне».</a:t>
            </a:r>
          </a:p>
          <a:p>
            <a:endParaRPr lang="ru-RU" dirty="0"/>
          </a:p>
        </p:txBody>
      </p:sp>
      <p:pic>
        <p:nvPicPr>
          <p:cNvPr id="124930" name="Picture 2" descr="http://t-smertina.narod.ru/litphoto/marina/cvetaeva/tsvetaeva_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9150" y="1"/>
            <a:ext cx="451485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theme/theme1.xml><?xml version="1.0" encoding="utf-8"?>
<a:theme xmlns:a="http://schemas.openxmlformats.org/drawingml/2006/main" name="100">
  <a:themeElements>
    <a:clrScheme name="verticle ridges 11">
      <a:dk1>
        <a:srgbClr val="C0C0C0"/>
      </a:dk1>
      <a:lt1>
        <a:srgbClr val="FFFFFF"/>
      </a:lt1>
      <a:dk2>
        <a:srgbClr val="6600CC"/>
      </a:dk2>
      <a:lt2>
        <a:srgbClr val="CCCCFF"/>
      </a:lt2>
      <a:accent1>
        <a:srgbClr val="D60093"/>
      </a:accent1>
      <a:accent2>
        <a:srgbClr val="9999FF"/>
      </a:accent2>
      <a:accent3>
        <a:srgbClr val="B8AAE2"/>
      </a:accent3>
      <a:accent4>
        <a:srgbClr val="DADADA"/>
      </a:accent4>
      <a:accent5>
        <a:srgbClr val="E8AAC8"/>
      </a:accent5>
      <a:accent6>
        <a:srgbClr val="8A8AE7"/>
      </a:accent6>
      <a:hlink>
        <a:srgbClr val="008000"/>
      </a:hlink>
      <a:folHlink>
        <a:srgbClr val="FF9966"/>
      </a:folHlink>
    </a:clrScheme>
    <a:fontScheme name="verticle rid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rticle ridg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ticle ridg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le ridg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ticle ridg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le ridg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ticle ridg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le ridg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ticle ridg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le ridg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ticle ridg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le ridg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ticle ridg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le ridg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ticle ridg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le ridg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ticle ridg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6600CC"/>
      </a:lt1>
      <a:dk2>
        <a:srgbClr val="6600CC"/>
      </a:dk2>
      <a:lt2>
        <a:srgbClr val="C0C0C0"/>
      </a:lt2>
      <a:accent1>
        <a:srgbClr val="D60093"/>
      </a:accent1>
      <a:accent2>
        <a:srgbClr val="9999FF"/>
      </a:accent2>
      <a:accent3>
        <a:srgbClr val="B8AAE2"/>
      </a:accent3>
      <a:accent4>
        <a:srgbClr val="000000"/>
      </a:accent4>
      <a:accent5>
        <a:srgbClr val="E8AAC8"/>
      </a:accent5>
      <a:accent6>
        <a:srgbClr val="8A8AE7"/>
      </a:accent6>
      <a:hlink>
        <a:srgbClr val="008000"/>
      </a:hlink>
      <a:folHlink>
        <a:srgbClr val="FF9966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6600CC"/>
      </a:lt1>
      <a:dk2>
        <a:srgbClr val="6600CC"/>
      </a:dk2>
      <a:lt2>
        <a:srgbClr val="C0C0C0"/>
      </a:lt2>
      <a:accent1>
        <a:srgbClr val="D60093"/>
      </a:accent1>
      <a:accent2>
        <a:srgbClr val="9999FF"/>
      </a:accent2>
      <a:accent3>
        <a:srgbClr val="B8AAE2"/>
      </a:accent3>
      <a:accent4>
        <a:srgbClr val="000000"/>
      </a:accent4>
      <a:accent5>
        <a:srgbClr val="E8AAC8"/>
      </a:accent5>
      <a:accent6>
        <a:srgbClr val="8A8AE7"/>
      </a:accent6>
      <a:hlink>
        <a:srgbClr val="008000"/>
      </a:hlink>
      <a:folHlink>
        <a:srgbClr val="FF9966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000099"/>
      </a:lt1>
      <a:dk2>
        <a:srgbClr val="003399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000099"/>
      </a:lt1>
      <a:dk2>
        <a:srgbClr val="003399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800000"/>
      </a:lt1>
      <a:dk2>
        <a:srgbClr val="99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800000"/>
      </a:lt1>
      <a:dk2>
        <a:srgbClr val="99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100</Template>
  <TotalTime>75</TotalTime>
  <Words>434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100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МАРИНА ИВАНОВНА ЦВЕТАЕВА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МАРИНА ИВАНОВНА ЦВЕТАЕВА</dc:title>
  <dc:creator>Olya</dc:creator>
  <cp:lastModifiedBy>Olya</cp:lastModifiedBy>
  <cp:revision>8</cp:revision>
  <dcterms:created xsi:type="dcterms:W3CDTF">2014-01-13T15:13:19Z</dcterms:created>
  <dcterms:modified xsi:type="dcterms:W3CDTF">2014-01-13T16:28:38Z</dcterms:modified>
</cp:coreProperties>
</file>