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7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91" r:id="rId11"/>
    <p:sldId id="29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9933FF"/>
    <a:srgbClr val="33CC33"/>
    <a:srgbClr val="FF9966"/>
    <a:srgbClr val="FF0066"/>
    <a:srgbClr val="A77E19"/>
    <a:srgbClr val="0066FF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9" autoAdjust="0"/>
    <p:restoredTop sz="94660"/>
  </p:normalViewPr>
  <p:slideViewPr>
    <p:cSldViewPr>
      <p:cViewPr varScale="1">
        <p:scale>
          <a:sx n="92" d="100"/>
          <a:sy n="92" d="100"/>
        </p:scale>
        <p:origin x="-4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A85D25-56DE-42ED-BE43-E8C5EA92BF40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6DA8DA-B343-4CC8-99D5-3524BBB86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0DA0C-A74B-44AD-BF0C-D19F8D63DFB1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795BD-CA07-4CBD-A39A-E4C56224F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855DB-FA94-4AC7-862B-69F28EED33D7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8A56B-3824-4E57-84E1-00A3B9ABD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D59EB-3ADD-461C-9D08-9E67494DAC79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A4114-D194-4B10-A646-14DF81C22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CC507-330A-4604-8298-EED47B7CA021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BB1C-C7AE-44AF-8231-EBE91D9C3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E5626-7F5A-4C5D-861C-F08E0009DEFD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381A4-B32F-466B-BFCB-265CED0C4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1F09D-5268-4B1D-BA36-E6599811B1FC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5C79-3785-4093-8108-028771F13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C65CD-F3F2-4D73-AA16-9DAD59D87BC2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88D69-EE2E-420A-88D1-0D40D0082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5316-E77B-4F6F-8762-29EFCEEF7340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FCB17-0759-46B1-A49E-E29299995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5F601-5B95-49A1-85B1-15F00210796B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D49A8-EA6E-42DC-9233-95C47E12D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96CC4-1582-4140-A0D7-CE40BDE4A68D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8510-5201-4F7A-93EC-F58EBF1D0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47E4-52F0-4A9C-A22F-77458E1CFCCF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8990-CA0C-4743-9731-18F386978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8878CC-E4DD-4FE7-879A-83B7D1E81A75}" type="datetimeFigureOut">
              <a:rPr lang="ru-RU"/>
              <a:pPr>
                <a:defRPr/>
              </a:pPr>
              <a:t>19.05.2013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D1BC3B-DDEB-4767-86AB-14154FE01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28" r:id="rId7"/>
    <p:sldLayoutId id="2147483735" r:id="rId8"/>
    <p:sldLayoutId id="2147483736" r:id="rId9"/>
    <p:sldLayoutId id="2147483727" r:id="rId10"/>
    <p:sldLayoutId id="21474837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5"/>
          <p:cNvSpPr txBox="1">
            <a:spLocks noChangeArrowheads="1"/>
          </p:cNvSpPr>
          <p:nvPr/>
        </p:nvSpPr>
        <p:spPr bwMode="auto">
          <a:xfrm>
            <a:off x="5435600" y="4868863"/>
            <a:ext cx="3095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2051050" y="1916113"/>
            <a:ext cx="4826000" cy="2951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i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Лауреаты </a:t>
            </a:r>
          </a:p>
          <a:p>
            <a:pPr algn="ctr"/>
            <a:r>
              <a:rPr lang="ru-RU" sz="4000" b="1" i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Нобелевской премии </a:t>
            </a:r>
          </a:p>
          <a:p>
            <a:pPr algn="ctr"/>
            <a:r>
              <a:rPr lang="ru-RU" sz="4000" b="1" i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В ХХ-м столетии.</a:t>
            </a:r>
          </a:p>
        </p:txBody>
      </p:sp>
      <p:pic>
        <p:nvPicPr>
          <p:cNvPr id="14345" name="Picture 9" descr="11c655c6-b093-4525-92cb-c927b719271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92375"/>
            <a:ext cx="1763713" cy="2265363"/>
          </a:xfrm>
          <a:prstGeom prst="rect">
            <a:avLst/>
          </a:prstGeom>
          <a:noFill/>
        </p:spPr>
      </p:pic>
      <p:pic>
        <p:nvPicPr>
          <p:cNvPr id="14346" name="Picture 10" descr="макс план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0"/>
            <a:ext cx="1751013" cy="2349500"/>
          </a:xfrm>
          <a:prstGeom prst="rect">
            <a:avLst/>
          </a:prstGeom>
          <a:noFill/>
        </p:spPr>
      </p:pic>
      <p:pic>
        <p:nvPicPr>
          <p:cNvPr id="14347" name="Picture 11" descr="ЭРВИН ШРЁДИНГЕР мм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4941888"/>
            <a:ext cx="1670050" cy="1916112"/>
          </a:xfrm>
          <a:prstGeom prst="rect">
            <a:avLst/>
          </a:prstGeom>
          <a:noFill/>
        </p:spPr>
      </p:pic>
      <p:pic>
        <p:nvPicPr>
          <p:cNvPr id="14348" name="Picture 12" descr="ВЕРНЕР ГЕЙЗЕНБЕРГ мм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0"/>
            <a:ext cx="1751012" cy="2379663"/>
          </a:xfrm>
          <a:prstGeom prst="rect">
            <a:avLst/>
          </a:prstGeom>
          <a:noFill/>
        </p:spPr>
      </p:pic>
      <p:pic>
        <p:nvPicPr>
          <p:cNvPr id="14349" name="Picture 13" descr="РОБЕРТ МИЛЛИКЕН мм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5650" y="4984750"/>
            <a:ext cx="1692275" cy="1873250"/>
          </a:xfrm>
          <a:prstGeom prst="rect">
            <a:avLst/>
          </a:prstGeom>
          <a:noFill/>
        </p:spPr>
      </p:pic>
      <p:pic>
        <p:nvPicPr>
          <p:cNvPr id="14350" name="Picture 14" descr="Джозеф Редьярд Киплинг шш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59113" y="188913"/>
            <a:ext cx="2160587" cy="1511300"/>
          </a:xfrm>
          <a:prstGeom prst="rect">
            <a:avLst/>
          </a:prstGeom>
          <a:noFill/>
        </p:spPr>
      </p:pic>
      <p:pic>
        <p:nvPicPr>
          <p:cNvPr id="14351" name="Picture 15" descr="ТЕОДОР РУЗВЕЛЬТ о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24750" y="2636838"/>
            <a:ext cx="1619250" cy="2028825"/>
          </a:xfrm>
          <a:prstGeom prst="rect">
            <a:avLst/>
          </a:prstGeom>
          <a:noFill/>
        </p:spPr>
      </p:pic>
      <p:pic>
        <p:nvPicPr>
          <p:cNvPr id="14353" name="Picture 17" descr="ВУДРО ВИЛЬСОН н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16688" y="4914900"/>
            <a:ext cx="1765300" cy="1943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8313" y="404813"/>
            <a:ext cx="5040312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ВУДРО ВИЛЬСОН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(1856-1924) 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50825" y="1773238"/>
            <a:ext cx="5113338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u="sng"/>
              <a:t>Нобелевская премия:</a:t>
            </a:r>
            <a:r>
              <a:rPr lang="ru-RU"/>
              <a:t> </a:t>
            </a:r>
            <a:r>
              <a:rPr lang="ru-RU" sz="1600"/>
              <a:t>28-й президент США, Томас Вудро Вильсон (1856-1924) стал лауреатом Нобелевской премии мира в 1919 году за "искренние усилия в проведении мирных переговоров" и за содействие установлению мира после Первой мировой войны. Вильсон также стал основателем Лиги Наций.</a:t>
            </a:r>
            <a:endParaRPr lang="ru-RU" sz="1600" b="1"/>
          </a:p>
          <a:p>
            <a:r>
              <a:rPr lang="ru-RU" b="1" u="sng"/>
              <a:t>Гражданство:</a:t>
            </a:r>
            <a:r>
              <a:rPr lang="ru-RU"/>
              <a:t> США.</a:t>
            </a:r>
            <a:endParaRPr lang="ru-RU" b="1"/>
          </a:p>
          <a:p>
            <a:r>
              <a:rPr lang="ru-RU" b="1" u="sng"/>
              <a:t>Образование:</a:t>
            </a:r>
            <a:r>
              <a:rPr lang="ru-RU"/>
              <a:t> </a:t>
            </a:r>
            <a:r>
              <a:rPr lang="ru-RU" sz="1600"/>
              <a:t>докторская степень (политология и история), университет Джонcа Хопкинса, 1886 г. Вильсон до сих пор остается единственным американским президентом, имевшим докторскую степень.</a:t>
            </a:r>
            <a:endParaRPr lang="ru-RU" sz="1600" b="1"/>
          </a:p>
          <a:p>
            <a:r>
              <a:rPr lang="ru-RU" sz="1700" b="1" u="sng"/>
              <a:t>Профессиональная деятельность:</a:t>
            </a:r>
            <a:r>
              <a:rPr lang="ru-RU"/>
              <a:t> </a:t>
            </a:r>
            <a:r>
              <a:rPr lang="ru-RU" sz="1600"/>
              <a:t>президент США (1913-1921); профессор юриспруденции и политэкономии в Принстонском университете; профессор в Брин-Морском колледже (Пенсильвания) и Уэслианском университете (Коннектикут).</a:t>
            </a:r>
          </a:p>
        </p:txBody>
      </p:sp>
      <p:pic>
        <p:nvPicPr>
          <p:cNvPr id="41990" name="Picture 6" descr="ВУДРО ВИЛЬСОН 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115888"/>
            <a:ext cx="3074988" cy="3384550"/>
          </a:xfrm>
          <a:prstGeom prst="rect">
            <a:avLst/>
          </a:prstGeom>
          <a:noFill/>
        </p:spPr>
      </p:pic>
      <p:pic>
        <p:nvPicPr>
          <p:cNvPr id="41991" name="Picture 7" descr="ВУДРО ВИЛЬСОН ол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3644900"/>
            <a:ext cx="2803525" cy="321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1331913" y="2133600"/>
            <a:ext cx="6723062" cy="2281238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ru-RU" sz="4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Благодарю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23850" y="188913"/>
            <a:ext cx="48974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АЛЬФРЕД БЕРНХАРД НОБЕЛЬ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395" name="Picture 11" descr="79860349_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1268413"/>
            <a:ext cx="3484563" cy="3484562"/>
          </a:xfrm>
          <a:prstGeom prst="rect">
            <a:avLst/>
          </a:prstGeom>
          <a:noFill/>
        </p:spPr>
      </p:pic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50825" y="1268413"/>
            <a:ext cx="4537075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Альфред Нобель, шведский химик-экспериментатор и бизнесмен, изобретатель динамита и других взрывчатых веществ, пожелавший основать благотворительный фонд для награждения премией своего имени, принесшего ему посмертную известность, отличался невероятной противоречивостью и парадоксальностью поведения. Современники считали, что он не соответствовал образу преуспевающего капиталиста эпохи бурного промышленного развития 2-й половины XIX в. Нобель тяготел к уединению, покою, не мог терпеть городской суматохи, хотя большую часть жизни ему довелось прожить именно в городских условиях, да и путешествовал он тоже довольно часто. В отличие от многих современных ему воротил делового мира Нобеля можно было назвать скорее 'спартанцем', т. к. он никогда не курил, не употреблял спиртного, избегал карт и других азартных игр.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/>
      <p:bldP spid="163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2268538" y="1557338"/>
            <a:ext cx="5183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23850" y="260350"/>
            <a:ext cx="4968875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АЛЬБЕРТ ЭЙНШТЕЙН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(1879-1955)</a:t>
            </a:r>
            <a:r>
              <a:rPr lang="ru-RU" sz="2800">
                <a:latin typeface="Times New Roman" pitchFamily="18" charset="0"/>
              </a:rPr>
              <a:t> 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79388" y="1773238"/>
            <a:ext cx="5040312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u="sng"/>
              <a:t>Нобелевская премия:</a:t>
            </a:r>
            <a:r>
              <a:rPr lang="ru-RU" sz="1500" b="1">
                <a:effectLst>
                  <a:outerShdw blurRad="38100" dist="38100" dir="2700000" algn="tl">
                    <a:srgbClr val="000000"/>
                  </a:outerShdw>
                </a:effectLst>
              </a:rPr>
              <a:t> </a:t>
            </a:r>
            <a:r>
              <a:rPr lang="ru-RU" sz="1500"/>
              <a:t>Альберт Эйнштейн (1879-1955) был награжден Нобелевской премией по физике в 1921 году - за вклад в развитие квантовой теории и "за открытие закона фотоэлектрического эффекта". Эйнштейн - один из основателей современной физики, создатель теории относительности. В декабре 2000 года средства массовой информации (по данным агентства "Рейтер") назвали Эйнштейна "человеком второго тысячелетия".</a:t>
            </a:r>
          </a:p>
          <a:p>
            <a:pPr>
              <a:spcBef>
                <a:spcPct val="50000"/>
              </a:spcBef>
            </a:pPr>
            <a:r>
              <a:rPr lang="ru-RU" sz="1600" b="1" u="sng"/>
              <a:t>Гражданство:</a:t>
            </a:r>
            <a:r>
              <a:rPr lang="ru-RU" sz="1600" b="1" i="1"/>
              <a:t> </a:t>
            </a:r>
            <a:r>
              <a:rPr lang="ru-RU" sz="1500"/>
              <a:t>Германия; позже был гражданином Швейцарии и США.</a:t>
            </a:r>
          </a:p>
          <a:p>
            <a:r>
              <a:rPr lang="ru-RU" sz="1600" b="1" u="sng"/>
              <a:t>Образование:</a:t>
            </a:r>
            <a:r>
              <a:rPr lang="ru-RU" sz="1500"/>
              <a:t> доктор философии (физика), Цюрихский университет, Швейцария, 1905 г.</a:t>
            </a:r>
            <a:endParaRPr lang="ru-RU" sz="1500" b="1"/>
          </a:p>
          <a:p>
            <a:r>
              <a:rPr lang="ru-RU" sz="1600" b="1" u="sng"/>
              <a:t>Профессиональная деятельность:</a:t>
            </a:r>
            <a:r>
              <a:rPr lang="ru-RU" sz="1500" i="1"/>
              <a:t> </a:t>
            </a:r>
            <a:r>
              <a:rPr lang="ru-RU" sz="1500"/>
              <a:t>эксперт патентного бюро, Берн, 1902-1908 гг.; профессор физики в университетах Цюриха, Праги, Берна и Принстона (Нью-Джерси).</a:t>
            </a:r>
          </a:p>
        </p:txBody>
      </p:sp>
      <p:pic>
        <p:nvPicPr>
          <p:cNvPr id="15364" name="Picture 4" descr="Albert-Einste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3573463"/>
            <a:ext cx="32416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15" descr="x_943a3a0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04813"/>
            <a:ext cx="3095625" cy="2624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/>
      <p:bldP spid="174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39750" y="404813"/>
            <a:ext cx="4752975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МАКС ПЛАНК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(1858-1947) </a:t>
            </a:r>
          </a:p>
        </p:txBody>
      </p:sp>
      <p:pic>
        <p:nvPicPr>
          <p:cNvPr id="18443" name="Picture 11" descr="макс план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188913"/>
            <a:ext cx="2544763" cy="3413125"/>
          </a:xfrm>
          <a:prstGeom prst="rect">
            <a:avLst/>
          </a:prstGeom>
          <a:noFill/>
        </p:spPr>
      </p:pic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23850" y="1628775"/>
            <a:ext cx="5041900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u="sng"/>
              <a:t>Нобелевская премия:</a:t>
            </a:r>
            <a:r>
              <a:rPr lang="ru-RU"/>
              <a:t> </a:t>
            </a:r>
            <a:r>
              <a:rPr lang="ru-RU" sz="1500"/>
              <a:t>в 1918 году Макс Планк (1858-1947) был удостоен Нобелевской премии по физике "в знак признания его заслуг в деле развития физики благодаря открытию квантов энергии". Макс Планк повсеместно признан отцом современной физики. Им сформулирована одна из важнейших физических теорий XX столетия - квантовая теория. Он также внес значительный вклад в развитие теории относительности и в исследования электромагнитного излучения. Кроме того, Планк - основатель квантовой механики.</a:t>
            </a:r>
            <a:endParaRPr lang="ru-RU" sz="1500" b="1"/>
          </a:p>
          <a:p>
            <a:r>
              <a:rPr lang="ru-RU" sz="1600" b="1" u="sng"/>
              <a:t>Гражданство:</a:t>
            </a:r>
            <a:r>
              <a:rPr lang="ru-RU"/>
              <a:t> </a:t>
            </a:r>
            <a:r>
              <a:rPr lang="ru-RU" sz="1500"/>
              <a:t>Германия.</a:t>
            </a:r>
            <a:endParaRPr lang="ru-RU" sz="1500" b="1"/>
          </a:p>
          <a:p>
            <a:r>
              <a:rPr lang="ru-RU" sz="1600" b="1" u="sng"/>
              <a:t>Образование:</a:t>
            </a:r>
            <a:r>
              <a:rPr lang="ru-RU" sz="1500"/>
              <a:t> доктор философии (физика), Мюнхенский университет, Германия, 1879 г. (в возрасте 21 года).</a:t>
            </a:r>
            <a:endParaRPr lang="ru-RU" sz="1500" b="1"/>
          </a:p>
          <a:p>
            <a:r>
              <a:rPr lang="ru-RU" sz="1600" b="1" u="sng"/>
              <a:t>Профессиональная деятельность:</a:t>
            </a:r>
            <a:r>
              <a:rPr lang="ru-RU"/>
              <a:t> </a:t>
            </a:r>
            <a:r>
              <a:rPr lang="ru-RU" sz="1500"/>
              <a:t>профессор физики в Мюнхенском, Кильском и Берлинском университетах.</a:t>
            </a:r>
          </a:p>
        </p:txBody>
      </p:sp>
      <p:pic>
        <p:nvPicPr>
          <p:cNvPr id="18445" name="Picture 13" descr="Памятник Максу Планку работы Бернхарда Хайлигера во дворе Берлинского университет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3789363"/>
            <a:ext cx="2519363" cy="290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184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288" y="260350"/>
            <a:ext cx="4681537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ЭРВИН ШРЁДИНГЕР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(1887-1961) </a:t>
            </a:r>
          </a:p>
        </p:txBody>
      </p:sp>
      <p:pic>
        <p:nvPicPr>
          <p:cNvPr id="19460" name="Picture 4" descr="ЭРВИН ШРЁДИНГ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260350"/>
            <a:ext cx="2328862" cy="2952750"/>
          </a:xfrm>
          <a:prstGeom prst="rect">
            <a:avLst/>
          </a:prstGeom>
          <a:noFill/>
        </p:spPr>
      </p:pic>
      <p:pic>
        <p:nvPicPr>
          <p:cNvPr id="19461" name="Picture 5" descr="ЭРВИН ШРЁДИНГЕР м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3644900"/>
            <a:ext cx="2305050" cy="2874963"/>
          </a:xfrm>
          <a:prstGeom prst="rect">
            <a:avLst/>
          </a:prstGeom>
          <a:noFill/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50825" y="1700213"/>
            <a:ext cx="5113338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u="sng"/>
              <a:t>Нобелевская премия:</a:t>
            </a:r>
            <a:r>
              <a:rPr lang="ru-RU"/>
              <a:t> Эрвин Шрёдингер (1887-1961) в 1933 году был удостоен Нобелевской премии по физике "за открытие новых продуктивных форм атомной теории". Его труды стали также важным вкладом в развитие волновой теории материи и других основ квантовой механики. Шрёдингер признан основателем волновой механики.</a:t>
            </a:r>
            <a:endParaRPr lang="ru-RU" b="1"/>
          </a:p>
          <a:p>
            <a:r>
              <a:rPr lang="ru-RU" sz="1600" b="1" u="sng"/>
              <a:t>Гражданство:</a:t>
            </a:r>
            <a:r>
              <a:rPr lang="ru-RU"/>
              <a:t> Австрия.</a:t>
            </a:r>
            <a:endParaRPr lang="ru-RU" b="1"/>
          </a:p>
          <a:p>
            <a:r>
              <a:rPr lang="ru-RU" sz="1600" b="1" u="sng"/>
              <a:t>Образование:</a:t>
            </a:r>
            <a:r>
              <a:rPr lang="ru-RU" sz="1600" u="sng"/>
              <a:t> </a:t>
            </a:r>
            <a:r>
              <a:rPr lang="ru-RU"/>
              <a:t>доктор философии (физика), Венский университет, Австрия, 1910 г.</a:t>
            </a:r>
            <a:endParaRPr lang="ru-RU" b="1"/>
          </a:p>
          <a:p>
            <a:r>
              <a:rPr lang="ru-RU" sz="1600" b="1" u="sng"/>
              <a:t>Профессиональная деятельность:</a:t>
            </a:r>
            <a:r>
              <a:rPr lang="ru-RU"/>
              <a:t> профессор физики в университетах Штутгарта, Йены, Берлина, Цюриха, Оксфорда и Вены.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4608512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ВЕРНЕР ГЕЙЗЕНБЕРГ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(1901-1976) </a:t>
            </a:r>
          </a:p>
        </p:txBody>
      </p:sp>
      <p:pic>
        <p:nvPicPr>
          <p:cNvPr id="33797" name="Picture 5" descr="ВЕРНЕР ГЕЙЗЕНБЕРГ ммм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260350"/>
            <a:ext cx="2444750" cy="2952750"/>
          </a:xfrm>
          <a:prstGeom prst="rect">
            <a:avLst/>
          </a:prstGeom>
          <a:noFill/>
        </p:spPr>
      </p:pic>
      <p:pic>
        <p:nvPicPr>
          <p:cNvPr id="33800" name="Picture 8" descr="ВЕРНЕР ГЕЙЗЕНБЕР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3500438"/>
            <a:ext cx="2593975" cy="2944812"/>
          </a:xfrm>
          <a:prstGeom prst="rect">
            <a:avLst/>
          </a:prstGeom>
          <a:noFill/>
        </p:spPr>
      </p:pic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79388" y="1700213"/>
            <a:ext cx="5329237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u="sng"/>
              <a:t>Нобелевская премия:</a:t>
            </a:r>
            <a:r>
              <a:rPr lang="ru-RU"/>
              <a:t> Вернер Гейзенберг (1901-1976) был удостоен Нобелевской премии по физике в 1932 г. "за создание квантовой механики, применение которой привело, помимо прочего, к открытию аллотропических форм водорода". В 1927 году Гейзенберг сформулировал знаменитый </a:t>
            </a:r>
            <a:r>
              <a:rPr lang="ru-RU" i="1"/>
              <a:t>принцип неопределенности</a:t>
            </a:r>
            <a:r>
              <a:rPr lang="ru-RU"/>
              <a:t>, названный его именем.</a:t>
            </a:r>
            <a:endParaRPr lang="ru-RU" b="1"/>
          </a:p>
          <a:p>
            <a:r>
              <a:rPr lang="ru-RU" sz="1600" b="1" u="sng"/>
              <a:t>Гражданство:</a:t>
            </a:r>
            <a:r>
              <a:rPr lang="ru-RU"/>
              <a:t> Германия.</a:t>
            </a:r>
            <a:endParaRPr lang="ru-RU" b="1"/>
          </a:p>
          <a:p>
            <a:r>
              <a:rPr lang="ru-RU" u="sng"/>
              <a:t>Образование: </a:t>
            </a:r>
            <a:r>
              <a:rPr lang="ru-RU"/>
              <a:t>доктор философии (физика), Мюнхенский университет, Германия, 1923 г.; доктор философии, Геттингенский университет, Германия, 1924 г.</a:t>
            </a:r>
            <a:endParaRPr lang="ru-RU" b="1"/>
          </a:p>
          <a:p>
            <a:r>
              <a:rPr lang="ru-RU" sz="1600" b="1" u="sng"/>
              <a:t>Профессиональная деятельность:</a:t>
            </a:r>
            <a:r>
              <a:rPr lang="ru-RU"/>
              <a:t> профессор физики в университетах Копенгагена (Дания), Лейпцига, Берлина, Геттингена и Мюнхена.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1"/>
      <p:bldP spid="338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0" y="260350"/>
            <a:ext cx="57245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РОБЕРТ ЭНДРЮС МИЛЛИКЕН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(1868-1953) 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95288" y="2276475"/>
            <a:ext cx="5040312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u="sng"/>
              <a:t>Нобелевская премия:</a:t>
            </a:r>
            <a:r>
              <a:rPr lang="ru-RU"/>
              <a:t> </a:t>
            </a:r>
            <a:r>
              <a:rPr lang="ru-RU" sz="1500"/>
              <a:t>Роберт Эндрюс Милликен (1868-1953) стал лауреатом Нобелевской премии по физике в 1923 г. "за эксперименты по определению элементарного электрического заряда и фотоэлектрическому эффекту". Милликен определил заряд электрона и доказал </a:t>
            </a:r>
            <a:r>
              <a:rPr lang="ru-RU" sz="1500" i="1"/>
              <a:t>фотоэлектрическое уравнение Эйнштейна.</a:t>
            </a:r>
            <a:endParaRPr lang="ru-RU" sz="1500" b="1"/>
          </a:p>
          <a:p>
            <a:r>
              <a:rPr lang="ru-RU" b="1" u="sng"/>
              <a:t>Гражданство:</a:t>
            </a:r>
            <a:r>
              <a:rPr lang="ru-RU"/>
              <a:t> США.</a:t>
            </a:r>
            <a:endParaRPr lang="ru-RU" b="1"/>
          </a:p>
          <a:p>
            <a:r>
              <a:rPr lang="ru-RU" b="1" u="sng"/>
              <a:t>Образование:</a:t>
            </a:r>
            <a:r>
              <a:rPr lang="ru-RU"/>
              <a:t> </a:t>
            </a:r>
            <a:r>
              <a:rPr lang="ru-RU" sz="1600"/>
              <a:t>доктор философии (физика), Колумбийский университет, Нью-Йорк,1895г.</a:t>
            </a:r>
            <a:endParaRPr lang="ru-RU" sz="1600" b="1"/>
          </a:p>
          <a:p>
            <a:r>
              <a:rPr lang="ru-RU" sz="1600" u="sng"/>
              <a:t>Профессиональная деятельность: </a:t>
            </a:r>
            <a:r>
              <a:rPr lang="ru-RU" sz="1600"/>
              <a:t>профессор физики в Чикагском университете и в Калифорнийском технологическом институте.</a:t>
            </a:r>
          </a:p>
        </p:txBody>
      </p:sp>
      <p:pic>
        <p:nvPicPr>
          <p:cNvPr id="34822" name="Picture 6" descr="РОБЕРТ МИЛЛИКЕН м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60350"/>
            <a:ext cx="2895600" cy="3313113"/>
          </a:xfrm>
          <a:prstGeom prst="rect">
            <a:avLst/>
          </a:prstGeom>
          <a:noFill/>
        </p:spPr>
      </p:pic>
      <p:pic>
        <p:nvPicPr>
          <p:cNvPr id="34823" name="Picture 7" descr="РОБЕРТ МИЛЛИКЕН ы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644900"/>
            <a:ext cx="2601913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23850" y="620713"/>
            <a:ext cx="496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0" y="333375"/>
            <a:ext cx="5942013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ДЖОЗЕФ РЕДЬЯРД КИПЛИНГ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(1865-1936) 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23850" y="1916113"/>
            <a:ext cx="5040313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u="sng"/>
              <a:t>Нобелевская премия:</a:t>
            </a:r>
            <a:r>
              <a:rPr lang="ru-RU"/>
              <a:t> Джозеф Редьярд Киплинг (1865-1936) стал лауреатом Нобелевской премии по литературе в 1907 г. "</a:t>
            </a:r>
            <a:r>
              <a:rPr lang="ru-RU" i="1"/>
              <a:t>за наблюдательность, яркую фантазию, зрелость идей и выдающийся талант повествователя</a:t>
            </a:r>
            <a:r>
              <a:rPr lang="ru-RU"/>
              <a:t>". Киплинг считается лучшим английским писателем в жанре рассказа.</a:t>
            </a:r>
            <a:endParaRPr lang="ru-RU" b="1"/>
          </a:p>
          <a:p>
            <a:r>
              <a:rPr lang="ru-RU" b="1" u="sng"/>
              <a:t>Гражданство:</a:t>
            </a:r>
            <a:r>
              <a:rPr lang="ru-RU"/>
              <a:t> Великобритания.</a:t>
            </a:r>
            <a:endParaRPr lang="ru-RU" b="1"/>
          </a:p>
          <a:p>
            <a:r>
              <a:rPr lang="ru-RU" b="1" u="sng"/>
              <a:t>Образование</a:t>
            </a:r>
            <a:r>
              <a:rPr lang="ru-RU" u="sng"/>
              <a:t>:</a:t>
            </a:r>
            <a:r>
              <a:rPr lang="ru-RU"/>
              <a:t> частное Девонское училище, Англия.</a:t>
            </a:r>
            <a:endParaRPr lang="ru-RU" b="1"/>
          </a:p>
          <a:p>
            <a:r>
              <a:rPr lang="ru-RU" b="1" u="sng"/>
              <a:t>Профессиональная деятельность:</a:t>
            </a:r>
            <a:r>
              <a:rPr lang="ru-RU"/>
              <a:t> поэт, прозаик, редактор.</a:t>
            </a:r>
          </a:p>
        </p:txBody>
      </p:sp>
      <p:pic>
        <p:nvPicPr>
          <p:cNvPr id="35847" name="Picture 7" descr="Джозеф Редьярд Киплинг п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333375"/>
            <a:ext cx="2700337" cy="3240088"/>
          </a:xfrm>
          <a:prstGeom prst="rect">
            <a:avLst/>
          </a:prstGeom>
          <a:noFill/>
        </p:spPr>
      </p:pic>
      <p:pic>
        <p:nvPicPr>
          <p:cNvPr id="35848" name="Picture 8" descr="Джозеф Редьярд Киплинг з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3716338"/>
            <a:ext cx="32956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68313" y="476250"/>
            <a:ext cx="4895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ТЕОДОР РУЗВЕЛЬТ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(1858-1919)</a:t>
            </a:r>
            <a:r>
              <a:rPr lang="ru-RU" sz="2800"/>
              <a:t> 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39750" y="2205038"/>
            <a:ext cx="4897438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u="sng"/>
              <a:t>Нобелевская премия:</a:t>
            </a:r>
            <a:r>
              <a:rPr lang="ru-RU"/>
              <a:t> 26-й президент США, Теодор Рузвельт-мл. (1858-1919), в 1906 году был удостоен Нобелевской премии мира за посредничество в окончании русско-японской войны и за содействие в подписании различных мирных соглашений.</a:t>
            </a:r>
            <a:endParaRPr lang="ru-RU" b="1"/>
          </a:p>
          <a:p>
            <a:r>
              <a:rPr lang="ru-RU" b="1" u="sng"/>
              <a:t>Гражданство:</a:t>
            </a:r>
            <a:r>
              <a:rPr lang="ru-RU"/>
              <a:t> США.</a:t>
            </a:r>
            <a:endParaRPr lang="ru-RU" b="1"/>
          </a:p>
          <a:p>
            <a:r>
              <a:rPr lang="ru-RU" b="1" u="sng"/>
              <a:t>Образование:</a:t>
            </a:r>
            <a:r>
              <a:rPr lang="ru-RU"/>
              <a:t> бакалавр гуманитарных наук, Гарвардский университет, 1880 г.</a:t>
            </a:r>
            <a:endParaRPr lang="ru-RU" b="1"/>
          </a:p>
          <a:p>
            <a:r>
              <a:rPr lang="ru-RU" b="1" u="sng"/>
              <a:t>Профессиональная деятельность:</a:t>
            </a:r>
            <a:r>
              <a:rPr lang="ru-RU"/>
              <a:t> президент США (1901-1909), писатель, исследователь.</a:t>
            </a:r>
          </a:p>
        </p:txBody>
      </p:sp>
      <p:pic>
        <p:nvPicPr>
          <p:cNvPr id="36870" name="Picture 6" descr="ТЕОДОР РУЗВЕЛЬ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04813"/>
            <a:ext cx="2671763" cy="3240087"/>
          </a:xfrm>
          <a:prstGeom prst="rect">
            <a:avLst/>
          </a:prstGeom>
          <a:noFill/>
        </p:spPr>
      </p:pic>
      <p:pic>
        <p:nvPicPr>
          <p:cNvPr id="36871" name="Picture 7" descr="ТЕОДОР РУЗВЕЛЬТ ппп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3716338"/>
            <a:ext cx="2513012" cy="303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69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1339</TotalTime>
  <Words>678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Franklin Gothic Book</vt:lpstr>
      <vt:lpstr>Wingdings 2</vt:lpstr>
      <vt:lpstr>Calibri</vt:lpstr>
      <vt:lpstr>Times New Roman</vt:lpstr>
      <vt:lpstr>Техническая</vt:lpstr>
      <vt:lpstr>Техническая</vt:lpstr>
      <vt:lpstr>Техническая</vt:lpstr>
      <vt:lpstr>Техническая</vt:lpstr>
      <vt:lpstr>Техническая</vt:lpstr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Inventions and inventors</dc:title>
  <dc:subject>It’s Difficult to Imagine It as an Invention</dc:subject>
  <dc:creator>Шох М.В.</dc:creator>
  <cp:lastModifiedBy>Nabster</cp:lastModifiedBy>
  <cp:revision>306</cp:revision>
  <dcterms:created xsi:type="dcterms:W3CDTF">2008-12-12T12:25:12Z</dcterms:created>
  <dcterms:modified xsi:type="dcterms:W3CDTF">2013-05-19T19:59:45Z</dcterms:modified>
</cp:coreProperties>
</file>