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3" r:id="rId6"/>
    <p:sldId id="262" r:id="rId7"/>
    <p:sldId id="265" r:id="rId8"/>
    <p:sldId id="264" r:id="rId9"/>
    <p:sldId id="268" r:id="rId10"/>
    <p:sldId id="269" r:id="rId11"/>
    <p:sldId id="270" r:id="rId12"/>
    <p:sldId id="267" r:id="rId13"/>
    <p:sldId id="273" r:id="rId14"/>
    <p:sldId id="287" r:id="rId15"/>
    <p:sldId id="266" r:id="rId16"/>
    <p:sldId id="260" r:id="rId17"/>
    <p:sldId id="283" r:id="rId18"/>
    <p:sldId id="279" r:id="rId19"/>
    <p:sldId id="280" r:id="rId20"/>
    <p:sldId id="282" r:id="rId21"/>
    <p:sldId id="281" r:id="rId22"/>
    <p:sldId id="278" r:id="rId23"/>
    <p:sldId id="277" r:id="rId24"/>
    <p:sldId id="275" r:id="rId25"/>
    <p:sldId id="286" r:id="rId26"/>
    <p:sldId id="285" r:id="rId27"/>
    <p:sldId id="289" r:id="rId28"/>
    <p:sldId id="288" r:id="rId29"/>
    <p:sldId id="290" r:id="rId30"/>
    <p:sldId id="272" r:id="rId31"/>
    <p:sldId id="276" r:id="rId32"/>
    <p:sldId id="292" r:id="rId33"/>
    <p:sldId id="294" r:id="rId34"/>
    <p:sldId id="293" r:id="rId35"/>
    <p:sldId id="291" r:id="rId36"/>
    <p:sldId id="284" r:id="rId37"/>
    <p:sldId id="296" r:id="rId38"/>
    <p:sldId id="297" r:id="rId39"/>
    <p:sldId id="295" r:id="rId40"/>
    <p:sldId id="300" r:id="rId41"/>
    <p:sldId id="25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950F37-8687-4CAD-971B-4602552478EA}" type="doc">
      <dgm:prSet loTypeId="urn:microsoft.com/office/officeart/2005/8/layout/vList4" loCatId="picture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E512A20F-2556-47B0-A6EF-B24249121D93}">
      <dgm:prSet phldrT="[Текст]"/>
      <dgm:spPr/>
      <dgm:t>
        <a:bodyPr/>
        <a:lstStyle/>
        <a:p>
          <a:r>
            <a:rPr lang="uk-UA" dirty="0" smtClean="0"/>
            <a:t> 1. Первісні музичні інструменти</a:t>
          </a:r>
        </a:p>
        <a:p>
          <a:r>
            <a:rPr lang="uk-UA" dirty="0" smtClean="0"/>
            <a:t> 2. </a:t>
          </a:r>
          <a:r>
            <a:rPr lang="uk-UA" noProof="0" dirty="0" smtClean="0"/>
            <a:t>Музична</a:t>
          </a:r>
          <a:r>
            <a:rPr lang="ru-RU" dirty="0" smtClean="0"/>
            <a:t> культура </a:t>
          </a:r>
          <a:r>
            <a:rPr lang="uk-UA" noProof="0" dirty="0" smtClean="0"/>
            <a:t>східних</a:t>
          </a:r>
          <a:r>
            <a:rPr lang="ru-RU" dirty="0" smtClean="0"/>
            <a:t> слов'ян, античних </a:t>
          </a:r>
          <a:r>
            <a:rPr lang="uk-UA" dirty="0" smtClean="0"/>
            <a:t>міст Північного Причорномор'я. </a:t>
          </a:r>
          <a:endParaRPr lang="uk-UA" dirty="0"/>
        </a:p>
      </dgm:t>
    </dgm:pt>
    <dgm:pt modelId="{76324CD7-18E1-4E81-8DB8-C9333FDBC264}" type="parTrans" cxnId="{93C85176-9767-4671-8A10-6674E562F515}">
      <dgm:prSet/>
      <dgm:spPr/>
      <dgm:t>
        <a:bodyPr/>
        <a:lstStyle/>
        <a:p>
          <a:endParaRPr lang="uk-UA"/>
        </a:p>
      </dgm:t>
    </dgm:pt>
    <dgm:pt modelId="{090D4343-1D9E-42AF-81C6-1C861AEA1EE0}" type="sibTrans" cxnId="{93C85176-9767-4671-8A10-6674E562F515}">
      <dgm:prSet/>
      <dgm:spPr/>
      <dgm:t>
        <a:bodyPr/>
        <a:lstStyle/>
        <a:p>
          <a:endParaRPr lang="uk-UA"/>
        </a:p>
      </dgm:t>
    </dgm:pt>
    <dgm:pt modelId="{42D9F5E4-565B-45A8-8D74-4DE38D8C73B8}">
      <dgm:prSet phldrT="[Текст]"/>
      <dgm:spPr/>
      <dgm:t>
        <a:bodyPr/>
        <a:lstStyle/>
        <a:p>
          <a:r>
            <a:rPr lang="uk-UA" dirty="0" smtClean="0"/>
            <a:t> 3. Музична культура Київської держави: народна, придворно-світська, церковна. </a:t>
          </a:r>
        </a:p>
        <a:p>
          <a:r>
            <a:rPr lang="uk-UA" dirty="0" smtClean="0"/>
            <a:t> 4. Давньоруські музиканти, музичні  інструменти. </a:t>
          </a:r>
          <a:endParaRPr lang="uk-UA" dirty="0"/>
        </a:p>
      </dgm:t>
    </dgm:pt>
    <dgm:pt modelId="{5B68F715-40F9-40C1-B591-8EB1721174D9}" type="parTrans" cxnId="{A3D2079B-3C3F-4035-8CFB-E39C6E84004A}">
      <dgm:prSet/>
      <dgm:spPr/>
      <dgm:t>
        <a:bodyPr/>
        <a:lstStyle/>
        <a:p>
          <a:endParaRPr lang="uk-UA"/>
        </a:p>
      </dgm:t>
    </dgm:pt>
    <dgm:pt modelId="{027A1719-BE37-4909-882A-F1B19B447C3B}" type="sibTrans" cxnId="{A3D2079B-3C3F-4035-8CFB-E39C6E84004A}">
      <dgm:prSet/>
      <dgm:spPr/>
      <dgm:t>
        <a:bodyPr/>
        <a:lstStyle/>
        <a:p>
          <a:endParaRPr lang="uk-UA"/>
        </a:p>
      </dgm:t>
    </dgm:pt>
    <dgm:pt modelId="{827657D1-A775-4534-A751-5087FEB60099}">
      <dgm:prSet phldrT="[Текст]"/>
      <dgm:spPr/>
      <dgm:t>
        <a:bodyPr/>
        <a:lstStyle/>
        <a:p>
          <a:pPr algn="l"/>
          <a:r>
            <a:rPr lang="ru-RU" dirty="0" smtClean="0"/>
            <a:t> 5. Народна </a:t>
          </a:r>
          <a:r>
            <a:rPr lang="ru-RU" dirty="0" err="1" smtClean="0"/>
            <a:t>творчість</a:t>
          </a:r>
          <a:r>
            <a:rPr lang="ru-RU" dirty="0" smtClean="0"/>
            <a:t>: </a:t>
          </a:r>
          <a:r>
            <a:rPr lang="ru-RU" dirty="0" err="1" smtClean="0"/>
            <a:t>епос</a:t>
          </a:r>
          <a:r>
            <a:rPr lang="ru-RU" dirty="0" smtClean="0"/>
            <a:t>, календарно-</a:t>
          </a:r>
          <a:r>
            <a:rPr lang="ru-RU" dirty="0" err="1" smtClean="0"/>
            <a:t>обрядові</a:t>
          </a:r>
          <a:r>
            <a:rPr lang="ru-RU" dirty="0" smtClean="0"/>
            <a:t> та </a:t>
          </a:r>
          <a:r>
            <a:rPr lang="ru-RU" dirty="0" err="1" smtClean="0"/>
            <a:t>родинно</a:t>
          </a:r>
          <a:r>
            <a:rPr lang="ru-RU" dirty="0" smtClean="0"/>
            <a:t>-</a:t>
          </a:r>
          <a:r>
            <a:rPr lang="uk-UA" dirty="0" smtClean="0"/>
            <a:t>обрядові пісні</a:t>
          </a:r>
        </a:p>
        <a:p>
          <a:pPr algn="l"/>
          <a:r>
            <a:rPr lang="uk-UA" dirty="0" smtClean="0"/>
            <a:t> </a:t>
          </a:r>
          <a:endParaRPr lang="uk-UA" dirty="0"/>
        </a:p>
      </dgm:t>
    </dgm:pt>
    <dgm:pt modelId="{13EAB58F-EF70-4C54-8662-7C0A26CC847B}" type="parTrans" cxnId="{BDD596C4-CC1C-4C71-A24C-1B2E5553969B}">
      <dgm:prSet/>
      <dgm:spPr/>
      <dgm:t>
        <a:bodyPr/>
        <a:lstStyle/>
        <a:p>
          <a:endParaRPr lang="uk-UA"/>
        </a:p>
      </dgm:t>
    </dgm:pt>
    <dgm:pt modelId="{CB12D7F8-095F-47FC-B258-A9FDA6A42641}" type="sibTrans" cxnId="{BDD596C4-CC1C-4C71-A24C-1B2E5553969B}">
      <dgm:prSet/>
      <dgm:spPr/>
      <dgm:t>
        <a:bodyPr/>
        <a:lstStyle/>
        <a:p>
          <a:endParaRPr lang="uk-UA"/>
        </a:p>
      </dgm:t>
    </dgm:pt>
    <dgm:pt modelId="{FD03AC54-359D-42C8-98D6-FB263334873E}" type="pres">
      <dgm:prSet presAssocID="{EE950F37-8687-4CAD-971B-4602552478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9F830C6-8738-484A-B33B-0E4F11DC9EE1}" type="pres">
      <dgm:prSet presAssocID="{E512A20F-2556-47B0-A6EF-B24249121D93}" presName="comp" presStyleCnt="0"/>
      <dgm:spPr/>
    </dgm:pt>
    <dgm:pt modelId="{7887A082-E5DB-4663-8E0A-01CBB3309FF5}" type="pres">
      <dgm:prSet presAssocID="{E512A20F-2556-47B0-A6EF-B24249121D93}" presName="box" presStyleLbl="node1" presStyleIdx="0" presStyleCnt="3"/>
      <dgm:spPr/>
      <dgm:t>
        <a:bodyPr/>
        <a:lstStyle/>
        <a:p>
          <a:endParaRPr lang="uk-UA"/>
        </a:p>
      </dgm:t>
    </dgm:pt>
    <dgm:pt modelId="{9D70B4F8-2D2D-438D-B43D-F6C268ACFEC9}" type="pres">
      <dgm:prSet presAssocID="{E512A20F-2556-47B0-A6EF-B24249121D93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F5BC23ED-E232-4012-8931-CEB98184F06F}" type="pres">
      <dgm:prSet presAssocID="{E512A20F-2556-47B0-A6EF-B24249121D9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98A55B-D846-4C3C-8881-E2ECDD198CC6}" type="pres">
      <dgm:prSet presAssocID="{090D4343-1D9E-42AF-81C6-1C861AEA1EE0}" presName="spacer" presStyleCnt="0"/>
      <dgm:spPr/>
    </dgm:pt>
    <dgm:pt modelId="{1E931DD7-137C-4A3E-9EB4-4DA632681174}" type="pres">
      <dgm:prSet presAssocID="{42D9F5E4-565B-45A8-8D74-4DE38D8C73B8}" presName="comp" presStyleCnt="0"/>
      <dgm:spPr/>
    </dgm:pt>
    <dgm:pt modelId="{C3F00612-58AD-44E8-BE36-748FCADBCAF2}" type="pres">
      <dgm:prSet presAssocID="{42D9F5E4-565B-45A8-8D74-4DE38D8C73B8}" presName="box" presStyleLbl="node1" presStyleIdx="1" presStyleCnt="3"/>
      <dgm:spPr/>
      <dgm:t>
        <a:bodyPr/>
        <a:lstStyle/>
        <a:p>
          <a:endParaRPr lang="uk-UA"/>
        </a:p>
      </dgm:t>
    </dgm:pt>
    <dgm:pt modelId="{42BB10B7-2A95-4D78-8BBD-87CB3EC99A34}" type="pres">
      <dgm:prSet presAssocID="{42D9F5E4-565B-45A8-8D74-4DE38D8C73B8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8A0E16A-BEBD-49B1-BC7E-B44D33F314B3}" type="pres">
      <dgm:prSet presAssocID="{42D9F5E4-565B-45A8-8D74-4DE38D8C73B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A55094-CDFB-48BD-8F1A-FF36730B07EB}" type="pres">
      <dgm:prSet presAssocID="{027A1719-BE37-4909-882A-F1B19B447C3B}" presName="spacer" presStyleCnt="0"/>
      <dgm:spPr/>
    </dgm:pt>
    <dgm:pt modelId="{B766941C-7F72-4735-9EC0-66B8A676C1FC}" type="pres">
      <dgm:prSet presAssocID="{827657D1-A775-4534-A751-5087FEB60099}" presName="comp" presStyleCnt="0"/>
      <dgm:spPr/>
    </dgm:pt>
    <dgm:pt modelId="{DC46C8BE-8333-4417-8614-7DF64C8622DB}" type="pres">
      <dgm:prSet presAssocID="{827657D1-A775-4534-A751-5087FEB60099}" presName="box" presStyleLbl="node1" presStyleIdx="2" presStyleCnt="3"/>
      <dgm:spPr/>
      <dgm:t>
        <a:bodyPr/>
        <a:lstStyle/>
        <a:p>
          <a:endParaRPr lang="uk-UA"/>
        </a:p>
      </dgm:t>
    </dgm:pt>
    <dgm:pt modelId="{FE1E9FAC-4E7C-497B-A393-98214E89E509}" type="pres">
      <dgm:prSet presAssocID="{827657D1-A775-4534-A751-5087FEB60099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46" b="1163"/>
          </a:stretch>
        </a:blipFill>
      </dgm:spPr>
      <dgm:t>
        <a:bodyPr/>
        <a:lstStyle/>
        <a:p>
          <a:endParaRPr lang="uk-UA"/>
        </a:p>
      </dgm:t>
    </dgm:pt>
    <dgm:pt modelId="{90FDC246-2595-41D5-A3A4-DB4B54507486}" type="pres">
      <dgm:prSet presAssocID="{827657D1-A775-4534-A751-5087FEB6009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DD596C4-CC1C-4C71-A24C-1B2E5553969B}" srcId="{EE950F37-8687-4CAD-971B-4602552478EA}" destId="{827657D1-A775-4534-A751-5087FEB60099}" srcOrd="2" destOrd="0" parTransId="{13EAB58F-EF70-4C54-8662-7C0A26CC847B}" sibTransId="{CB12D7F8-095F-47FC-B258-A9FDA6A42641}"/>
    <dgm:cxn modelId="{93C85176-9767-4671-8A10-6674E562F515}" srcId="{EE950F37-8687-4CAD-971B-4602552478EA}" destId="{E512A20F-2556-47B0-A6EF-B24249121D93}" srcOrd="0" destOrd="0" parTransId="{76324CD7-18E1-4E81-8DB8-C9333FDBC264}" sibTransId="{090D4343-1D9E-42AF-81C6-1C861AEA1EE0}"/>
    <dgm:cxn modelId="{D9F97018-A2C5-4993-B3AA-7A539ADB0654}" type="presOf" srcId="{827657D1-A775-4534-A751-5087FEB60099}" destId="{90FDC246-2595-41D5-A3A4-DB4B54507486}" srcOrd="1" destOrd="0" presId="urn:microsoft.com/office/officeart/2005/8/layout/vList4"/>
    <dgm:cxn modelId="{4B5726EB-27B3-4118-B8BC-B95ACA3A8543}" type="presOf" srcId="{42D9F5E4-565B-45A8-8D74-4DE38D8C73B8}" destId="{B8A0E16A-BEBD-49B1-BC7E-B44D33F314B3}" srcOrd="1" destOrd="0" presId="urn:microsoft.com/office/officeart/2005/8/layout/vList4"/>
    <dgm:cxn modelId="{22C6C4C9-A89B-4E54-8211-9A3CE3E75DEF}" type="presOf" srcId="{E512A20F-2556-47B0-A6EF-B24249121D93}" destId="{7887A082-E5DB-4663-8E0A-01CBB3309FF5}" srcOrd="0" destOrd="0" presId="urn:microsoft.com/office/officeart/2005/8/layout/vList4"/>
    <dgm:cxn modelId="{A3D2079B-3C3F-4035-8CFB-E39C6E84004A}" srcId="{EE950F37-8687-4CAD-971B-4602552478EA}" destId="{42D9F5E4-565B-45A8-8D74-4DE38D8C73B8}" srcOrd="1" destOrd="0" parTransId="{5B68F715-40F9-40C1-B591-8EB1721174D9}" sibTransId="{027A1719-BE37-4909-882A-F1B19B447C3B}"/>
    <dgm:cxn modelId="{9D074259-2462-493A-B6C0-4AC92BD5CF46}" type="presOf" srcId="{42D9F5E4-565B-45A8-8D74-4DE38D8C73B8}" destId="{C3F00612-58AD-44E8-BE36-748FCADBCAF2}" srcOrd="0" destOrd="0" presId="urn:microsoft.com/office/officeart/2005/8/layout/vList4"/>
    <dgm:cxn modelId="{ED232FD9-3871-4173-9E20-CB927275015F}" type="presOf" srcId="{827657D1-A775-4534-A751-5087FEB60099}" destId="{DC46C8BE-8333-4417-8614-7DF64C8622DB}" srcOrd="0" destOrd="0" presId="urn:microsoft.com/office/officeart/2005/8/layout/vList4"/>
    <dgm:cxn modelId="{3DCBE83A-8FC2-4F39-B378-C0D54F0B1697}" type="presOf" srcId="{E512A20F-2556-47B0-A6EF-B24249121D93}" destId="{F5BC23ED-E232-4012-8931-CEB98184F06F}" srcOrd="1" destOrd="0" presId="urn:microsoft.com/office/officeart/2005/8/layout/vList4"/>
    <dgm:cxn modelId="{8DEE9D0F-64D1-4C73-9B07-F9EFA1DC7488}" type="presOf" srcId="{EE950F37-8687-4CAD-971B-4602552478EA}" destId="{FD03AC54-359D-42C8-98D6-FB263334873E}" srcOrd="0" destOrd="0" presId="urn:microsoft.com/office/officeart/2005/8/layout/vList4"/>
    <dgm:cxn modelId="{DF9BE64C-A287-43DD-A895-EA7786D42654}" type="presParOf" srcId="{FD03AC54-359D-42C8-98D6-FB263334873E}" destId="{D9F830C6-8738-484A-B33B-0E4F11DC9EE1}" srcOrd="0" destOrd="0" presId="urn:microsoft.com/office/officeart/2005/8/layout/vList4"/>
    <dgm:cxn modelId="{289EE220-0315-4A39-A8A7-2CD59EB6AE67}" type="presParOf" srcId="{D9F830C6-8738-484A-B33B-0E4F11DC9EE1}" destId="{7887A082-E5DB-4663-8E0A-01CBB3309FF5}" srcOrd="0" destOrd="0" presId="urn:microsoft.com/office/officeart/2005/8/layout/vList4"/>
    <dgm:cxn modelId="{469AF90D-227E-4970-9796-9341BE78F2BD}" type="presParOf" srcId="{D9F830C6-8738-484A-B33B-0E4F11DC9EE1}" destId="{9D70B4F8-2D2D-438D-B43D-F6C268ACFEC9}" srcOrd="1" destOrd="0" presId="urn:microsoft.com/office/officeart/2005/8/layout/vList4"/>
    <dgm:cxn modelId="{4E6C04EE-FD85-4EAD-9B01-A4404C092231}" type="presParOf" srcId="{D9F830C6-8738-484A-B33B-0E4F11DC9EE1}" destId="{F5BC23ED-E232-4012-8931-CEB98184F06F}" srcOrd="2" destOrd="0" presId="urn:microsoft.com/office/officeart/2005/8/layout/vList4"/>
    <dgm:cxn modelId="{74FBEC7A-C19A-4CB1-8B5C-2B4B26044BD9}" type="presParOf" srcId="{FD03AC54-359D-42C8-98D6-FB263334873E}" destId="{0898A55B-D846-4C3C-8881-E2ECDD198CC6}" srcOrd="1" destOrd="0" presId="urn:microsoft.com/office/officeart/2005/8/layout/vList4"/>
    <dgm:cxn modelId="{E42B0DC5-7379-4A8B-80C7-3806FCA4D1C7}" type="presParOf" srcId="{FD03AC54-359D-42C8-98D6-FB263334873E}" destId="{1E931DD7-137C-4A3E-9EB4-4DA632681174}" srcOrd="2" destOrd="0" presId="urn:microsoft.com/office/officeart/2005/8/layout/vList4"/>
    <dgm:cxn modelId="{6D461A88-0F2D-4FF6-BDDA-BDED197F8A22}" type="presParOf" srcId="{1E931DD7-137C-4A3E-9EB4-4DA632681174}" destId="{C3F00612-58AD-44E8-BE36-748FCADBCAF2}" srcOrd="0" destOrd="0" presId="urn:microsoft.com/office/officeart/2005/8/layout/vList4"/>
    <dgm:cxn modelId="{06A0F004-D80C-4D49-A252-8D8229CDC0A6}" type="presParOf" srcId="{1E931DD7-137C-4A3E-9EB4-4DA632681174}" destId="{42BB10B7-2A95-4D78-8BBD-87CB3EC99A34}" srcOrd="1" destOrd="0" presId="urn:microsoft.com/office/officeart/2005/8/layout/vList4"/>
    <dgm:cxn modelId="{07D2D433-52DB-4B56-8C1A-E3A8485AAD29}" type="presParOf" srcId="{1E931DD7-137C-4A3E-9EB4-4DA632681174}" destId="{B8A0E16A-BEBD-49B1-BC7E-B44D33F314B3}" srcOrd="2" destOrd="0" presId="urn:microsoft.com/office/officeart/2005/8/layout/vList4"/>
    <dgm:cxn modelId="{5782A198-7F28-4D16-B00A-6ECDEB323E94}" type="presParOf" srcId="{FD03AC54-359D-42C8-98D6-FB263334873E}" destId="{07A55094-CDFB-48BD-8F1A-FF36730B07EB}" srcOrd="3" destOrd="0" presId="urn:microsoft.com/office/officeart/2005/8/layout/vList4"/>
    <dgm:cxn modelId="{F7DEED7F-4930-47B9-94FD-06F89AD7EC45}" type="presParOf" srcId="{FD03AC54-359D-42C8-98D6-FB263334873E}" destId="{B766941C-7F72-4735-9EC0-66B8A676C1FC}" srcOrd="4" destOrd="0" presId="urn:microsoft.com/office/officeart/2005/8/layout/vList4"/>
    <dgm:cxn modelId="{29CC74AB-A9CF-4112-AA50-4544CD14CC81}" type="presParOf" srcId="{B766941C-7F72-4735-9EC0-66B8A676C1FC}" destId="{DC46C8BE-8333-4417-8614-7DF64C8622DB}" srcOrd="0" destOrd="0" presId="urn:microsoft.com/office/officeart/2005/8/layout/vList4"/>
    <dgm:cxn modelId="{01BEE673-9CDA-4B07-A57E-A55DEA7AA7C1}" type="presParOf" srcId="{B766941C-7F72-4735-9EC0-66B8A676C1FC}" destId="{FE1E9FAC-4E7C-497B-A393-98214E89E509}" srcOrd="1" destOrd="0" presId="urn:microsoft.com/office/officeart/2005/8/layout/vList4"/>
    <dgm:cxn modelId="{91D8C92A-8949-4ED1-BA28-2017A982271B}" type="presParOf" srcId="{B766941C-7F72-4735-9EC0-66B8A676C1FC}" destId="{90FDC246-2595-41D5-A3A4-DB4B5450748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7A082-E5DB-4663-8E0A-01CBB3309FF5}">
      <dsp:nvSpPr>
        <dsp:cNvPr id="0" name=""/>
        <dsp:cNvSpPr/>
      </dsp:nvSpPr>
      <dsp:spPr>
        <a:xfrm>
          <a:off x="0" y="0"/>
          <a:ext cx="8219256" cy="171018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 1. Первісні музичні інструменти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 2. </a:t>
          </a:r>
          <a:r>
            <a:rPr lang="uk-UA" sz="2400" kern="1200" noProof="0" dirty="0" smtClean="0"/>
            <a:t>Музична</a:t>
          </a:r>
          <a:r>
            <a:rPr lang="ru-RU" sz="2400" kern="1200" dirty="0" smtClean="0"/>
            <a:t> культура </a:t>
          </a:r>
          <a:r>
            <a:rPr lang="uk-UA" sz="2400" kern="1200" noProof="0" dirty="0" smtClean="0"/>
            <a:t>східних</a:t>
          </a:r>
          <a:r>
            <a:rPr lang="ru-RU" sz="2400" kern="1200" dirty="0" smtClean="0"/>
            <a:t> слов'ян, античних </a:t>
          </a:r>
          <a:r>
            <a:rPr lang="uk-UA" sz="2400" kern="1200" dirty="0" smtClean="0"/>
            <a:t>міст Північного Причорномор'я. </a:t>
          </a:r>
          <a:endParaRPr lang="uk-UA" sz="2400" kern="1200" dirty="0"/>
        </a:p>
      </dsp:txBody>
      <dsp:txXfrm>
        <a:off x="1814870" y="0"/>
        <a:ext cx="6404385" cy="1710189"/>
      </dsp:txXfrm>
    </dsp:sp>
    <dsp:sp modelId="{9D70B4F8-2D2D-438D-B43D-F6C268ACFEC9}">
      <dsp:nvSpPr>
        <dsp:cNvPr id="0" name=""/>
        <dsp:cNvSpPr/>
      </dsp:nvSpPr>
      <dsp:spPr>
        <a:xfrm>
          <a:off x="171018" y="171018"/>
          <a:ext cx="1643851" cy="1368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F00612-58AD-44E8-BE36-748FCADBCAF2}">
      <dsp:nvSpPr>
        <dsp:cNvPr id="0" name=""/>
        <dsp:cNvSpPr/>
      </dsp:nvSpPr>
      <dsp:spPr>
        <a:xfrm>
          <a:off x="0" y="1881208"/>
          <a:ext cx="8219256" cy="171018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 3. Музична культура Київської держави: народна, придворно-світська, церковна.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 4. Давньоруські музиканти, музичні  інструменти. </a:t>
          </a:r>
          <a:endParaRPr lang="uk-UA" sz="2400" kern="1200" dirty="0"/>
        </a:p>
      </dsp:txBody>
      <dsp:txXfrm>
        <a:off x="1814870" y="1881208"/>
        <a:ext cx="6404385" cy="1710189"/>
      </dsp:txXfrm>
    </dsp:sp>
    <dsp:sp modelId="{42BB10B7-2A95-4D78-8BBD-87CB3EC99A34}">
      <dsp:nvSpPr>
        <dsp:cNvPr id="0" name=""/>
        <dsp:cNvSpPr/>
      </dsp:nvSpPr>
      <dsp:spPr>
        <a:xfrm>
          <a:off x="171018" y="2052227"/>
          <a:ext cx="1643851" cy="1368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46C8BE-8333-4417-8614-7DF64C8622DB}">
      <dsp:nvSpPr>
        <dsp:cNvPr id="0" name=""/>
        <dsp:cNvSpPr/>
      </dsp:nvSpPr>
      <dsp:spPr>
        <a:xfrm>
          <a:off x="0" y="3762417"/>
          <a:ext cx="8219256" cy="171018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5. Народна </a:t>
          </a:r>
          <a:r>
            <a:rPr lang="ru-RU" sz="2400" kern="1200" dirty="0" err="1" smtClean="0"/>
            <a:t>творчість</a:t>
          </a:r>
          <a:r>
            <a:rPr lang="ru-RU" sz="2400" kern="1200" dirty="0" smtClean="0"/>
            <a:t>: </a:t>
          </a:r>
          <a:r>
            <a:rPr lang="ru-RU" sz="2400" kern="1200" dirty="0" err="1" smtClean="0"/>
            <a:t>епос</a:t>
          </a:r>
          <a:r>
            <a:rPr lang="ru-RU" sz="2400" kern="1200" dirty="0" smtClean="0"/>
            <a:t>, календарно-</a:t>
          </a:r>
          <a:r>
            <a:rPr lang="ru-RU" sz="2400" kern="1200" dirty="0" err="1" smtClean="0"/>
            <a:t>обрядові</a:t>
          </a:r>
          <a:r>
            <a:rPr lang="ru-RU" sz="2400" kern="1200" dirty="0" smtClean="0"/>
            <a:t> та </a:t>
          </a:r>
          <a:r>
            <a:rPr lang="ru-RU" sz="2400" kern="1200" dirty="0" err="1" smtClean="0"/>
            <a:t>родинно</a:t>
          </a:r>
          <a:r>
            <a:rPr lang="ru-RU" sz="2400" kern="1200" dirty="0" smtClean="0"/>
            <a:t>-</a:t>
          </a:r>
          <a:r>
            <a:rPr lang="uk-UA" sz="2400" kern="1200" dirty="0" smtClean="0"/>
            <a:t>обрядові пісні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 </a:t>
          </a:r>
          <a:endParaRPr lang="uk-UA" sz="2400" kern="1200" dirty="0"/>
        </a:p>
      </dsp:txBody>
      <dsp:txXfrm>
        <a:off x="1814870" y="3762417"/>
        <a:ext cx="6404385" cy="1710189"/>
      </dsp:txXfrm>
    </dsp:sp>
    <dsp:sp modelId="{FE1E9FAC-4E7C-497B-A393-98214E89E509}">
      <dsp:nvSpPr>
        <dsp:cNvPr id="0" name=""/>
        <dsp:cNvSpPr/>
      </dsp:nvSpPr>
      <dsp:spPr>
        <a:xfrm>
          <a:off x="171018" y="3933436"/>
          <a:ext cx="1643851" cy="136815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46" b="1163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227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796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53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306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8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824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17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70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757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795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2007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65D55-64E9-431D-A1E3-17C9BB4F8F7C}" type="datetimeFigureOut">
              <a:rPr lang="uk-UA" smtClean="0"/>
              <a:t>24.01.2013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58DC6-5AB5-484E-8D16-FFB02B69E4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646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Музична культура</a:t>
            </a:r>
            <a:endParaRPr lang="uk-UA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941168"/>
            <a:ext cx="6400800" cy="175260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Monotype Corsiva" pitchFamily="66" charset="0"/>
              </a:rPr>
              <a:t>Підготувала 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Monotype Corsiva" pitchFamily="66" charset="0"/>
              </a:rPr>
              <a:t>Учениця 10-Б класу</a:t>
            </a:r>
          </a:p>
          <a:p>
            <a:r>
              <a:rPr lang="uk-UA" b="1" dirty="0" err="1" smtClean="0">
                <a:solidFill>
                  <a:schemeClr val="bg1"/>
                </a:solidFill>
                <a:latin typeface="Monotype Corsiva" pitchFamily="66" charset="0"/>
              </a:rPr>
              <a:t>Брикова</a:t>
            </a:r>
            <a:r>
              <a:rPr lang="uk-UA" b="1" dirty="0" smtClean="0">
                <a:solidFill>
                  <a:schemeClr val="bg1"/>
                </a:solidFill>
                <a:latin typeface="Monotype Corsiva" pitchFamily="66" charset="0"/>
              </a:rPr>
              <a:t> Ганна</a:t>
            </a:r>
            <a:endParaRPr lang="uk-UA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260648"/>
            <a:ext cx="3779912" cy="648072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FFFF00"/>
                </a:solidFill>
                <a:latin typeface="Monotype Corsiva" pitchFamily="66" charset="0"/>
              </a:rPr>
              <a:t>скрипки</a:t>
            </a:r>
            <a:endParaRPr lang="uk-UA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879922" y="2040162"/>
            <a:ext cx="5760640" cy="3641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2040" y="332656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solidFill>
                  <a:srgbClr val="FFFF00"/>
                </a:solidFill>
                <a:latin typeface="Monotype Corsiva" pitchFamily="66" charset="0"/>
              </a:rPr>
              <a:t>сопілка</a:t>
            </a:r>
            <a:endParaRPr lang="uk-UA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52736"/>
            <a:ext cx="3183053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42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dirty="0" smtClean="0">
                <a:solidFill>
                  <a:srgbClr val="FFFF00"/>
                </a:solidFill>
                <a:latin typeface="Monotype Corsiva" pitchFamily="66" charset="0"/>
              </a:rPr>
              <a:t>сурми</a:t>
            </a:r>
            <a:endParaRPr lang="uk-UA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"/>
          <a:stretch/>
        </p:blipFill>
        <p:spPr>
          <a:xfrm>
            <a:off x="107504" y="2348880"/>
            <a:ext cx="5080327" cy="338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90698" y="6021288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FFFF00"/>
                </a:solidFill>
                <a:latin typeface="Monotype Corsiva" pitchFamily="66" charset="0"/>
              </a:rPr>
              <a:t>трембіта</a:t>
            </a:r>
            <a:endParaRPr lang="uk-UA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1027" r="5254" b="1522"/>
          <a:stretch/>
        </p:blipFill>
        <p:spPr>
          <a:xfrm>
            <a:off x="5272830" y="246391"/>
            <a:ext cx="3557278" cy="5774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1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347864" y="6165304"/>
            <a:ext cx="2520280" cy="576064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FFFF00"/>
                </a:solidFill>
                <a:latin typeface="Monotype Corsiva" pitchFamily="66" charset="0"/>
              </a:rPr>
              <a:t>ріжки</a:t>
            </a:r>
            <a:endParaRPr lang="uk-UA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" y="3645024"/>
            <a:ext cx="9058737" cy="252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131840" y="260648"/>
            <a:ext cx="2025551" cy="639762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FFFF00"/>
                </a:solidFill>
                <a:latin typeface="Monotype Corsiva" pitchFamily="66" charset="0"/>
              </a:rPr>
              <a:t>цимбали</a:t>
            </a:r>
            <a:endParaRPr lang="uk-UA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2001" r="7264"/>
          <a:stretch/>
        </p:blipFill>
        <p:spPr>
          <a:xfrm>
            <a:off x="5292080" y="332656"/>
            <a:ext cx="3513221" cy="308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9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104456" cy="496855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000" b="1" dirty="0" err="1" smtClean="0">
                <a:solidFill>
                  <a:srgbClr val="FFFF00"/>
                </a:solidFill>
                <a:latin typeface="Monotype Corsiva" pitchFamily="66" charset="0"/>
              </a:rPr>
              <a:t>шумові</a:t>
            </a:r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 й </a:t>
            </a:r>
            <a:r>
              <a:rPr lang="ru-RU" sz="4000" b="1" dirty="0" err="1" smtClean="0">
                <a:solidFill>
                  <a:srgbClr val="FFFF00"/>
                </a:solidFill>
                <a:latin typeface="Monotype Corsiva" pitchFamily="66" charset="0"/>
              </a:rPr>
              <a:t>ударні</a:t>
            </a:r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Monotype Corsiva" pitchFamily="66" charset="0"/>
              </a:rPr>
              <a:t>музичні</a:t>
            </a:r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rgbClr val="FFFF00"/>
                </a:solidFill>
                <a:latin typeface="Monotype Corsiva" pitchFamily="66" charset="0"/>
              </a:rPr>
              <a:t>інструменти</a:t>
            </a:r>
            <a:r>
              <a:rPr lang="ru-RU" sz="4000" b="1" dirty="0" smtClean="0">
                <a:solidFill>
                  <a:srgbClr val="FFFF00"/>
                </a:solidFill>
                <a:latin typeface="Monotype Corsiva" pitchFamily="66" charset="0"/>
              </a:rPr>
              <a:t>.</a:t>
            </a:r>
            <a:endParaRPr lang="uk-UA" sz="4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64"/>
            <a:ext cx="4170684" cy="597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4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>
            <a:noAutofit/>
          </a:bodyPr>
          <a:lstStyle/>
          <a:p>
            <a:r>
              <a:rPr lang="uk-U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Музична культура східних слов'ян</a:t>
            </a:r>
          </a:p>
        </p:txBody>
      </p:sp>
    </p:spTree>
    <p:extLst>
      <p:ext uri="{BB962C8B-B14F-4D97-AF65-F5344CB8AC3E}">
        <p14:creationId xmlns:p14="http://schemas.microsoft.com/office/powerpoint/2010/main" val="31370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Музична культура східних слов'ян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464496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600" b="1" dirty="0" smtClean="0">
                <a:latin typeface="Monotype Corsiva" pitchFamily="66" charset="0"/>
              </a:rPr>
              <a:t>Давні  слов’яни вшановували пращурів та поклонялися язичницьким богам. Поклоніння здійснювали в храмах і капищах з ідолами. Релігійні обряди на честь Перуна ( бога грому й блискавки), Стрибога (бога вітрів), </a:t>
            </a:r>
            <a:r>
              <a:rPr lang="en-US" sz="2600" b="1" dirty="0" smtClean="0">
                <a:latin typeface="Monotype Corsiva" pitchFamily="66" charset="0"/>
              </a:rPr>
              <a:t> </a:t>
            </a:r>
            <a:r>
              <a:rPr lang="uk-UA" sz="2600" b="1" dirty="0" smtClean="0">
                <a:latin typeface="Monotype Corsiva" pitchFamily="66" charset="0"/>
              </a:rPr>
              <a:t>Ярила (бога сонця), Лади (богині кохання) супроводжувались співами, ритуальними танцями, грою на музичних інструментах і завершувались спільним застіллям. </a:t>
            </a:r>
            <a:endParaRPr lang="uk-UA" sz="2600" b="1" dirty="0"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4644008" y="2132856"/>
            <a:ext cx="4320480" cy="322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736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20071"/>
          <a:stretch/>
        </p:blipFill>
        <p:spPr>
          <a:xfrm>
            <a:off x="251520" y="1950224"/>
            <a:ext cx="4104456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107504" y="116632"/>
            <a:ext cx="8784976" cy="1224136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latin typeface="Monotype Corsiva" pitchFamily="66" charset="0"/>
              </a:rPr>
              <a:t>Пісенну</a:t>
            </a:r>
            <a:r>
              <a:rPr lang="ru-RU" sz="3600" dirty="0">
                <a:latin typeface="Monotype Corsiva" pitchFamily="66" charset="0"/>
              </a:rPr>
              <a:t> </a:t>
            </a:r>
            <a:r>
              <a:rPr lang="ru-RU" sz="3600" dirty="0" err="1">
                <a:latin typeface="Monotype Corsiva" pitchFamily="66" charset="0"/>
              </a:rPr>
              <a:t>творчість</a:t>
            </a:r>
            <a:r>
              <a:rPr lang="ru-RU" sz="3600" dirty="0">
                <a:latin typeface="Monotype Corsiva" pitchFamily="66" charset="0"/>
              </a:rPr>
              <a:t> </a:t>
            </a:r>
            <a:r>
              <a:rPr lang="ru-RU" sz="3600" dirty="0" err="1">
                <a:latin typeface="Monotype Corsiva" pitchFamily="66" charset="0"/>
              </a:rPr>
              <a:t>давніх</a:t>
            </a:r>
            <a:r>
              <a:rPr lang="ru-RU" sz="3600" dirty="0">
                <a:latin typeface="Monotype Corsiva" pitchFamily="66" charset="0"/>
              </a:rPr>
              <a:t> слов’ян </a:t>
            </a:r>
            <a:r>
              <a:rPr lang="ru-RU" sz="3600" dirty="0" err="1">
                <a:latin typeface="Monotype Corsiva" pitchFamily="66" charset="0"/>
              </a:rPr>
              <a:t>поділяють</a:t>
            </a:r>
            <a:r>
              <a:rPr lang="ru-RU" sz="3600" dirty="0">
                <a:latin typeface="Monotype Corsiva" pitchFamily="66" charset="0"/>
              </a:rPr>
              <a:t> на </a:t>
            </a:r>
            <a:r>
              <a:rPr lang="ru-RU" sz="3600" dirty="0">
                <a:solidFill>
                  <a:srgbClr val="FFFF00"/>
                </a:solidFill>
                <a:latin typeface="Monotype Corsiva" pitchFamily="66" charset="0"/>
              </a:rPr>
              <a:t>календарно-</a:t>
            </a:r>
            <a:r>
              <a:rPr lang="ru-RU" sz="3600" dirty="0" err="1">
                <a:solidFill>
                  <a:srgbClr val="FFFF00"/>
                </a:solidFill>
                <a:latin typeface="Monotype Corsiva" pitchFamily="66" charset="0"/>
              </a:rPr>
              <a:t>обрядову</a:t>
            </a:r>
            <a:r>
              <a:rPr lang="ru-RU" sz="3600" dirty="0">
                <a:solidFill>
                  <a:srgbClr val="FFFF00"/>
                </a:solidFill>
                <a:latin typeface="Monotype Corsiva" pitchFamily="66" charset="0"/>
              </a:rPr>
              <a:t> і </a:t>
            </a:r>
            <a:r>
              <a:rPr lang="ru-RU" sz="3600" dirty="0" err="1">
                <a:solidFill>
                  <a:srgbClr val="FFFF00"/>
                </a:solidFill>
                <a:latin typeface="Monotype Corsiva" pitchFamily="66" charset="0"/>
              </a:rPr>
              <a:t>родинно-обрядову</a:t>
            </a:r>
            <a:r>
              <a:rPr lang="ru-RU" sz="3600" dirty="0">
                <a:solidFill>
                  <a:srgbClr val="FFFF00"/>
                </a:solidFill>
                <a:latin typeface="Monotype Corsiva" pitchFamily="66" charset="0"/>
              </a:rPr>
              <a:t>.</a:t>
            </a:r>
            <a:endParaRPr lang="uk-UA" sz="36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1844824"/>
            <a:ext cx="4499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FFFF00"/>
                </a:solidFill>
                <a:latin typeface="Monotype Corsiva" pitchFamily="66" charset="0"/>
              </a:rPr>
              <a:t>Календарно-</a:t>
            </a:r>
            <a:r>
              <a:rPr lang="ru-RU" sz="3200" b="1" u="sng" dirty="0" err="1">
                <a:solidFill>
                  <a:srgbClr val="FFFF00"/>
                </a:solidFill>
                <a:latin typeface="Monotype Corsiva" pitchFamily="66" charset="0"/>
              </a:rPr>
              <a:t>обрядові</a:t>
            </a:r>
            <a:r>
              <a:rPr lang="ru-RU" sz="3200" b="1" u="sng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3200" b="1" u="sng" dirty="0" err="1">
                <a:solidFill>
                  <a:srgbClr val="FFFF00"/>
                </a:solidFill>
                <a:latin typeface="Monotype Corsiva" pitchFamily="66" charset="0"/>
              </a:rPr>
              <a:t>пісні</a:t>
            </a:r>
            <a:r>
              <a:rPr lang="ru-RU" sz="3200" b="1" u="sng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latin typeface="Monotype Corsiva" pitchFamily="66" charset="0"/>
              </a:rPr>
              <a:t>нерозривно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пов’язані</a:t>
            </a:r>
            <a:r>
              <a:rPr lang="ru-RU" sz="3200" b="1" dirty="0">
                <a:latin typeface="Monotype Corsiva" pitchFamily="66" charset="0"/>
              </a:rPr>
              <a:t> з порами року, </a:t>
            </a:r>
            <a:r>
              <a:rPr lang="ru-RU" sz="3200" b="1" dirty="0" err="1">
                <a:latin typeface="Monotype Corsiva" pitchFamily="66" charset="0"/>
              </a:rPr>
              <a:t>відповідними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звичаями</a:t>
            </a:r>
            <a:r>
              <a:rPr lang="ru-RU" sz="3200" b="1" dirty="0">
                <a:latin typeface="Monotype Corsiva" pitchFamily="66" charset="0"/>
              </a:rPr>
              <a:t> і </a:t>
            </a:r>
            <a:r>
              <a:rPr lang="ru-RU" sz="3200" b="1" dirty="0" err="1" smtClean="0">
                <a:latin typeface="Monotype Corsiva" pitchFamily="66" charset="0"/>
              </a:rPr>
              <a:t>землеробством.Оскільки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вони </a:t>
            </a:r>
            <a:r>
              <a:rPr lang="ru-RU" sz="3200" b="1" dirty="0" err="1">
                <a:latin typeface="Monotype Corsiva" pitchFamily="66" charset="0"/>
              </a:rPr>
              <a:t>були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ритуальними</a:t>
            </a:r>
            <a:r>
              <a:rPr lang="ru-RU" sz="3200" b="1" dirty="0">
                <a:latin typeface="Monotype Corsiva" pitchFamily="66" charset="0"/>
              </a:rPr>
              <a:t>, то </a:t>
            </a:r>
            <a:r>
              <a:rPr lang="ru-RU" sz="3200" b="1" dirty="0" err="1">
                <a:latin typeface="Monotype Corsiva" pitchFamily="66" charset="0"/>
              </a:rPr>
              <a:t>мали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закличний</a:t>
            </a:r>
            <a:r>
              <a:rPr lang="ru-RU" sz="3200" b="1" dirty="0">
                <a:latin typeface="Monotype Corsiva" pitchFamily="66" charset="0"/>
              </a:rPr>
              <a:t>, </a:t>
            </a:r>
            <a:r>
              <a:rPr lang="ru-RU" sz="3200" b="1" dirty="0" err="1">
                <a:latin typeface="Monotype Corsiva" pitchFamily="66" charset="0"/>
              </a:rPr>
              <a:t>піднесений</a:t>
            </a:r>
            <a:r>
              <a:rPr lang="ru-RU" sz="3200" b="1" dirty="0">
                <a:latin typeface="Monotype Corsiva" pitchFamily="66" charset="0"/>
              </a:rPr>
              <a:t> характер.</a:t>
            </a:r>
            <a:endParaRPr lang="uk-UA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64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Календарно-обрядові пісні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2348880"/>
            <a:ext cx="4316288" cy="3777283"/>
          </a:xfrm>
        </p:spPr>
        <p:txBody>
          <a:bodyPr/>
          <a:lstStyle/>
          <a:p>
            <a:pPr algn="ctr">
              <a:buBlip>
                <a:blip r:embed="rId3"/>
              </a:buBlip>
            </a:pPr>
            <a:r>
              <a:rPr lang="ru-RU" sz="3200" b="1" dirty="0">
                <a:latin typeface="Monotype Corsiva" pitchFamily="66" charset="0"/>
              </a:rPr>
              <a:t>Веснянки, </a:t>
            </a:r>
            <a:r>
              <a:rPr lang="ru-RU" sz="3200" b="1" dirty="0" err="1">
                <a:latin typeface="Monotype Corsiva" pitchFamily="66" charset="0"/>
              </a:rPr>
              <a:t>гаївки</a:t>
            </a:r>
            <a:endParaRPr lang="ru-RU" sz="3200" b="1" dirty="0">
              <a:latin typeface="Monotype Corsiva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ru-RU" sz="3200" b="1" dirty="0" err="1">
                <a:latin typeface="Monotype Corsiva" pitchFamily="66" charset="0"/>
              </a:rPr>
              <a:t>Щедрівки</a:t>
            </a:r>
            <a:r>
              <a:rPr lang="ru-RU" sz="3200" b="1" dirty="0">
                <a:latin typeface="Monotype Corsiva" pitchFamily="66" charset="0"/>
              </a:rPr>
              <a:t>, колядки</a:t>
            </a:r>
          </a:p>
          <a:p>
            <a:pPr algn="ctr">
              <a:buBlip>
                <a:blip r:embed="rId3"/>
              </a:buBlip>
            </a:pPr>
            <a:r>
              <a:rPr lang="ru-RU" sz="3200" b="1" dirty="0" err="1">
                <a:latin typeface="Monotype Corsiva" pitchFamily="66" charset="0"/>
              </a:rPr>
              <a:t>Купальські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русальні</a:t>
            </a:r>
            <a:endParaRPr lang="ru-RU" sz="3200" b="1" dirty="0">
              <a:latin typeface="Monotype Corsiva" pitchFamily="66" charset="0"/>
            </a:endParaRPr>
          </a:p>
          <a:p>
            <a:pPr algn="ctr">
              <a:buBlip>
                <a:blip r:embed="rId3"/>
              </a:buBlip>
            </a:pPr>
            <a:r>
              <a:rPr lang="ru-RU" sz="3200" b="1" dirty="0" err="1">
                <a:latin typeface="Monotype Corsiva" pitchFamily="66" charset="0"/>
              </a:rPr>
              <a:t>Жниварські</a:t>
            </a:r>
            <a:r>
              <a:rPr lang="ru-RU" sz="3200" b="1" dirty="0">
                <a:latin typeface="Monotype Corsiva" pitchFamily="66" charset="0"/>
              </a:rPr>
              <a:t> 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745964" cy="513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199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0391"/>
            <a:ext cx="8229600" cy="898329"/>
          </a:xfrm>
        </p:spPr>
        <p:txBody>
          <a:bodyPr/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Зимовий цикл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427984" y="1017051"/>
            <a:ext cx="4464496" cy="5292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dirty="0">
                <a:latin typeface="Monotype Corsiva" pitchFamily="66" charset="0"/>
              </a:rPr>
              <a:t>Зимовий цикл календарних пісень складається в Україні з </a:t>
            </a:r>
            <a:r>
              <a:rPr lang="uk-UA" sz="3200" b="1" u="sng" dirty="0">
                <a:latin typeface="Monotype Corsiva" pitchFamily="66" charset="0"/>
              </a:rPr>
              <a:t>колядок і щедрівок. </a:t>
            </a:r>
            <a:r>
              <a:rPr lang="uk-UA" sz="3200" b="1" dirty="0">
                <a:latin typeface="Monotype Corsiva" pitchFamily="66" charset="0"/>
              </a:rPr>
              <a:t>Змістом їх було побажання успіху в новому землеробському році, здоров'я і добробуту сім'ї, величання господаря. Прикладом пісень цього циклу є «Щедрик».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0" y="1124744"/>
            <a:ext cx="3960440" cy="4742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uzon.ws_Ukranska_narodna_schedrvka_obr_Leontovicha_-_SCHedrik-SCHedrik_schedrik_schedrvochka_Priletla_lastvochka(muzon.w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6093296"/>
            <a:ext cx="537592" cy="5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5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792088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Весняний цикл 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79512" y="908721"/>
            <a:ext cx="8640960" cy="2304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Monotype Corsiva" pitchFamily="66" charset="0"/>
              </a:rPr>
              <a:t>Веснянки та </a:t>
            </a:r>
            <a:r>
              <a:rPr lang="ru-RU" b="1" dirty="0" err="1">
                <a:latin typeface="Monotype Corsiva" pitchFamily="66" charset="0"/>
              </a:rPr>
              <a:t>гаївки</a:t>
            </a:r>
            <a:r>
              <a:rPr lang="ru-RU" b="1" dirty="0">
                <a:latin typeface="Monotype Corsiva" pitchFamily="66" charset="0"/>
              </a:rPr>
              <a:t> починали </a:t>
            </a:r>
            <a:r>
              <a:rPr lang="ru-RU" b="1" dirty="0" err="1">
                <a:latin typeface="Monotype Corsiva" pitchFamily="66" charset="0"/>
              </a:rPr>
              <a:t>співати</a:t>
            </a:r>
            <a:r>
              <a:rPr lang="ru-RU" b="1" dirty="0">
                <a:latin typeface="Monotype Corsiva" pitchFamily="66" charset="0"/>
              </a:rPr>
              <a:t> з </a:t>
            </a:r>
            <a:r>
              <a:rPr lang="ru-RU" b="1" dirty="0" err="1">
                <a:latin typeface="Monotype Corsiva" pitchFamily="66" charset="0"/>
              </a:rPr>
              <a:t>настанням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весни</a:t>
            </a:r>
            <a:r>
              <a:rPr lang="ru-RU" b="1" dirty="0">
                <a:latin typeface="Monotype Corsiva" pitchFamily="66" charset="0"/>
              </a:rPr>
              <a:t>. </a:t>
            </a:r>
            <a:r>
              <a:rPr lang="ru-RU" b="1" dirty="0" err="1">
                <a:latin typeface="Monotype Corsiva" pitchFamily="66" charset="0"/>
              </a:rPr>
              <a:t>Спів</a:t>
            </a:r>
            <a:r>
              <a:rPr lang="ru-RU" b="1" dirty="0">
                <a:latin typeface="Monotype Corsiva" pitchFamily="66" charset="0"/>
              </a:rPr>
              <a:t> веснянок в </a:t>
            </a:r>
            <a:r>
              <a:rPr lang="ru-RU" b="1" dirty="0" err="1">
                <a:latin typeface="Monotype Corsiva" pitchFamily="66" charset="0"/>
              </a:rPr>
              <a:t>Україні</a:t>
            </a:r>
            <a:r>
              <a:rPr lang="ru-RU" b="1" dirty="0">
                <a:latin typeface="Monotype Corsiva" pitchFamily="66" charset="0"/>
              </a:rPr>
              <a:t> завжди </a:t>
            </a:r>
            <a:r>
              <a:rPr lang="ru-RU" b="1" dirty="0" err="1">
                <a:latin typeface="Monotype Corsiva" pitchFamily="66" charset="0"/>
              </a:rPr>
              <a:t>супроводжувався</a:t>
            </a:r>
            <a:r>
              <a:rPr lang="ru-RU" b="1" dirty="0">
                <a:latin typeface="Monotype Corsiva" pitchFamily="66" charset="0"/>
              </a:rPr>
              <a:t> танками, хороводами, </a:t>
            </a:r>
            <a:r>
              <a:rPr lang="ru-RU" b="1" dirty="0" err="1">
                <a:latin typeface="Monotype Corsiva" pitchFamily="66" charset="0"/>
              </a:rPr>
              <a:t>іграми</a:t>
            </a:r>
            <a:r>
              <a:rPr lang="ru-RU" b="1" dirty="0">
                <a:latin typeface="Monotype Corsiva" pitchFamily="66" charset="0"/>
              </a:rPr>
              <a:t>, які </a:t>
            </a:r>
            <a:r>
              <a:rPr lang="ru-RU" b="1" dirty="0" err="1">
                <a:latin typeface="Monotype Corsiva" pitchFamily="66" charset="0"/>
              </a:rPr>
              <a:t>дівчата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виконували</a:t>
            </a:r>
            <a:r>
              <a:rPr lang="ru-RU" b="1" dirty="0">
                <a:latin typeface="Monotype Corsiva" pitchFamily="66" charset="0"/>
              </a:rPr>
              <a:t> в </a:t>
            </a:r>
            <a:r>
              <a:rPr lang="ru-RU" b="1" dirty="0" err="1">
                <a:latin typeface="Monotype Corsiva" pitchFamily="66" charset="0"/>
              </a:rPr>
              <a:t>полі</a:t>
            </a:r>
            <a:r>
              <a:rPr lang="ru-RU" b="1" dirty="0">
                <a:latin typeface="Monotype Corsiva" pitchFamily="66" charset="0"/>
              </a:rPr>
              <a:t>, на </a:t>
            </a:r>
            <a:r>
              <a:rPr lang="ru-RU" b="1" dirty="0" err="1">
                <a:latin typeface="Monotype Corsiva" pitchFamily="66" charset="0"/>
              </a:rPr>
              <a:t>галявинах</a:t>
            </a:r>
            <a:r>
              <a:rPr lang="ru-RU" b="1" dirty="0">
                <a:latin typeface="Monotype Corsiva" pitchFamily="66" charset="0"/>
              </a:rPr>
              <a:t>. Веснянки </a:t>
            </a:r>
            <a:r>
              <a:rPr lang="ru-RU" b="1" dirty="0" err="1">
                <a:latin typeface="Monotype Corsiva" pitchFamily="66" charset="0"/>
              </a:rPr>
              <a:t>оспівували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явища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природи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молодість</a:t>
            </a:r>
            <a:r>
              <a:rPr lang="ru-RU" b="1" dirty="0">
                <a:latin typeface="Monotype Corsiva" pitchFamily="66" charset="0"/>
              </a:rPr>
              <a:t> і </a:t>
            </a:r>
            <a:r>
              <a:rPr lang="ru-RU" b="1" dirty="0" err="1">
                <a:latin typeface="Monotype Corsiva" pitchFamily="66" charset="0"/>
              </a:rPr>
              <a:t>дівочу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вроду</a:t>
            </a:r>
            <a:r>
              <a:rPr lang="ru-RU" b="1" dirty="0">
                <a:latin typeface="Monotype Corsiva" pitchFamily="66" charset="0"/>
              </a:rPr>
              <a:t>. Люди </a:t>
            </a:r>
            <a:r>
              <a:rPr lang="ru-RU" b="1" dirty="0" err="1">
                <a:latin typeface="Monotype Corsiva" pitchFamily="66" charset="0"/>
              </a:rPr>
              <a:t>очікували</a:t>
            </a:r>
            <a:r>
              <a:rPr lang="ru-RU" b="1" dirty="0">
                <a:latin typeface="Monotype Corsiva" pitchFamily="66" charset="0"/>
              </a:rPr>
              <a:t> весну і закликали </a:t>
            </a:r>
            <a:r>
              <a:rPr lang="ru-RU" b="1" dirty="0" err="1">
                <a:latin typeface="Monotype Corsiva" pitchFamily="66" charset="0"/>
              </a:rPr>
              <a:t>її</a:t>
            </a:r>
            <a:r>
              <a:rPr lang="ru-RU" b="1" dirty="0">
                <a:latin typeface="Monotype Corsiva" pitchFamily="66" charset="0"/>
              </a:rPr>
              <a:t>. </a:t>
            </a:r>
            <a:endParaRPr lang="uk-UA" b="1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67904"/>
            <a:ext cx="4968552" cy="3315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02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презентації ми розглянемо: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878955"/>
              </p:ext>
            </p:extLst>
          </p:nvPr>
        </p:nvGraphicFramePr>
        <p:xfrm>
          <a:off x="457200" y="1124744"/>
          <a:ext cx="821925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78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r="605" b="1"/>
          <a:stretch/>
        </p:blipFill>
        <p:spPr>
          <a:xfrm>
            <a:off x="1907704" y="260648"/>
            <a:ext cx="5176490" cy="3230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83568" y="3789040"/>
            <a:ext cx="8136904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u="sng" dirty="0" err="1">
                <a:latin typeface="Monotype Corsiva" pitchFamily="66" charset="0"/>
              </a:rPr>
              <a:t>Русальні</a:t>
            </a:r>
            <a:r>
              <a:rPr lang="ru-RU" sz="3200" b="1" u="sng" dirty="0">
                <a:latin typeface="Monotype Corsiva" pitchFamily="66" charset="0"/>
              </a:rPr>
              <a:t> </a:t>
            </a:r>
            <a:r>
              <a:rPr lang="ru-RU" sz="3200" b="1" u="sng" dirty="0" err="1">
                <a:latin typeface="Monotype Corsiva" pitchFamily="66" charset="0"/>
              </a:rPr>
              <a:t>пісні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виконувались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наприкінці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травня</a:t>
            </a:r>
            <a:r>
              <a:rPr lang="ru-RU" sz="3200" b="1" dirty="0">
                <a:latin typeface="Monotype Corsiva" pitchFamily="66" charset="0"/>
              </a:rPr>
              <a:t> — на початку </a:t>
            </a:r>
            <a:r>
              <a:rPr lang="ru-RU" sz="3200" b="1" dirty="0" err="1">
                <a:latin typeface="Monotype Corsiva" pitchFamily="66" charset="0"/>
              </a:rPr>
              <a:t>червня</a:t>
            </a:r>
            <a:r>
              <a:rPr lang="ru-RU" sz="3200" b="1" dirty="0">
                <a:latin typeface="Monotype Corsiva" pitchFamily="66" charset="0"/>
              </a:rPr>
              <a:t>. Вони </a:t>
            </a:r>
            <a:r>
              <a:rPr lang="ru-RU" sz="3200" b="1" dirty="0" err="1">
                <a:latin typeface="Monotype Corsiva" pitchFamily="66" charset="0"/>
              </a:rPr>
              <a:t>уславлювали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весняну</a:t>
            </a:r>
            <a:r>
              <a:rPr lang="ru-RU" sz="3200" b="1" dirty="0">
                <a:latin typeface="Monotype Corsiva" pitchFamily="66" charset="0"/>
              </a:rPr>
              <a:t> природу, </a:t>
            </a:r>
            <a:r>
              <a:rPr lang="ru-RU" sz="3200" b="1" dirty="0" err="1">
                <a:latin typeface="Monotype Corsiva" pitchFamily="66" charset="0"/>
              </a:rPr>
              <a:t>людське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кохання</a:t>
            </a:r>
            <a:r>
              <a:rPr lang="ru-RU" sz="3200" b="1" dirty="0">
                <a:latin typeface="Monotype Corsiva" pitchFamily="66" charset="0"/>
              </a:rPr>
              <a:t>. За </a:t>
            </a:r>
            <a:r>
              <a:rPr lang="ru-RU" sz="3200" b="1" dirty="0" err="1">
                <a:latin typeface="Monotype Corsiva" pitchFamily="66" charset="0"/>
              </a:rPr>
              <a:t>народними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віруваннями</a:t>
            </a:r>
            <a:r>
              <a:rPr lang="ru-RU" sz="3200" b="1" dirty="0">
                <a:latin typeface="Monotype Corsiva" pitchFamily="66" charset="0"/>
              </a:rPr>
              <a:t>, русалки в цей час </a:t>
            </a:r>
            <a:r>
              <a:rPr lang="ru-RU" sz="3200" b="1" dirty="0" err="1">
                <a:latin typeface="Monotype Corsiva" pitchFamily="66" charset="0"/>
              </a:rPr>
              <a:t>виходили</a:t>
            </a:r>
            <a:r>
              <a:rPr lang="ru-RU" sz="3200" b="1" dirty="0">
                <a:latin typeface="Monotype Corsiva" pitchFamily="66" charset="0"/>
              </a:rPr>
              <a:t> з води — </a:t>
            </a:r>
            <a:r>
              <a:rPr lang="ru-RU" sz="3200" b="1" dirty="0" err="1">
                <a:latin typeface="Monotype Corsiva" pitchFamily="66" charset="0"/>
              </a:rPr>
              <a:t>бігали</a:t>
            </a:r>
            <a:r>
              <a:rPr lang="ru-RU" sz="3200" b="1" dirty="0">
                <a:latin typeface="Monotype Corsiva" pitchFamily="66" charset="0"/>
              </a:rPr>
              <a:t> полями, могли </a:t>
            </a:r>
            <a:r>
              <a:rPr lang="ru-RU" sz="3200" b="1" dirty="0" err="1">
                <a:latin typeface="Monotype Corsiva" pitchFamily="66" charset="0"/>
              </a:rPr>
              <a:t>залоскотати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подорожніх</a:t>
            </a:r>
            <a:r>
              <a:rPr lang="ru-RU" sz="3200" b="1" dirty="0">
                <a:latin typeface="Monotype Corsiva" pitchFamily="66" charset="0"/>
              </a:rPr>
              <a:t>. </a:t>
            </a:r>
            <a:endParaRPr lang="uk-UA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56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Літній цикл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"/>
          <a:stretch/>
        </p:blipFill>
        <p:spPr>
          <a:xfrm>
            <a:off x="251520" y="3573016"/>
            <a:ext cx="4038600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038600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4" y="1052736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err="1">
                <a:latin typeface="Monotype Corsiva" pitchFamily="66" charset="0"/>
              </a:rPr>
              <a:t>Купальські</a:t>
            </a:r>
            <a:r>
              <a:rPr lang="ru-RU" sz="2800" b="1" u="sng" dirty="0">
                <a:latin typeface="Monotype Corsiva" pitchFamily="66" charset="0"/>
              </a:rPr>
              <a:t> 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u="sng" dirty="0" err="1" smtClean="0">
                <a:latin typeface="Monotype Corsiva" pitchFamily="66" charset="0"/>
              </a:rPr>
              <a:t>пісні</a:t>
            </a:r>
            <a:r>
              <a:rPr lang="ru-RU" sz="2800" b="1" u="sng" dirty="0" smtClean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здавна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виконувались</a:t>
            </a:r>
            <a:r>
              <a:rPr lang="ru-RU" sz="2800" b="1" dirty="0">
                <a:latin typeface="Monotype Corsiva" pitchFamily="66" charset="0"/>
              </a:rPr>
              <a:t> на </a:t>
            </a:r>
            <a:r>
              <a:rPr lang="ru-RU" sz="2800" b="1" dirty="0" err="1">
                <a:latin typeface="Monotype Corsiva" pitchFamily="66" charset="0"/>
              </a:rPr>
              <a:t>літнє</a:t>
            </a:r>
            <a:r>
              <a:rPr lang="ru-RU" sz="2800" b="1" dirty="0">
                <a:latin typeface="Monotype Corsiva" pitchFamily="66" charset="0"/>
              </a:rPr>
              <a:t> свято </a:t>
            </a:r>
            <a:r>
              <a:rPr lang="ru-RU" sz="2800" b="1" dirty="0" err="1">
                <a:latin typeface="Monotype Corsiva" pitchFamily="66" charset="0"/>
              </a:rPr>
              <a:t>Івана</a:t>
            </a:r>
            <a:r>
              <a:rPr lang="ru-RU" sz="2800" b="1" dirty="0">
                <a:latin typeface="Monotype Corsiva" pitchFamily="66" charset="0"/>
              </a:rPr>
              <a:t> Купала, ними </a:t>
            </a:r>
            <a:r>
              <a:rPr lang="ru-RU" sz="2800" b="1" dirty="0" err="1">
                <a:latin typeface="Monotype Corsiva" pitchFamily="66" charset="0"/>
              </a:rPr>
              <a:t>проводжали</a:t>
            </a:r>
            <a:r>
              <a:rPr lang="ru-RU" sz="2800" b="1" dirty="0">
                <a:latin typeface="Monotype Corsiva" pitchFamily="66" charset="0"/>
              </a:rPr>
              <a:t> весну. Це свято </a:t>
            </a:r>
            <a:r>
              <a:rPr lang="ru-RU" sz="2800" b="1" dirty="0" err="1">
                <a:latin typeface="Monotype Corsiva" pitchFamily="66" charset="0"/>
              </a:rPr>
              <a:t>супроводжували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певні</a:t>
            </a:r>
            <a:r>
              <a:rPr lang="ru-RU" sz="2800" b="1" dirty="0">
                <a:latin typeface="Monotype Corsiva" pitchFamily="66" charset="0"/>
              </a:rPr>
              <a:t> обряди — молодь </a:t>
            </a:r>
            <a:r>
              <a:rPr lang="ru-RU" sz="2800" b="1" dirty="0" err="1">
                <a:latin typeface="Monotype Corsiva" pitchFamily="66" charset="0"/>
              </a:rPr>
              <a:t>стрибала</a:t>
            </a:r>
            <a:r>
              <a:rPr lang="ru-RU" sz="2800" b="1" dirty="0">
                <a:latin typeface="Monotype Corsiva" pitchFamily="66" charset="0"/>
              </a:rPr>
              <a:t> через </a:t>
            </a:r>
            <a:r>
              <a:rPr lang="ru-RU" sz="2800" b="1" dirty="0" err="1">
                <a:latin typeface="Monotype Corsiva" pitchFamily="66" charset="0"/>
              </a:rPr>
              <a:t>вогнище</a:t>
            </a:r>
            <a:r>
              <a:rPr lang="ru-RU" sz="2800" b="1" dirty="0">
                <a:latin typeface="Monotype Corsiva" pitchFamily="66" charset="0"/>
              </a:rPr>
              <a:t>, </a:t>
            </a:r>
            <a:r>
              <a:rPr lang="ru-RU" sz="2800" b="1" dirty="0" err="1">
                <a:latin typeface="Monotype Corsiva" pitchFamily="66" charset="0"/>
              </a:rPr>
              <a:t>дівчата</a:t>
            </a:r>
            <a:r>
              <a:rPr lang="ru-RU" sz="2800" b="1" dirty="0">
                <a:latin typeface="Monotype Corsiva" pitchFamily="66" charset="0"/>
              </a:rPr>
              <a:t> ворожили, плели </a:t>
            </a:r>
            <a:r>
              <a:rPr lang="ru-RU" sz="2800" b="1" dirty="0" err="1">
                <a:latin typeface="Monotype Corsiva" pitchFamily="66" charset="0"/>
              </a:rPr>
              <a:t>вінки</a:t>
            </a:r>
            <a:r>
              <a:rPr lang="ru-RU" sz="2800" b="1" dirty="0">
                <a:latin typeface="Monotype Corsiva" pitchFamily="66" charset="0"/>
              </a:rPr>
              <a:t> та пускали їх за водою, </a:t>
            </a:r>
            <a:r>
              <a:rPr lang="ru-RU" sz="2800" b="1" dirty="0" err="1">
                <a:latin typeface="Monotype Corsiva" pitchFamily="66" charset="0"/>
              </a:rPr>
              <a:t>уранці</a:t>
            </a:r>
            <a:r>
              <a:rPr lang="ru-RU" sz="2800" b="1" dirty="0">
                <a:latin typeface="Monotype Corsiva" pitchFamily="66" charset="0"/>
              </a:rPr>
              <a:t> </a:t>
            </a:r>
            <a:r>
              <a:rPr lang="ru-RU" sz="2800" b="1" dirty="0" err="1">
                <a:latin typeface="Monotype Corsiva" pitchFamily="66" charset="0"/>
              </a:rPr>
              <a:t>купалися</a:t>
            </a:r>
            <a:r>
              <a:rPr lang="ru-RU" sz="2800" b="1" dirty="0">
                <a:latin typeface="Monotype Corsiva" pitchFamily="66" charset="0"/>
              </a:rPr>
              <a:t> в </a:t>
            </a:r>
            <a:r>
              <a:rPr lang="ru-RU" sz="2800" b="1" dirty="0" err="1">
                <a:latin typeface="Monotype Corsiva" pitchFamily="66" charset="0"/>
              </a:rPr>
              <a:t>росі</a:t>
            </a:r>
            <a:r>
              <a:rPr lang="ru-RU" sz="2800" b="1" dirty="0">
                <a:latin typeface="Monotype Corsiva" pitchFamily="66" charset="0"/>
              </a:rPr>
              <a:t>.</a:t>
            </a:r>
            <a:endParaRPr lang="uk-UA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18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124744"/>
          </a:xfrm>
        </p:spPr>
        <p:txBody>
          <a:bodyPr/>
          <a:lstStyle/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Весінній цикл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4797152"/>
            <a:ext cx="8928992" cy="209149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err="1">
                <a:latin typeface="Monotype Corsiva" pitchFamily="66" charset="0"/>
              </a:rPr>
              <a:t>Зажинання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першого</a:t>
            </a:r>
            <a:r>
              <a:rPr lang="ru-RU" b="1" dirty="0">
                <a:latin typeface="Monotype Corsiva" pitchFamily="66" charset="0"/>
              </a:rPr>
              <a:t> снопа. До </a:t>
            </a:r>
            <a:r>
              <a:rPr lang="ru-RU" b="1" dirty="0" err="1">
                <a:latin typeface="Monotype Corsiva" pitchFamily="66" charset="0"/>
              </a:rPr>
              <a:t>нього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зверталися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співали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величальних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пісень</a:t>
            </a:r>
            <a:r>
              <a:rPr lang="ru-RU" b="1" dirty="0">
                <a:latin typeface="Monotype Corsiva" pitchFamily="66" charset="0"/>
              </a:rPr>
              <a:t>. Коли жали на чужому </a:t>
            </a:r>
            <a:r>
              <a:rPr lang="ru-RU" b="1" dirty="0" err="1">
                <a:latin typeface="Monotype Corsiva" pitchFamily="66" charset="0"/>
              </a:rPr>
              <a:t>полі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співали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також</a:t>
            </a:r>
            <a:r>
              <a:rPr lang="ru-RU" b="1" dirty="0">
                <a:latin typeface="Monotype Corsiva" pitchFamily="66" charset="0"/>
              </a:rPr>
              <a:t> і </a:t>
            </a:r>
            <a:r>
              <a:rPr lang="ru-RU" b="1" dirty="0" err="1">
                <a:latin typeface="Monotype Corsiva" pitchFamily="66" charset="0"/>
              </a:rPr>
              <a:t>господареві</a:t>
            </a:r>
            <a:r>
              <a:rPr lang="ru-RU" b="1" dirty="0">
                <a:latin typeface="Monotype Corsiva" pitchFamily="66" charset="0"/>
              </a:rPr>
              <a:t>. </a:t>
            </a:r>
            <a:r>
              <a:rPr lang="ru-RU" b="1" dirty="0" err="1">
                <a:latin typeface="Monotype Corsiva" pitchFamily="66" charset="0"/>
              </a:rPr>
              <a:t>Під</a:t>
            </a:r>
            <a:r>
              <a:rPr lang="ru-RU" b="1" dirty="0">
                <a:latin typeface="Monotype Corsiva" pitchFamily="66" charset="0"/>
              </a:rPr>
              <a:t> час самих жнив </a:t>
            </a:r>
            <a:r>
              <a:rPr lang="ru-RU" b="1" dirty="0" err="1">
                <a:latin typeface="Monotype Corsiva" pitchFamily="66" charset="0"/>
              </a:rPr>
              <a:t>обрядів</a:t>
            </a:r>
            <a:r>
              <a:rPr lang="ru-RU" b="1" dirty="0">
                <a:latin typeface="Monotype Corsiva" pitchFamily="66" charset="0"/>
              </a:rPr>
              <a:t> не було; </a:t>
            </a:r>
            <a:r>
              <a:rPr lang="ru-RU" b="1" dirty="0" err="1">
                <a:latin typeface="Monotype Corsiva" pitchFamily="66" charset="0"/>
              </a:rPr>
              <a:t>співали</a:t>
            </a:r>
            <a:r>
              <a:rPr lang="ru-RU" b="1" dirty="0">
                <a:latin typeface="Monotype Corsiva" pitchFamily="66" charset="0"/>
              </a:rPr>
              <a:t> й </a:t>
            </a:r>
            <a:r>
              <a:rPr lang="ru-RU" b="1" dirty="0" err="1">
                <a:latin typeface="Monotype Corsiva" pitchFamily="66" charset="0"/>
              </a:rPr>
              <a:t>жартували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повертаючись</a:t>
            </a:r>
            <a:r>
              <a:rPr lang="ru-RU" b="1" dirty="0">
                <a:latin typeface="Monotype Corsiva" pitchFamily="66" charset="0"/>
              </a:rPr>
              <a:t> дорогою з поля. </a:t>
            </a:r>
            <a:r>
              <a:rPr lang="ru-RU" b="1" dirty="0" err="1">
                <a:latin typeface="Monotype Corsiva" pitchFamily="66" charset="0"/>
              </a:rPr>
              <a:t>Значне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місце</a:t>
            </a:r>
            <a:r>
              <a:rPr lang="ru-RU" b="1" dirty="0">
                <a:latin typeface="Monotype Corsiva" pitchFamily="66" charset="0"/>
              </a:rPr>
              <a:t> в </a:t>
            </a:r>
            <a:r>
              <a:rPr lang="ru-RU" b="1" dirty="0" err="1">
                <a:latin typeface="Monotype Corsiva" pitchFamily="66" charset="0"/>
              </a:rPr>
              <a:t>тематиці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пісень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посідали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скарги</a:t>
            </a:r>
            <a:r>
              <a:rPr lang="ru-RU" b="1" dirty="0">
                <a:latin typeface="Monotype Corsiva" pitchFamily="66" charset="0"/>
              </a:rPr>
              <a:t> на </a:t>
            </a:r>
            <a:r>
              <a:rPr lang="ru-RU" b="1" dirty="0" err="1">
                <a:latin typeface="Monotype Corsiva" pitchFamily="66" charset="0"/>
              </a:rPr>
              <a:t>тяжку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працю</a:t>
            </a:r>
            <a:r>
              <a:rPr lang="ru-RU" b="1" dirty="0">
                <a:latin typeface="Monotype Corsiva" pitchFamily="66" charset="0"/>
              </a:rPr>
              <a:t>, звертання до </a:t>
            </a:r>
            <a:r>
              <a:rPr lang="ru-RU" b="1" dirty="0" err="1">
                <a:latin typeface="Monotype Corsiva" pitchFamily="66" charset="0"/>
              </a:rPr>
              <a:t>сонця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очікування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вечора</a:t>
            </a:r>
            <a:r>
              <a:rPr lang="ru-RU" b="1" dirty="0">
                <a:latin typeface="Monotype Corsiva" pitchFamily="66" charset="0"/>
              </a:rPr>
              <a:t>. </a:t>
            </a:r>
            <a:endParaRPr lang="uk-UA" b="1" dirty="0">
              <a:latin typeface="Monotype Corsiva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72816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608" y="836712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У жнивах 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розрізняють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>
                <a:latin typeface="Monotype Corsiva" pitchFamily="66" charset="0"/>
              </a:rPr>
              <a:t>три </a:t>
            </a:r>
            <a:r>
              <a:rPr lang="ru-RU" sz="2400" b="1" dirty="0" err="1">
                <a:latin typeface="Monotype Corsiva" pitchFamily="66" charset="0"/>
              </a:rPr>
              <a:t>етапи</a:t>
            </a:r>
            <a:r>
              <a:rPr lang="ru-RU" sz="2400" b="1" dirty="0">
                <a:latin typeface="Monotype Corsiva" pitchFamily="66" charset="0"/>
              </a:rPr>
              <a:t>: початок жнив (</a:t>
            </a:r>
            <a:r>
              <a:rPr lang="ru-RU" sz="2400" b="1" dirty="0">
                <a:solidFill>
                  <a:srgbClr val="FFFF00"/>
                </a:solidFill>
                <a:latin typeface="Monotype Corsiva" pitchFamily="66" charset="0"/>
              </a:rPr>
              <a:t>зажинки</a:t>
            </a:r>
            <a:r>
              <a:rPr lang="ru-RU" sz="2400" b="1" dirty="0">
                <a:latin typeface="Monotype Corsiva" pitchFamily="66" charset="0"/>
              </a:rPr>
              <a:t>), </a:t>
            </a:r>
            <a:r>
              <a:rPr lang="ru-RU" sz="2400" b="1" dirty="0" err="1">
                <a:solidFill>
                  <a:srgbClr val="FFFF00"/>
                </a:solidFill>
                <a:latin typeface="Monotype Corsiva" pitchFamily="66" charset="0"/>
              </a:rPr>
              <a:t>самі</a:t>
            </a:r>
            <a:r>
              <a:rPr lang="ru-RU" sz="2400" b="1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Monotype Corsiva" pitchFamily="66" charset="0"/>
              </a:rPr>
              <a:t> жнива </a:t>
            </a:r>
            <a:r>
              <a:rPr lang="ru-RU" sz="2400" b="1" dirty="0">
                <a:latin typeface="Monotype Corsiva" pitchFamily="66" charset="0"/>
              </a:rPr>
              <a:t>й </a:t>
            </a:r>
            <a:r>
              <a:rPr lang="ru-RU" sz="2400" b="1" dirty="0" err="1">
                <a:latin typeface="Monotype Corsiva" pitchFamily="66" charset="0"/>
              </a:rPr>
              <a:t>завершення</a:t>
            </a:r>
            <a:r>
              <a:rPr lang="ru-RU" sz="2400" b="1" dirty="0">
                <a:latin typeface="Monotype Corsiva" pitchFamily="66" charset="0"/>
              </a:rPr>
              <a:t> жнив (</a:t>
            </a:r>
            <a:r>
              <a:rPr lang="ru-RU" sz="2400" b="1" dirty="0">
                <a:solidFill>
                  <a:srgbClr val="FFFF00"/>
                </a:solidFill>
                <a:latin typeface="Monotype Corsiva" pitchFamily="66" charset="0"/>
              </a:rPr>
              <a:t>обжинки</a:t>
            </a:r>
            <a:r>
              <a:rPr lang="ru-RU" sz="2400" b="1" dirty="0">
                <a:latin typeface="Monotype Corsiva" pitchFamily="66" charset="0"/>
              </a:rPr>
              <a:t>). </a:t>
            </a:r>
            <a:endParaRPr lang="uk-UA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9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805070" cy="5073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11960" y="116632"/>
            <a:ext cx="4608512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b="1" u="sng" dirty="0">
                <a:latin typeface="Monotype Corsiva" pitchFamily="66" charset="0"/>
              </a:rPr>
              <a:t>Обжинки </a:t>
            </a:r>
            <a:r>
              <a:rPr lang="uk-UA" b="1" dirty="0">
                <a:latin typeface="Monotype Corsiva" pitchFamily="66" charset="0"/>
              </a:rPr>
              <a:t>— найурочистіша частина жнив, що складалася з кількох епізодів: завивання «бороди</a:t>
            </a:r>
            <a:r>
              <a:rPr lang="uk-UA" b="1" dirty="0" smtClean="0">
                <a:latin typeface="Monotype Corsiva" pitchFamily="66" charset="0"/>
              </a:rPr>
              <a:t>»; </a:t>
            </a:r>
            <a:r>
              <a:rPr lang="uk-UA" b="1" dirty="0">
                <a:latin typeface="Monotype Corsiva" pitchFamily="66" charset="0"/>
              </a:rPr>
              <a:t>обряд вінка — обирали серед жниць «царівну», коронували її вінком, до рук давали прикрашений стрічками і квітами сніп, співаючи, йшли до села, обходячи двори, вітали господарів із завершенням жнив і плели всі разом вінок, який вручали господареві, за вінок вимагали викуп – пропонували влаштувати вечерю, після чого танцювали й співали.</a:t>
            </a:r>
          </a:p>
        </p:txBody>
      </p:sp>
    </p:spTree>
    <p:extLst>
      <p:ext uri="{BB962C8B-B14F-4D97-AF65-F5344CB8AC3E}">
        <p14:creationId xmlns:p14="http://schemas.microsoft.com/office/powerpoint/2010/main" val="1098060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9512" y="260648"/>
            <a:ext cx="4172272" cy="62255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u="sng" dirty="0" err="1">
                <a:solidFill>
                  <a:srgbClr val="FFFF00"/>
                </a:solidFill>
                <a:latin typeface="Monotype Corsiva" pitchFamily="66" charset="0"/>
              </a:rPr>
              <a:t>Родинно-обрядові</a:t>
            </a:r>
            <a:r>
              <a:rPr lang="ru-RU" sz="3200" b="1" u="sng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3200" b="1" u="sng" dirty="0" err="1">
                <a:solidFill>
                  <a:srgbClr val="FFFF00"/>
                </a:solidFill>
                <a:latin typeface="Monotype Corsiva" pitchFamily="66" charset="0"/>
              </a:rPr>
              <a:t>пісні</a:t>
            </a:r>
            <a:r>
              <a:rPr lang="ru-RU" sz="3200" b="1" u="sng" dirty="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супроводжували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знаменні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події</a:t>
            </a:r>
            <a:r>
              <a:rPr lang="ru-RU" sz="3200" b="1" dirty="0">
                <a:latin typeface="Monotype Corsiva" pitchFamily="66" charset="0"/>
              </a:rPr>
              <a:t> в житті людини (</a:t>
            </a:r>
            <a:r>
              <a:rPr lang="ru-RU" sz="3200" b="1" dirty="0" err="1">
                <a:latin typeface="Monotype Corsiva" pitchFamily="66" charset="0"/>
              </a:rPr>
              <a:t>народження</a:t>
            </a:r>
            <a:r>
              <a:rPr lang="ru-RU" sz="3200" b="1" dirty="0">
                <a:latin typeface="Monotype Corsiva" pitchFamily="66" charset="0"/>
              </a:rPr>
              <a:t>, </a:t>
            </a:r>
            <a:r>
              <a:rPr lang="ru-RU" sz="3200" b="1" dirty="0" err="1">
                <a:latin typeface="Monotype Corsiva" pitchFamily="66" charset="0"/>
              </a:rPr>
              <a:t>весілля</a:t>
            </a:r>
            <a:r>
              <a:rPr lang="ru-RU" sz="3200" b="1" dirty="0">
                <a:latin typeface="Monotype Corsiva" pitchFamily="66" charset="0"/>
              </a:rPr>
              <a:t>, похорон тощо) та </a:t>
            </a:r>
            <a:r>
              <a:rPr lang="ru-RU" sz="3200" b="1" dirty="0" err="1">
                <a:latin typeface="Monotype Corsiva" pitchFamily="66" charset="0"/>
              </a:rPr>
              <a:t>відображали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особистісні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взаємини</a:t>
            </a:r>
            <a:r>
              <a:rPr lang="ru-RU" sz="3200" b="1" dirty="0">
                <a:latin typeface="Monotype Corsiva" pitchFamily="66" charset="0"/>
              </a:rPr>
              <a:t> між членами родини, </a:t>
            </a:r>
            <a:r>
              <a:rPr lang="ru-RU" sz="3200" b="1" dirty="0" err="1">
                <a:latin typeface="Monotype Corsiva" pitchFamily="66" charset="0"/>
              </a:rPr>
              <a:t>громади</a:t>
            </a:r>
            <a:r>
              <a:rPr lang="ru-RU" sz="3200" b="1" dirty="0">
                <a:latin typeface="Monotype Corsiva" pitchFamily="66" charset="0"/>
              </a:rPr>
              <a:t>. За характером </a:t>
            </a:r>
            <a:r>
              <a:rPr lang="ru-RU" sz="3200" b="1" dirty="0" err="1">
                <a:latin typeface="Monotype Corsiva" pitchFamily="66" charset="0"/>
              </a:rPr>
              <a:t>виконання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родинно-обрядові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пісні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були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урочистими</a:t>
            </a:r>
            <a:r>
              <a:rPr lang="ru-RU" sz="3200" b="1" dirty="0">
                <a:latin typeface="Monotype Corsiva" pitchFamily="66" charset="0"/>
              </a:rPr>
              <a:t>, </a:t>
            </a:r>
            <a:r>
              <a:rPr lang="ru-RU" sz="3200" b="1" dirty="0" err="1">
                <a:latin typeface="Monotype Corsiva" pitchFamily="66" charset="0"/>
              </a:rPr>
              <a:t>веселими</a:t>
            </a:r>
            <a:r>
              <a:rPr lang="ru-RU" sz="3200" b="1" dirty="0">
                <a:latin typeface="Monotype Corsiva" pitchFamily="66" charset="0"/>
              </a:rPr>
              <a:t>, </a:t>
            </a:r>
            <a:r>
              <a:rPr lang="ru-RU" sz="3200" b="1" dirty="0" err="1">
                <a:latin typeface="Monotype Corsiva" pitchFamily="66" charset="0"/>
              </a:rPr>
              <a:t>ліричними</a:t>
            </a:r>
            <a:r>
              <a:rPr lang="ru-RU" sz="3200" b="1" dirty="0">
                <a:latin typeface="Monotype Corsiva" pitchFamily="66" charset="0"/>
              </a:rPr>
              <a:t> або </a:t>
            </a:r>
            <a:r>
              <a:rPr lang="ru-RU" sz="3200" b="1" dirty="0" err="1">
                <a:latin typeface="Monotype Corsiva" pitchFamily="66" charset="0"/>
              </a:rPr>
              <a:t>жалобними</a:t>
            </a:r>
            <a:r>
              <a:rPr lang="ru-RU" sz="3200" b="1" dirty="0">
                <a:latin typeface="Monotype Corsiva" pitchFamily="66" charset="0"/>
              </a:rPr>
              <a:t>. </a:t>
            </a:r>
            <a:endParaRPr lang="uk-UA" sz="3200" b="1" dirty="0">
              <a:latin typeface="Monotype Corsiva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56189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Анна\Desktop\boy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23526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95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0391"/>
            <a:ext cx="8229600" cy="1042345"/>
          </a:xfrm>
        </p:spPr>
        <p:txBody>
          <a:bodyPr/>
          <a:lstStyle/>
          <a:p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Весільні </a:t>
            </a:r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пісні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248472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latin typeface="Monotype Corsiva" pitchFamily="66" charset="0"/>
              </a:rPr>
              <a:t>Весь цикл пісень, що супроводжують весілля, умовно можна розподілити на дві основні частини: </a:t>
            </a:r>
            <a:endParaRPr lang="uk-UA" b="1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uk-UA" b="1" dirty="0" smtClean="0">
                <a:latin typeface="Monotype Corsiva" pitchFamily="66" charset="0"/>
              </a:rPr>
              <a:t>1) </a:t>
            </a:r>
            <a:r>
              <a:rPr lang="uk-UA" b="1" u="sng" dirty="0" smtClean="0">
                <a:latin typeface="Monotype Corsiva" pitchFamily="66" charset="0"/>
              </a:rPr>
              <a:t>до </a:t>
            </a:r>
            <a:r>
              <a:rPr lang="uk-UA" b="1" u="sng" dirty="0">
                <a:latin typeface="Monotype Corsiva" pitchFamily="66" charset="0"/>
              </a:rPr>
              <a:t>шлюбу,</a:t>
            </a:r>
            <a:r>
              <a:rPr lang="uk-UA" b="1" dirty="0">
                <a:latin typeface="Monotype Corsiva" pitchFamily="66" charset="0"/>
              </a:rPr>
              <a:t> </a:t>
            </a:r>
            <a:r>
              <a:rPr lang="uk-UA" b="1" dirty="0" smtClean="0">
                <a:latin typeface="Monotype Corsiva" pitchFamily="66" charset="0"/>
              </a:rPr>
              <a:t> у </a:t>
            </a:r>
            <a:r>
              <a:rPr lang="uk-UA" b="1" dirty="0">
                <a:latin typeface="Monotype Corsiva" pitchFamily="66" charset="0"/>
              </a:rPr>
              <a:t>центрі — ліричний образ молодої, її прощання з батьківським домом, дівуванням, подругами; </a:t>
            </a:r>
            <a:endParaRPr lang="uk-UA" b="1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uk-UA" b="1" dirty="0" smtClean="0">
                <a:latin typeface="Monotype Corsiva" pitchFamily="66" charset="0"/>
              </a:rPr>
              <a:t>2</a:t>
            </a:r>
            <a:r>
              <a:rPr lang="uk-UA" b="1" dirty="0">
                <a:latin typeface="Monotype Corsiva" pitchFamily="66" charset="0"/>
              </a:rPr>
              <a:t>) </a:t>
            </a:r>
            <a:r>
              <a:rPr lang="uk-UA" b="1" u="sng" dirty="0">
                <a:latin typeface="Monotype Corsiva" pitchFamily="66" charset="0"/>
              </a:rPr>
              <a:t>після шлюбу </a:t>
            </a:r>
            <a:r>
              <a:rPr lang="uk-UA" b="1" dirty="0">
                <a:latin typeface="Monotype Corsiva" pitchFamily="66" charset="0"/>
              </a:rPr>
              <a:t>— пісні величальні, вітальні, жартівливі, </a:t>
            </a:r>
            <a:r>
              <a:rPr lang="uk-UA" b="1" dirty="0" smtClean="0">
                <a:latin typeface="Monotype Corsiva" pitchFamily="66" charset="0"/>
              </a:rPr>
              <a:t>танцювальні</a:t>
            </a:r>
            <a:r>
              <a:rPr lang="uk-UA" b="1" dirty="0">
                <a:latin typeface="Monotype Corsiva" pitchFamily="66" charset="0"/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672408" cy="5086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3750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052736"/>
          </a:xfrm>
        </p:spPr>
        <p:txBody>
          <a:bodyPr/>
          <a:lstStyle/>
          <a:p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Жартівливі, сатиричні пісні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836712"/>
            <a:ext cx="8435280" cy="29523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u="sng" dirty="0">
                <a:latin typeface="Monotype Corsiva" pitchFamily="66" charset="0"/>
              </a:rPr>
              <a:t>Весела пісня </a:t>
            </a:r>
            <a:r>
              <a:rPr lang="uk-UA" b="1" dirty="0">
                <a:latin typeface="Monotype Corsiva" pitchFamily="66" charset="0"/>
              </a:rPr>
              <a:t>— це одна з форм залицяння та </a:t>
            </a:r>
            <a:r>
              <a:rPr lang="uk-UA" b="1" dirty="0" err="1">
                <a:latin typeface="Monotype Corsiva" pitchFamily="66" charset="0"/>
              </a:rPr>
              <a:t>взаємопізнання</a:t>
            </a:r>
            <a:r>
              <a:rPr lang="uk-UA" b="1" dirty="0">
                <a:latin typeface="Monotype Corsiva" pitchFamily="66" charset="0"/>
              </a:rPr>
              <a:t> парубків і дівчат. Жартівливі пісні про молодь висміюють </a:t>
            </a:r>
            <a:r>
              <a:rPr lang="uk-UA" b="1" dirty="0" smtClean="0">
                <a:latin typeface="Monotype Corsiva" pitchFamily="66" charset="0"/>
              </a:rPr>
              <a:t>дівочі </a:t>
            </a:r>
            <a:r>
              <a:rPr lang="uk-UA" b="1" dirty="0">
                <a:latin typeface="Monotype Corsiva" pitchFamily="66" charset="0"/>
              </a:rPr>
              <a:t>й парубочі вади (лінощі та недбальство, дурість і недотепність, нескромність : легковажність), різні недоречні ситуації під час дівування й парубкування, комічні освідчення та непорозуміння. Пісні такого характеру пронизані </a:t>
            </a:r>
            <a:r>
              <a:rPr lang="uk-UA" b="1" dirty="0" smtClean="0">
                <a:latin typeface="Monotype Corsiva" pitchFamily="66" charset="0"/>
              </a:rPr>
              <a:t> м'яким </a:t>
            </a:r>
            <a:r>
              <a:rPr lang="uk-UA" b="1" dirty="0">
                <a:latin typeface="Monotype Corsiva" pitchFamily="66" charset="0"/>
              </a:rPr>
              <a:t>інтимним гумором.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33056"/>
            <a:ext cx="453650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59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008112"/>
          </a:xfrm>
        </p:spPr>
        <p:txBody>
          <a:bodyPr/>
          <a:lstStyle/>
          <a:p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Коломийки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908721"/>
            <a:ext cx="8363272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u="sng" dirty="0">
                <a:latin typeface="Monotype Corsiva" pitchFamily="66" charset="0"/>
              </a:rPr>
              <a:t>Коломийки</a:t>
            </a:r>
            <a:r>
              <a:rPr lang="uk-UA" b="1" dirty="0">
                <a:latin typeface="Monotype Corsiva" pitchFamily="66" charset="0"/>
              </a:rPr>
              <a:t> — це короткі пісеньки-куплети, що складаються з двох віршів. Зміст коломийок здебільшого побутовий: кохання, розлука, жарти, </a:t>
            </a:r>
            <a:r>
              <a:rPr lang="uk-UA" b="1" dirty="0" smtClean="0">
                <a:latin typeface="Monotype Corsiva" pitchFamily="66" charset="0"/>
              </a:rPr>
              <a:t>кепкування</a:t>
            </a:r>
            <a:r>
              <a:rPr lang="uk-UA" b="1" dirty="0">
                <a:latin typeface="Monotype Corsiva" pitchFamily="66" charset="0"/>
              </a:rPr>
              <a:t>, життя селянина, рекрута, жовніра, сатира на багатіїв, владу, різні сторони життя. Коломийки домінують у фольклорі гуцулів і бойків.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645024"/>
            <a:ext cx="5472608" cy="310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97374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Колискові пісні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4608512" cy="568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dirty="0">
                <a:latin typeface="Monotype Corsiva" pitchFamily="66" charset="0"/>
              </a:rPr>
              <a:t>За своїм виникненням цей вид пісень теж належить до </a:t>
            </a:r>
            <a:r>
              <a:rPr lang="uk-UA" sz="3200" b="1" dirty="0" err="1">
                <a:latin typeface="Monotype Corsiva" pitchFamily="66" charset="0"/>
              </a:rPr>
              <a:t>найстаровинніших</a:t>
            </a:r>
            <a:r>
              <a:rPr lang="uk-UA" sz="3200" b="1" dirty="0">
                <a:latin typeface="Monotype Corsiva" pitchFamily="66" charset="0"/>
              </a:rPr>
              <a:t>. Вони виконувалися </a:t>
            </a:r>
            <a:r>
              <a:rPr lang="uk-UA" sz="3200" b="1" dirty="0" err="1">
                <a:latin typeface="Monotype Corsiva" pitchFamily="66" charset="0"/>
              </a:rPr>
              <a:t>напівнаспівно</a:t>
            </a:r>
            <a:r>
              <a:rPr lang="uk-UA" sz="3200" b="1" dirty="0">
                <a:latin typeface="Monotype Corsiva" pitchFamily="66" charset="0"/>
              </a:rPr>
              <a:t>, мали невелику за обсягом мелодію, розмірений ритмічний рух. Типові, найпоширеніші образи </a:t>
            </a:r>
            <a:r>
              <a:rPr lang="uk-UA" sz="3200" b="1" dirty="0" smtClean="0">
                <a:latin typeface="Monotype Corsiva" pitchFamily="66" charset="0"/>
              </a:rPr>
              <a:t>колискових </a:t>
            </a:r>
            <a:r>
              <a:rPr lang="uk-UA" sz="3200" b="1" dirty="0">
                <a:latin typeface="Monotype Corsiva" pitchFamily="66" charset="0"/>
              </a:rPr>
              <a:t>— сіренький котик, коза рогата, горобчик та інші тварини.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29" y="1196752"/>
            <a:ext cx="3861157" cy="4929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Muzon.ws_Kvtka_Csik-Oy_hodit_son_kolo_vkon_koliskova_dlya_Les(muzon.w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267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94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Музична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культура античних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міст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Північного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Причорномор'я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Первісні музичні інструменти</a:t>
            </a:r>
            <a:endParaRPr lang="uk-UA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4392488" cy="54726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 smtClean="0">
                <a:latin typeface="Monotype Corsiva" pitchFamily="66" charset="0"/>
              </a:rPr>
              <a:t>Музика і музичні інструменти (сопілки та флейти, виготовлені із рогів тварин, дудочки, виготовлені із пташиних кісток, що нагадують флейту Пана, ударні й шумові інструменти, наприклад: набірний браслет із кісток мамонта, молоток із рогу оленя та ін.) виконували функції оберегів і використовувались під час заклинань і молитов, набуваючи магічно-охоронного значення.</a:t>
            </a:r>
            <a:endParaRPr lang="uk-UA" b="1" dirty="0"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68" y="1340768"/>
            <a:ext cx="348690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5707" b="3957"/>
          <a:stretch/>
        </p:blipFill>
        <p:spPr bwMode="auto">
          <a:xfrm>
            <a:off x="5292080" y="3896035"/>
            <a:ext cx="3306830" cy="2727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1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00811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Музична культура античних міст </a:t>
            </a:r>
            <a:r>
              <a:rPr lang="uk-U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Північного </a:t>
            </a: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Причорномор'я</a:t>
            </a:r>
            <a:endParaRPr lang="uk-UA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320480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Monotype Corsiva" pitchFamily="66" charset="0"/>
              </a:rPr>
              <a:t>У античних державах Північного </a:t>
            </a:r>
            <a:r>
              <a:rPr lang="uk-UA" b="1" dirty="0" smtClean="0">
                <a:latin typeface="Monotype Corsiva" pitchFamily="66" charset="0"/>
              </a:rPr>
              <a:t>Причорномор'я, музика </a:t>
            </a:r>
            <a:r>
              <a:rPr lang="uk-UA" b="1" dirty="0">
                <a:latin typeface="Monotype Corsiva" pitchFamily="66" charset="0"/>
              </a:rPr>
              <a:t>відігравала значну роль у повсякденному, святковому та релігійному житті. Вона залишалася з людиною від перших хвилин її народження і до останнього подиху. Проводи до могили супроводжувалися жалобними звуками </a:t>
            </a:r>
            <a:r>
              <a:rPr lang="uk-UA" b="1" dirty="0" err="1">
                <a:latin typeface="Monotype Corsiva" pitchFamily="66" charset="0"/>
              </a:rPr>
              <a:t>аулосів</a:t>
            </a:r>
            <a:r>
              <a:rPr lang="uk-UA" b="1" dirty="0">
                <a:latin typeface="Monotype Corsiva" pitchFamily="66" charset="0"/>
              </a:rPr>
              <a:t> (флейт). На </a:t>
            </a:r>
            <a:r>
              <a:rPr lang="uk-UA" b="1" dirty="0" err="1">
                <a:latin typeface="Monotype Corsiva" pitchFamily="66" charset="0"/>
              </a:rPr>
              <a:t>аулосі</a:t>
            </a:r>
            <a:r>
              <a:rPr lang="uk-UA" b="1" dirty="0">
                <a:latin typeface="Monotype Corsiva" pitchFamily="66" charset="0"/>
              </a:rPr>
              <a:t> та лірі греки навчалися грати ще з дитячих років.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4451580" cy="4392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081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0" y="260648"/>
            <a:ext cx="4320480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dirty="0">
                <a:latin typeface="Monotype Corsiva" pitchFamily="66" charset="0"/>
              </a:rPr>
              <a:t>Лірику виконували під акомпанемент струнного інструменту ліри. Ліру, що мала сім струн, виготовляли з жил тварин. Кількість струн на кіфарі варіювалася від трьох до дванадцяти. Через складність гри її використовували лише професіонали. Рідше за інші інструменти грали на арфі і переважно жінки.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"/>
          <a:stretch/>
        </p:blipFill>
        <p:spPr>
          <a:xfrm>
            <a:off x="611560" y="980728"/>
            <a:ext cx="3598585" cy="5205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24936" cy="3096344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0" y="3429000"/>
            <a:ext cx="9144000" cy="34290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b="1" dirty="0">
                <a:latin typeface="Monotype Corsiva" pitchFamily="66" charset="0"/>
              </a:rPr>
              <a:t>На багатьох грецьких святах відбувалися музичні </a:t>
            </a:r>
            <a:r>
              <a:rPr lang="uk-UA" b="1" dirty="0" err="1">
                <a:latin typeface="Monotype Corsiva" pitchFamily="66" charset="0"/>
              </a:rPr>
              <a:t>агони</a:t>
            </a:r>
            <a:r>
              <a:rPr lang="uk-UA" b="1" dirty="0">
                <a:latin typeface="Monotype Corsiva" pitchFamily="66" charset="0"/>
              </a:rPr>
              <a:t>, тобто змагання. Вони проводилися в усіх грецьких полісах, "гімназіях", на різних святах та іграх. Змагання, у тому числі спортивні, були поширеною формою побутування грецької культури. Навіть у школах замість іспитів проводилися змагання різних дисциплін, у тому числі музичних. Античний театр обов'язково супроводжувався музикою. Хор з музичним акомпанементом був обов'язковим при виконанні трагедії, комедії або сатиричної драми.</a:t>
            </a:r>
          </a:p>
        </p:txBody>
      </p:sp>
    </p:spTree>
    <p:extLst>
      <p:ext uri="{BB962C8B-B14F-4D97-AF65-F5344CB8AC3E}">
        <p14:creationId xmlns:p14="http://schemas.microsoft.com/office/powerpoint/2010/main" val="20395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9104"/>
            <a:ext cx="8229600" cy="1455680"/>
          </a:xfrm>
        </p:spPr>
        <p:txBody>
          <a:bodyPr>
            <a:normAutofit fontScale="90000"/>
          </a:bodyPr>
          <a:lstStyle/>
          <a:p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культура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Київської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держави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народна, придворно-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світська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церковна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0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Народна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8856984" cy="28803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650" b="1" dirty="0">
                <a:latin typeface="Monotype Corsiva" pitchFamily="66" charset="0"/>
              </a:rPr>
              <a:t>Найбільшим скарбом музичної культури українського народу стала народна пісня, що ввібрала традиції ще язичницьких, тобто дохристиянських </a:t>
            </a:r>
            <a:r>
              <a:rPr lang="uk-UA" sz="2650" b="1" dirty="0" smtClean="0">
                <a:latin typeface="Monotype Corsiva" pitchFamily="66" charset="0"/>
              </a:rPr>
              <a:t> часів</a:t>
            </a:r>
            <a:r>
              <a:rPr lang="uk-UA" sz="2650" b="1" dirty="0">
                <a:latin typeface="Monotype Corsiva" pitchFamily="66" charset="0"/>
              </a:rPr>
              <a:t>, і пізніше відобразила весь складний тернистий шлях історії нашого народу, його надії та сподівання, здобутки й втрати. Український музичний фольклор містить величезну кількість пісень, танців, замовлянь, обрядів; у ньому, мов у краплині води, відбилась душа народу.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17031"/>
            <a:ext cx="5112568" cy="312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382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Світська музика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4824536" cy="56166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>
                <a:latin typeface="Monotype Corsiva" pitchFamily="66" charset="0"/>
              </a:rPr>
              <a:t>У музичному побуті княжого двору часів Київської Русі популярним стає мистецтво народних </a:t>
            </a:r>
            <a:r>
              <a:rPr lang="uk-UA" b="1" dirty="0" err="1">
                <a:latin typeface="Monotype Corsiva" pitchFamily="66" charset="0"/>
              </a:rPr>
              <a:t>співців-сказителів</a:t>
            </a:r>
            <a:r>
              <a:rPr lang="uk-UA" b="1" dirty="0">
                <a:latin typeface="Monotype Corsiva" pitchFamily="66" charset="0"/>
              </a:rPr>
              <a:t> билин і пісень, музикантів і фокусників-скоморохів, що поєднувалося з інтересом до різних «заморських» музикантів та їхніх інструментів. Серед світських музикантів особливе місце посідали співці-дружинники на княжих дворах, які у своїх піснях, акомпануючи собі на гуслах, славили подвиги князів і їхньої раті, піднімали бойовий дух, згадували видатні події минулого.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700849" cy="4929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46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Церковна музика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717032"/>
            <a:ext cx="4536504" cy="3039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179512" y="1052736"/>
            <a:ext cx="8784976" cy="2736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atin typeface="Monotype Corsiva" pitchFamily="66" charset="0"/>
              </a:rPr>
              <a:t>Християнський церковний спів Київської Русі </a:t>
            </a:r>
            <a:r>
              <a:rPr lang="uk-UA" b="1" dirty="0" smtClean="0">
                <a:latin typeface="Monotype Corsiva" pitchFamily="66" charset="0"/>
              </a:rPr>
              <a:t>спирався </a:t>
            </a:r>
            <a:r>
              <a:rPr lang="uk-UA" b="1" dirty="0">
                <a:latin typeface="Monotype Corsiva" pitchFamily="66" charset="0"/>
              </a:rPr>
              <a:t>на традиції візантійської </a:t>
            </a:r>
            <a:r>
              <a:rPr lang="uk-UA" b="1" dirty="0" smtClean="0">
                <a:latin typeface="Monotype Corsiva" pitchFamily="66" charset="0"/>
              </a:rPr>
              <a:t>культури, </a:t>
            </a:r>
            <a:r>
              <a:rPr lang="uk-UA" b="1" dirty="0">
                <a:latin typeface="Monotype Corsiva" pitchFamily="66" charset="0"/>
              </a:rPr>
              <a:t>об'єднавшись у такий спосіб із «братами по вірі», болгарами, греками, грузинами, сербами. Із цих країн приїжджали на Русь не лише священики, але й співаки, музиканти, які </a:t>
            </a:r>
            <a:r>
              <a:rPr lang="uk-UA" b="1" dirty="0" smtClean="0">
                <a:latin typeface="Monotype Corsiva" pitchFamily="66" charset="0"/>
              </a:rPr>
              <a:t>передавали </a:t>
            </a:r>
            <a:r>
              <a:rPr lang="uk-UA" b="1" dirty="0">
                <a:latin typeface="Monotype Corsiva" pitchFamily="66" charset="0"/>
              </a:rPr>
              <a:t>знання канонів церковної музики східного обряду.</a:t>
            </a:r>
          </a:p>
        </p:txBody>
      </p:sp>
    </p:spTree>
    <p:extLst>
      <p:ext uri="{BB962C8B-B14F-4D97-AF65-F5344CB8AC3E}">
        <p14:creationId xmlns:p14="http://schemas.microsoft.com/office/powerpoint/2010/main" val="2786794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4392488" cy="64087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 err="1">
                <a:latin typeface="Monotype Corsiva" pitchFamily="66" charset="0"/>
              </a:rPr>
              <a:t>Із</a:t>
            </a:r>
            <a:r>
              <a:rPr lang="ru-RU" b="1" dirty="0">
                <a:latin typeface="Monotype Corsiva" pitchFamily="66" charset="0"/>
              </a:rPr>
              <a:t> часом на </a:t>
            </a:r>
            <a:r>
              <a:rPr lang="ru-RU" b="1" dirty="0" err="1">
                <a:latin typeface="Monotype Corsiva" pitchFamily="66" charset="0"/>
              </a:rPr>
              <a:t>основі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візантійських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зразків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сформувався</a:t>
            </a:r>
            <a:r>
              <a:rPr lang="ru-RU" b="1" dirty="0" smtClean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власний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духовний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спів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який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згодом</a:t>
            </a:r>
            <a:r>
              <a:rPr lang="ru-RU" b="1" dirty="0">
                <a:latin typeface="Monotype Corsiva" pitchFamily="66" charset="0"/>
              </a:rPr>
              <a:t> почали </a:t>
            </a:r>
            <a:r>
              <a:rPr lang="ru-RU" b="1" dirty="0" err="1">
                <a:latin typeface="Monotype Corsiva" pitchFamily="66" charset="0"/>
              </a:rPr>
              <a:t>називати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u="sng" dirty="0" err="1">
                <a:latin typeface="Monotype Corsiva" pitchFamily="66" charset="0"/>
              </a:rPr>
              <a:t>київським</a:t>
            </a:r>
            <a:r>
              <a:rPr lang="ru-RU" b="1" u="sng" dirty="0">
                <a:latin typeface="Monotype Corsiva" pitchFamily="66" charset="0"/>
              </a:rPr>
              <a:t> </a:t>
            </a:r>
            <a:r>
              <a:rPr lang="ru-RU" b="1" u="sng" dirty="0" err="1">
                <a:latin typeface="Monotype Corsiva" pitchFamily="66" charset="0"/>
              </a:rPr>
              <a:t>розспівом</a:t>
            </a:r>
            <a:r>
              <a:rPr lang="ru-RU" b="1" dirty="0">
                <a:latin typeface="Monotype Corsiva" pitchFamily="66" charset="0"/>
              </a:rPr>
              <a:t>. </a:t>
            </a:r>
            <a:r>
              <a:rPr lang="ru-RU" b="1" dirty="0" smtClean="0">
                <a:latin typeface="Monotype Corsiva" pitchFamily="66" charset="0"/>
              </a:rPr>
              <a:t>Для </a:t>
            </a:r>
            <a:r>
              <a:rPr lang="ru-RU" b="1" dirty="0">
                <a:latin typeface="Monotype Corsiva" pitchFamily="66" charset="0"/>
              </a:rPr>
              <a:t>кожного </a:t>
            </a:r>
            <a:r>
              <a:rPr lang="ru-RU" b="1" dirty="0" err="1">
                <a:latin typeface="Monotype Corsiva" pitchFamily="66" charset="0"/>
              </a:rPr>
              <a:t>тижня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починаючи</a:t>
            </a:r>
            <a:r>
              <a:rPr lang="ru-RU" b="1" dirty="0">
                <a:latin typeface="Monotype Corsiva" pitchFamily="66" charset="0"/>
              </a:rPr>
              <a:t> від </a:t>
            </a:r>
            <a:r>
              <a:rPr lang="ru-RU" b="1" dirty="0" err="1">
                <a:latin typeface="Monotype Corsiva" pitchFamily="66" charset="0"/>
              </a:rPr>
              <a:t>Великодня</a:t>
            </a:r>
            <a:r>
              <a:rPr lang="ru-RU" b="1" dirty="0">
                <a:latin typeface="Monotype Corsiva" pitchFamily="66" charset="0"/>
              </a:rPr>
              <a:t>, свята Христового </a:t>
            </a:r>
            <a:r>
              <a:rPr lang="ru-RU" b="1" dirty="0" err="1">
                <a:latin typeface="Monotype Corsiva" pitchFamily="66" charset="0"/>
              </a:rPr>
              <a:t>Воскресіння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православне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богослужіння</a:t>
            </a:r>
            <a:r>
              <a:rPr lang="ru-RU" b="1" dirty="0">
                <a:latin typeface="Monotype Corsiva" pitchFamily="66" charset="0"/>
              </a:rPr>
              <a:t> мало </a:t>
            </a:r>
            <a:r>
              <a:rPr lang="ru-RU" b="1" dirty="0" err="1">
                <a:latin typeface="Monotype Corsiva" pitchFamily="66" charset="0"/>
              </a:rPr>
              <a:t>свій</a:t>
            </a:r>
            <a:r>
              <a:rPr lang="ru-RU" b="1" dirty="0">
                <a:latin typeface="Monotype Corsiva" pitchFamily="66" charset="0"/>
              </a:rPr>
              <a:t> глас, </a:t>
            </a:r>
            <a:r>
              <a:rPr lang="ru-RU" b="1" dirty="0" err="1">
                <a:latin typeface="Monotype Corsiva" pitchFamily="66" charset="0"/>
              </a:rPr>
              <a:t>тобто</a:t>
            </a:r>
            <a:r>
              <a:rPr lang="ru-RU" b="1" dirty="0">
                <a:latin typeface="Monotype Corsiva" pitchFamily="66" charset="0"/>
              </a:rPr>
              <a:t> свою </a:t>
            </a:r>
            <a:r>
              <a:rPr lang="ru-RU" b="1" dirty="0" err="1">
                <a:latin typeface="Monotype Corsiva" pitchFamily="66" charset="0"/>
              </a:rPr>
              <a:t>особливу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мелодію</a:t>
            </a:r>
            <a:r>
              <a:rPr lang="ru-RU" b="1" dirty="0">
                <a:latin typeface="Monotype Corsiva" pitchFamily="66" charset="0"/>
              </a:rPr>
              <a:t>, </a:t>
            </a:r>
            <a:r>
              <a:rPr lang="ru-RU" b="1" dirty="0" err="1">
                <a:latin typeface="Monotype Corsiva" pitchFamily="66" charset="0"/>
              </a:rPr>
              <a:t>яких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загалом</a:t>
            </a:r>
            <a:r>
              <a:rPr lang="ru-RU" b="1" dirty="0">
                <a:latin typeface="Monotype Corsiva" pitchFamily="66" charset="0"/>
              </a:rPr>
              <a:t> було </a:t>
            </a:r>
            <a:r>
              <a:rPr lang="ru-RU" b="1" dirty="0" err="1">
                <a:latin typeface="Monotype Corsiva" pitchFamily="66" charset="0"/>
              </a:rPr>
              <a:t>вісім</a:t>
            </a:r>
            <a:r>
              <a:rPr lang="ru-RU" b="1" dirty="0">
                <a:latin typeface="Monotype Corsiva" pitchFamily="66" charset="0"/>
              </a:rPr>
              <a:t>. Коли </a:t>
            </a:r>
            <a:r>
              <a:rPr lang="ru-RU" b="1" dirty="0" err="1">
                <a:latin typeface="Monotype Corsiva" pitchFamily="66" charset="0"/>
              </a:rPr>
              <a:t>закінчували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співати</a:t>
            </a:r>
            <a:r>
              <a:rPr lang="ru-RU" b="1" dirty="0">
                <a:latin typeface="Monotype Corsiva" pitchFamily="66" charset="0"/>
              </a:rPr>
              <a:t> всі </a:t>
            </a:r>
            <a:r>
              <a:rPr lang="ru-RU" b="1" dirty="0" err="1">
                <a:latin typeface="Monotype Corsiva" pitchFamily="66" charset="0"/>
              </a:rPr>
              <a:t>вісім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гласів</a:t>
            </a:r>
            <a:r>
              <a:rPr lang="ru-RU" b="1" dirty="0">
                <a:latin typeface="Monotype Corsiva" pitchFamily="66" charset="0"/>
              </a:rPr>
              <a:t>, то починали </a:t>
            </a:r>
            <a:r>
              <a:rPr lang="ru-RU" b="1" dirty="0" err="1">
                <a:latin typeface="Monotype Corsiva" pitchFamily="66" charset="0"/>
              </a:rPr>
              <a:t>знову</a:t>
            </a:r>
            <a:r>
              <a:rPr lang="ru-RU" b="1" dirty="0">
                <a:latin typeface="Monotype Corsiva" pitchFamily="66" charset="0"/>
              </a:rPr>
              <a:t> від </a:t>
            </a:r>
            <a:r>
              <a:rPr lang="ru-RU" b="1" dirty="0" err="1">
                <a:latin typeface="Monotype Corsiva" pitchFamily="66" charset="0"/>
              </a:rPr>
              <a:t>всього</a:t>
            </a:r>
            <a:r>
              <a:rPr lang="ru-RU" b="1" dirty="0">
                <a:latin typeface="Monotype Corsiva" pitchFamily="66" charset="0"/>
              </a:rPr>
              <a:t>. Тому і вся система церковного </a:t>
            </a:r>
            <a:r>
              <a:rPr lang="ru-RU" b="1" dirty="0" err="1">
                <a:latin typeface="Monotype Corsiva" pitchFamily="66" charset="0"/>
              </a:rPr>
              <a:t>співу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називалась</a:t>
            </a:r>
            <a:r>
              <a:rPr lang="ru-RU" b="1" dirty="0">
                <a:latin typeface="Monotype Corsiva" pitchFamily="66" charset="0"/>
              </a:rPr>
              <a:t> «</a:t>
            </a:r>
            <a:r>
              <a:rPr lang="ru-RU" b="1" dirty="0" err="1">
                <a:latin typeface="Monotype Corsiva" pitchFamily="66" charset="0"/>
              </a:rPr>
              <a:t>восьмігласієм</a:t>
            </a:r>
            <a:r>
              <a:rPr lang="ru-RU" b="1" dirty="0">
                <a:latin typeface="Monotype Corsiva" pitchFamily="66" charset="0"/>
              </a:rPr>
              <a:t>».</a:t>
            </a:r>
            <a:endParaRPr lang="uk-UA" b="1" dirty="0"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283968" cy="305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435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4008" y="404664"/>
            <a:ext cx="4176464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Monotype Corsiva" pitchFamily="66" charset="0"/>
              </a:rPr>
              <a:t>Особливого </a:t>
            </a:r>
            <a:r>
              <a:rPr lang="ru-RU" b="1" dirty="0" err="1">
                <a:latin typeface="Monotype Corsiva" pitchFamily="66" charset="0"/>
              </a:rPr>
              <a:t>розвитку</a:t>
            </a:r>
            <a:r>
              <a:rPr lang="ru-RU" b="1" dirty="0">
                <a:latin typeface="Monotype Corsiva" pitchFamily="66" charset="0"/>
              </a:rPr>
              <a:t> на </a:t>
            </a:r>
            <a:r>
              <a:rPr lang="ru-RU" b="1" dirty="0" err="1">
                <a:latin typeface="Monotype Corsiva" pitchFamily="66" charset="0"/>
              </a:rPr>
              <a:t>Русі</a:t>
            </a:r>
            <a:r>
              <a:rPr lang="ru-RU" b="1" dirty="0">
                <a:latin typeface="Monotype Corsiva" pitchFamily="66" charset="0"/>
              </a:rPr>
              <a:t> на </a:t>
            </a:r>
            <a:r>
              <a:rPr lang="ru-RU" b="1" dirty="0" err="1">
                <a:latin typeface="Monotype Corsiva" pitchFamily="66" charset="0"/>
              </a:rPr>
              <a:t>була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музика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дзвонів</a:t>
            </a:r>
            <a:r>
              <a:rPr lang="ru-RU" b="1" dirty="0">
                <a:latin typeface="Monotype Corsiva" pitchFamily="66" charset="0"/>
              </a:rPr>
              <a:t>, яку </a:t>
            </a:r>
            <a:r>
              <a:rPr lang="ru-RU" b="1" dirty="0" err="1">
                <a:latin typeface="Monotype Corsiva" pitchFamily="66" charset="0"/>
              </a:rPr>
              <a:t>виконували</a:t>
            </a:r>
            <a:r>
              <a:rPr lang="ru-RU" b="1" dirty="0">
                <a:latin typeface="Monotype Corsiva" pitchFamily="66" charset="0"/>
              </a:rPr>
              <a:t> по нотах. </a:t>
            </a:r>
            <a:r>
              <a:rPr lang="ru-RU" b="1" dirty="0" err="1">
                <a:latin typeface="Monotype Corsiva" pitchFamily="66" charset="0"/>
              </a:rPr>
              <a:t>Дзвони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супроводжували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християнські</a:t>
            </a:r>
            <a:r>
              <a:rPr lang="ru-RU" b="1" dirty="0">
                <a:latin typeface="Monotype Corsiva" pitchFamily="66" charset="0"/>
              </a:rPr>
              <a:t> свята, </a:t>
            </a:r>
            <a:r>
              <a:rPr lang="ru-RU" b="1" dirty="0" err="1">
                <a:latin typeface="Monotype Corsiva" pitchFamily="66" charset="0"/>
              </a:rPr>
              <a:t>збирали</a:t>
            </a:r>
            <a:r>
              <a:rPr lang="ru-RU" b="1" dirty="0">
                <a:latin typeface="Monotype Corsiva" pitchFamily="66" charset="0"/>
              </a:rPr>
              <a:t> людей на </a:t>
            </a:r>
            <a:r>
              <a:rPr lang="ru-RU" b="1" dirty="0" err="1">
                <a:latin typeface="Monotype Corsiva" pitchFamily="66" charset="0"/>
              </a:rPr>
              <a:t>віче</a:t>
            </a:r>
            <a:r>
              <a:rPr lang="ru-RU" b="1" dirty="0">
                <a:latin typeface="Monotype Corsiva" pitchFamily="66" charset="0"/>
              </a:rPr>
              <a:t>. </a:t>
            </a:r>
            <a:r>
              <a:rPr lang="ru-RU" b="1" dirty="0" err="1">
                <a:latin typeface="Monotype Corsiva" pitchFamily="66" charset="0"/>
              </a:rPr>
              <a:t>Передзвін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церковних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дзвонів</a:t>
            </a:r>
            <a:r>
              <a:rPr lang="ru-RU" b="1" dirty="0">
                <a:latin typeface="Monotype Corsiva" pitchFamily="66" charset="0"/>
              </a:rPr>
              <a:t> – це </a:t>
            </a:r>
            <a:r>
              <a:rPr lang="ru-RU" b="1" dirty="0" err="1">
                <a:latin typeface="Monotype Corsiva" pitchFamily="66" charset="0"/>
              </a:rPr>
              <a:t>невеличкий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музичний</a:t>
            </a:r>
            <a:r>
              <a:rPr lang="ru-RU" b="1" dirty="0">
                <a:latin typeface="Monotype Corsiva" pitchFamily="66" charset="0"/>
              </a:rPr>
              <a:t> концерт. </a:t>
            </a:r>
            <a:r>
              <a:rPr lang="ru-RU" b="1" dirty="0" err="1">
                <a:latin typeface="Monotype Corsiva" pitchFamily="66" charset="0"/>
              </a:rPr>
              <a:t>Під</a:t>
            </a:r>
            <a:r>
              <a:rPr lang="ru-RU" b="1" dirty="0">
                <a:latin typeface="Monotype Corsiva" pitchFamily="66" charset="0"/>
              </a:rPr>
              <a:t> час свят </a:t>
            </a:r>
            <a:r>
              <a:rPr lang="ru-RU" b="1" dirty="0" err="1">
                <a:latin typeface="Monotype Corsiva" pitchFamily="66" charset="0"/>
              </a:rPr>
              <a:t>виконувались</a:t>
            </a:r>
            <a:r>
              <a:rPr lang="ru-RU" b="1" dirty="0">
                <a:latin typeface="Monotype Corsiva" pitchFamily="66" charset="0"/>
              </a:rPr>
              <a:t> по </a:t>
            </a:r>
            <a:r>
              <a:rPr lang="ru-RU" b="1" dirty="0" err="1">
                <a:latin typeface="Monotype Corsiva" pitchFamily="66" charset="0"/>
              </a:rPr>
              <a:t>кілька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десятків</a:t>
            </a:r>
            <a:r>
              <a:rPr lang="ru-RU" b="1" dirty="0">
                <a:latin typeface="Monotype Corsiva" pitchFamily="66" charset="0"/>
              </a:rPr>
              <a:t> таких </a:t>
            </a:r>
            <a:r>
              <a:rPr lang="ru-RU" b="1" dirty="0" err="1">
                <a:latin typeface="Monotype Corsiva" pitchFamily="66" charset="0"/>
              </a:rPr>
              <a:t>творів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дзвонової</a:t>
            </a:r>
            <a:r>
              <a:rPr lang="ru-RU" b="1" dirty="0">
                <a:latin typeface="Monotype Corsiva" pitchFamily="66" charset="0"/>
              </a:rPr>
              <a:t> </a:t>
            </a:r>
            <a:r>
              <a:rPr lang="ru-RU" b="1" dirty="0" err="1">
                <a:latin typeface="Monotype Corsiva" pitchFamily="66" charset="0"/>
              </a:rPr>
              <a:t>музики</a:t>
            </a:r>
            <a:r>
              <a:rPr lang="ru-RU" b="1" dirty="0">
                <a:latin typeface="Monotype Corsiva" pitchFamily="66" charset="0"/>
              </a:rPr>
              <a:t>.</a:t>
            </a:r>
          </a:p>
          <a:p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4664"/>
            <a:ext cx="3787493" cy="5910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8311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Давньоруські </a:t>
            </a:r>
            <a:r>
              <a:rPr lang="uk-UA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музичні  </a:t>
            </a:r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інструменти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176464" cy="5472608"/>
          </a:xfrm>
        </p:spPr>
        <p:txBody>
          <a:bodyPr>
            <a:normAutofit lnSpcReduction="10000"/>
          </a:bodyPr>
          <a:lstStyle/>
          <a:p>
            <a:r>
              <a:rPr lang="ru-RU" sz="3200" b="1" dirty="0" err="1">
                <a:latin typeface="Monotype Corsiva" pitchFamily="66" charset="0"/>
              </a:rPr>
              <a:t>Гусла</a:t>
            </a:r>
            <a:r>
              <a:rPr lang="ru-RU" sz="3200" b="1" dirty="0">
                <a:latin typeface="Monotype Corsiva" pitchFamily="66" charset="0"/>
              </a:rPr>
              <a:t>, </a:t>
            </a:r>
            <a:r>
              <a:rPr lang="ru-RU" sz="3200" b="1" dirty="0" err="1">
                <a:latin typeface="Monotype Corsiva" pitchFamily="66" charset="0"/>
              </a:rPr>
              <a:t>роги</a:t>
            </a:r>
            <a:r>
              <a:rPr lang="ru-RU" sz="3200" b="1" dirty="0">
                <a:latin typeface="Monotype Corsiva" pitchFamily="66" charset="0"/>
              </a:rPr>
              <a:t>, бубни, </a:t>
            </a:r>
            <a:r>
              <a:rPr lang="ru-RU" sz="3200" b="1" dirty="0" err="1">
                <a:latin typeface="Monotype Corsiva" pitchFamily="66" charset="0"/>
              </a:rPr>
              <a:t>свирілі</a:t>
            </a:r>
            <a:r>
              <a:rPr lang="ru-RU" sz="3200" b="1" dirty="0">
                <a:latin typeface="Monotype Corsiva" pitchFamily="66" charset="0"/>
              </a:rPr>
              <a:t>, пищики, </a:t>
            </a:r>
            <a:r>
              <a:rPr lang="ru-RU" sz="3200" b="1" dirty="0" err="1">
                <a:latin typeface="Monotype Corsiva" pitchFamily="66" charset="0"/>
              </a:rPr>
              <a:t>сопілки</a:t>
            </a:r>
            <a:r>
              <a:rPr lang="ru-RU" sz="3200" b="1" dirty="0">
                <a:latin typeface="Monotype Corsiva" pitchFamily="66" charset="0"/>
              </a:rPr>
              <a:t>, </a:t>
            </a:r>
            <a:r>
              <a:rPr lang="ru-RU" sz="3200" b="1" dirty="0" err="1">
                <a:latin typeface="Monotype Corsiva" pitchFamily="66" charset="0"/>
              </a:rPr>
              <a:t>дерев'яні</a:t>
            </a:r>
            <a:r>
              <a:rPr lang="ru-RU" sz="3200" b="1" dirty="0">
                <a:latin typeface="Monotype Corsiva" pitchFamily="66" charset="0"/>
              </a:rPr>
              <a:t> труби.</a:t>
            </a:r>
          </a:p>
          <a:p>
            <a:r>
              <a:rPr lang="ru-RU" sz="3200" b="1" dirty="0">
                <a:latin typeface="Monotype Corsiva" pitchFamily="66" charset="0"/>
              </a:rPr>
              <a:t>У княжих дворах </a:t>
            </a:r>
            <a:r>
              <a:rPr lang="ru-RU" sz="3200" b="1" dirty="0" err="1">
                <a:latin typeface="Monotype Corsiva" pitchFamily="66" charset="0"/>
              </a:rPr>
              <a:t>також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використовували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іноземні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інструменти</a:t>
            </a:r>
            <a:r>
              <a:rPr lang="ru-RU" sz="3200" b="1" dirty="0">
                <a:latin typeface="Monotype Corsiva" pitchFamily="66" charset="0"/>
              </a:rPr>
              <a:t> – </a:t>
            </a:r>
            <a:r>
              <a:rPr lang="ru-RU" sz="3200" b="1" dirty="0" err="1">
                <a:latin typeface="Monotype Corsiva" pitchFamily="66" charset="0"/>
              </a:rPr>
              <a:t>металеві</a:t>
            </a:r>
            <a:r>
              <a:rPr lang="ru-RU" sz="3200" b="1" dirty="0">
                <a:latin typeface="Monotype Corsiva" pitchFamily="66" charset="0"/>
              </a:rPr>
              <a:t> труби, орган, </a:t>
            </a:r>
            <a:r>
              <a:rPr lang="ru-RU" sz="3200" b="1" dirty="0" smtClean="0">
                <a:latin typeface="Monotype Corsiva" pitchFamily="66" charset="0"/>
              </a:rPr>
              <a:t> “ </a:t>
            </a:r>
            <a:r>
              <a:rPr lang="ru-RU" sz="3200" b="1" dirty="0" err="1">
                <a:latin typeface="Monotype Corsiva" pitchFamily="66" charset="0"/>
              </a:rPr>
              <a:t>смики</a:t>
            </a:r>
            <a:r>
              <a:rPr lang="ru-RU" sz="3200" b="1" dirty="0">
                <a:latin typeface="Monotype Corsiva" pitchFamily="66" charset="0"/>
              </a:rPr>
              <a:t> ”, </a:t>
            </a:r>
            <a:r>
              <a:rPr lang="ru-RU" sz="3200" b="1" dirty="0" err="1">
                <a:latin typeface="Monotype Corsiva" pitchFamily="66" charset="0"/>
              </a:rPr>
              <a:t>бронзові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мідні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err="1">
                <a:latin typeface="Monotype Corsiva" pitchFamily="66" charset="0"/>
              </a:rPr>
              <a:t>дзвони</a:t>
            </a:r>
            <a:r>
              <a:rPr lang="ru-RU" sz="3200" b="1" dirty="0">
                <a:latin typeface="Monotype Corsiva" pitchFamily="66" charset="0"/>
              </a:rPr>
              <a:t> та </a:t>
            </a:r>
            <a:r>
              <a:rPr lang="ru-RU" sz="3200" b="1" dirty="0" err="1">
                <a:latin typeface="Monotype Corsiva" pitchFamily="66" charset="0"/>
              </a:rPr>
              <a:t>дзвіночки</a:t>
            </a:r>
            <a:r>
              <a:rPr lang="ru-RU" sz="3200" b="1" dirty="0">
                <a:latin typeface="Monotype Corsiva" pitchFamily="66" charset="0"/>
              </a:rPr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2432515" cy="149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269585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2043113" cy="2998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7848872" cy="6553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2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6768752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Клавіші розучували ніч. </a:t>
            </a:r>
            <a:r>
              <a:rPr lang="uk-UA" sz="1800" b="1" dirty="0" smtClean="0">
                <a:solidFill>
                  <a:schemeClr val="bg1"/>
                </a:solidFill>
                <a:latin typeface="Monotype Corsiva" pitchFamily="66" charset="0"/>
              </a:rPr>
              <a:t>Із 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мелодій ледь летіли зорі.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Котик з казки ледь торкає </a:t>
            </a:r>
            <a:r>
              <a:rPr lang="uk-UA" sz="1800" b="1" dirty="0" err="1">
                <a:solidFill>
                  <a:schemeClr val="bg1"/>
                </a:solidFill>
                <a:latin typeface="Monotype Corsiva" pitchFamily="66" charset="0"/>
              </a:rPr>
              <a:t>віч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1800" b="1" dirty="0" smtClean="0">
                <a:solidFill>
                  <a:schemeClr val="bg1"/>
                </a:solidFill>
                <a:latin typeface="Monotype Corsiva" pitchFamily="66" charset="0"/>
              </a:rPr>
              <a:t> музикою 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радості і волі.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І дитячий невмирущий дзвін </a:t>
            </a:r>
            <a:r>
              <a:rPr lang="uk-UA" sz="1800" b="1" dirty="0" smtClean="0">
                <a:solidFill>
                  <a:schemeClr val="bg1"/>
                </a:solidFill>
                <a:latin typeface="Monotype Corsiva" pitchFamily="66" charset="0"/>
              </a:rPr>
              <a:t> колискових 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сонячних, яскравих,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Піднімав народи із колін м</a:t>
            </a:r>
            <a:r>
              <a:rPr lang="uk-UA" sz="1800" b="1" dirty="0" smtClean="0">
                <a:solidFill>
                  <a:schemeClr val="bg1"/>
                </a:solidFill>
                <a:latin typeface="Monotype Corsiva" pitchFamily="66" charset="0"/>
              </a:rPr>
              <a:t>овою 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небесної заграви.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Скрипка розривалася на біль, і</a:t>
            </a:r>
            <a:r>
              <a:rPr lang="uk-UA" sz="18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Кармен журилася у пісні.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Наче листя, линув звідусіль н</a:t>
            </a:r>
            <a:r>
              <a:rPr lang="uk-UA" sz="1800" b="1" dirty="0" smtClean="0">
                <a:solidFill>
                  <a:schemeClr val="bg1"/>
                </a:solidFill>
                <a:latin typeface="Monotype Corsiva" pitchFamily="66" charset="0"/>
              </a:rPr>
              <a:t>іжний 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тенор </a:t>
            </a:r>
            <a:r>
              <a:rPr lang="uk-UA" sz="1800" b="1" dirty="0" err="1">
                <a:solidFill>
                  <a:schemeClr val="bg1"/>
                </a:solidFill>
                <a:latin typeface="Monotype Corsiva" pitchFamily="66" charset="0"/>
              </a:rPr>
              <a:t>солодково-різний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І лише у вирі хризантем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Прокидався вальс п’янкого літа.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Із гілок закоханих дощем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Било клавіш невмируще світло...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Не співав так ніжно ще рояль,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В серце прямо музика не лилась...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В нотах лиш замріяна печаль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Й мрія не вчарована лишилась.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Дощ терпкий верхів’ям стугонів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І зливавсь в холодні неба </a:t>
            </a:r>
            <a:r>
              <a:rPr lang="uk-UA" sz="1800" b="1" dirty="0" err="1">
                <a:solidFill>
                  <a:schemeClr val="bg1"/>
                </a:solidFill>
                <a:latin typeface="Monotype Corsiva" pitchFamily="66" charset="0"/>
              </a:rPr>
              <a:t>соти</a:t>
            </a: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«Музико!» - лиш крикнути хотів, </a:t>
            </a:r>
          </a:p>
          <a:p>
            <a:pPr marL="0" indent="0">
              <a:buNone/>
            </a:pPr>
            <a:r>
              <a:rPr lang="uk-UA" sz="1800" b="1" dirty="0">
                <a:solidFill>
                  <a:schemeClr val="bg1"/>
                </a:solidFill>
                <a:latin typeface="Monotype Corsiva" pitchFamily="66" charset="0"/>
              </a:rPr>
              <a:t>Та... замовк. Бо слово влилось в ноти...</a:t>
            </a:r>
          </a:p>
        </p:txBody>
      </p:sp>
    </p:spTree>
    <p:extLst>
      <p:ext uri="{BB962C8B-B14F-4D97-AF65-F5344CB8AC3E}">
        <p14:creationId xmlns:p14="http://schemas.microsoft.com/office/powerpoint/2010/main" val="31818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7030A0"/>
                </a:solidFill>
              </a:rPr>
              <a:t>Використана література</a:t>
            </a:r>
            <a:endParaRPr lang="uk-UA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</a:rPr>
              <a:t>http://www.refmaniya.org.ua/chudozhnya-kultura/perv-sn-muzichn-nstrumenti-muzichna-kultura-sch-dnich-slov-yan</a:t>
            </a:r>
            <a:endParaRPr lang="uk-UA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</a:rPr>
              <a:t>http://www.hllab.dp.ua/Store/texts/music/index.htm</a:t>
            </a:r>
            <a:endParaRPr lang="uk-UA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Monotype Corsiva" pitchFamily="66" charset="0"/>
              </a:rPr>
              <a:t>http://</a:t>
            </a: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</a:rPr>
              <a:t>pidruchniki.ws/19900421/kulturologiya/muzika_antichnih_derzhav</a:t>
            </a:r>
            <a:endParaRPr lang="uk-UA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Monotype Corsiva" pitchFamily="66" charset="0"/>
              </a:rPr>
              <a:t>http://</a:t>
            </a:r>
            <a:r>
              <a:rPr lang="en-US" dirty="0" smtClean="0">
                <a:solidFill>
                  <a:srgbClr val="002060"/>
                </a:solidFill>
                <a:latin typeface="Monotype Corsiva" pitchFamily="66" charset="0"/>
              </a:rPr>
              <a:t>www.ebk.net.ua/Book/synopsis/istoriya/part2/014.htm</a:t>
            </a:r>
            <a:endParaRPr lang="uk-UA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Monotype Corsiva" pitchFamily="66" charset="0"/>
              </a:rPr>
              <a:t>http://probapera.org/publication/13/7212/muzyka.html</a:t>
            </a:r>
            <a:endParaRPr lang="uk-UA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Monotype Corsiva" pitchFamily="66" charset="0"/>
              </a:rPr>
              <a:t>Підручник художньої культури 10 клас</a:t>
            </a:r>
            <a:endParaRPr lang="uk-UA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5" cy="6858000"/>
          </a:xfrm>
        </p:spPr>
      </p:pic>
    </p:spTree>
    <p:extLst>
      <p:ext uri="{BB962C8B-B14F-4D97-AF65-F5344CB8AC3E}">
        <p14:creationId xmlns:p14="http://schemas.microsoft.com/office/powerpoint/2010/main" val="33336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695300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4941168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/>
              <a:t>Р</a:t>
            </a:r>
            <a:r>
              <a:rPr lang="ru-RU" sz="4000" b="1" dirty="0" err="1" smtClean="0"/>
              <a:t>іг</a:t>
            </a:r>
            <a:r>
              <a:rPr lang="ru-RU" sz="4000" b="1" dirty="0" smtClean="0"/>
              <a:t> тура, як </a:t>
            </a:r>
            <a:r>
              <a:rPr lang="ru-RU" sz="4000" b="1" dirty="0" err="1" smtClean="0"/>
              <a:t>сигнальний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інструмент</a:t>
            </a:r>
            <a:r>
              <a:rPr lang="ru-RU" sz="4000" b="1" dirty="0" smtClean="0"/>
              <a:t>.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41842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23528" y="116632"/>
            <a:ext cx="8568952" cy="12241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chemeClr val="bg1"/>
                </a:solidFill>
                <a:latin typeface="Monotype Corsiva" pitchFamily="66" charset="0"/>
              </a:rPr>
              <a:t>До основних  українських народних інструментів належать:</a:t>
            </a:r>
            <a:endParaRPr lang="uk-UA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46" y="1497178"/>
            <a:ext cx="6264696" cy="4596117"/>
          </a:xfrm>
        </p:spPr>
      </p:pic>
      <p:sp>
        <p:nvSpPr>
          <p:cNvPr id="8" name="Прямоугольник 7"/>
          <p:cNvSpPr/>
          <p:nvPr/>
        </p:nvSpPr>
        <p:spPr>
          <a:xfrm>
            <a:off x="2419658" y="6088559"/>
            <a:ext cx="4248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FF00"/>
                </a:solidFill>
                <a:latin typeface="Monotype Corsiva" pitchFamily="66" charset="0"/>
              </a:rPr>
              <a:t>кобза</a:t>
            </a:r>
            <a:endParaRPr lang="uk-UA" sz="44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5445224"/>
            <a:ext cx="4040188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dirty="0" smtClean="0"/>
              <a:t> </a:t>
            </a:r>
            <a:r>
              <a:rPr lang="uk-UA" sz="4000" dirty="0" smtClean="0">
                <a:solidFill>
                  <a:srgbClr val="FFFF00"/>
                </a:solidFill>
                <a:latin typeface="Monotype Corsiva" pitchFamily="66" charset="0"/>
              </a:rPr>
              <a:t>бандура</a:t>
            </a:r>
            <a:endParaRPr lang="uk-UA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888432" cy="5143336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6016" y="404664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uk-UA" sz="4400" dirty="0">
                <a:solidFill>
                  <a:srgbClr val="FFFF00"/>
                </a:solidFill>
                <a:latin typeface="Monotype Corsiva" pitchFamily="66" charset="0"/>
              </a:rPr>
              <a:t>л</a:t>
            </a:r>
            <a:r>
              <a:rPr lang="uk-UA" sz="4400" dirty="0" smtClean="0">
                <a:solidFill>
                  <a:srgbClr val="FFFF00"/>
                </a:solidFill>
                <a:latin typeface="Monotype Corsiva" pitchFamily="66" charset="0"/>
              </a:rPr>
              <a:t>іра</a:t>
            </a:r>
            <a:endParaRPr lang="uk-UA" sz="4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333814" cy="5560506"/>
          </a:xfrm>
        </p:spPr>
      </p:pic>
    </p:spTree>
    <p:extLst>
      <p:ext uri="{BB962C8B-B14F-4D97-AF65-F5344CB8AC3E}">
        <p14:creationId xmlns:p14="http://schemas.microsoft.com/office/powerpoint/2010/main" val="32769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339752" y="116632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FFFF00"/>
                </a:solidFill>
                <a:latin typeface="Monotype Corsiva" pitchFamily="66" charset="0"/>
              </a:rPr>
              <a:t>свищики</a:t>
            </a:r>
            <a:endParaRPr lang="uk-UA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09402" cy="281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1331640" y="6021288"/>
            <a:ext cx="2592288" cy="576064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FF00"/>
                </a:solidFill>
                <a:latin typeface="Monotype Corsiva" pitchFamily="66" charset="0"/>
              </a:rPr>
              <a:t>     окарини</a:t>
            </a:r>
            <a:endParaRPr lang="uk-UA" sz="4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0"/>
          <a:stretch/>
        </p:blipFill>
        <p:spPr>
          <a:xfrm>
            <a:off x="3995936" y="3717032"/>
            <a:ext cx="4918285" cy="297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1561</Words>
  <Application>Microsoft Office PowerPoint</Application>
  <PresentationFormat>Экран (4:3)</PresentationFormat>
  <Paragraphs>105</Paragraphs>
  <Slides>41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Музична культура</vt:lpstr>
      <vt:lpstr>В презентації ми розглянемо:</vt:lpstr>
      <vt:lpstr>Первісні музичні інструменти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Музична культура східних слов'ян</vt:lpstr>
      <vt:lpstr>Музична культура східних слов'ян</vt:lpstr>
      <vt:lpstr>Презентация PowerPoint</vt:lpstr>
      <vt:lpstr>Календарно-обрядові пісні</vt:lpstr>
      <vt:lpstr>Зимовий цикл </vt:lpstr>
      <vt:lpstr>Весняний цикл </vt:lpstr>
      <vt:lpstr>Презентация PowerPoint</vt:lpstr>
      <vt:lpstr>Літній цикл</vt:lpstr>
      <vt:lpstr>Весінній цикл</vt:lpstr>
      <vt:lpstr>Презентация PowerPoint</vt:lpstr>
      <vt:lpstr>Презентация PowerPoint</vt:lpstr>
      <vt:lpstr>Весільні пісні</vt:lpstr>
      <vt:lpstr>Жартівливі, сатиричні пісні</vt:lpstr>
      <vt:lpstr>Коломийки</vt:lpstr>
      <vt:lpstr>Колискові пісні</vt:lpstr>
      <vt:lpstr>Музична культура античних міст Північного Причорномор'я</vt:lpstr>
      <vt:lpstr>Музична культура античних міст Північного Причорномор'я</vt:lpstr>
      <vt:lpstr>Презентация PowerPoint</vt:lpstr>
      <vt:lpstr>Презентация PowerPoint</vt:lpstr>
      <vt:lpstr>Музична культура Київської держави: народна, придворно-світська, церковна</vt:lpstr>
      <vt:lpstr>Народна</vt:lpstr>
      <vt:lpstr> Світська музика</vt:lpstr>
      <vt:lpstr>Церковна музика</vt:lpstr>
      <vt:lpstr>Презентация PowerPoint</vt:lpstr>
      <vt:lpstr>Презентация PowerPoint</vt:lpstr>
      <vt:lpstr>Давньоруські музичні  інструменти </vt:lpstr>
      <vt:lpstr>Презентация PowerPoint</vt:lpstr>
      <vt:lpstr>Використана література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Анна</cp:lastModifiedBy>
  <cp:revision>38</cp:revision>
  <dcterms:created xsi:type="dcterms:W3CDTF">2013-01-19T11:27:25Z</dcterms:created>
  <dcterms:modified xsi:type="dcterms:W3CDTF">2013-01-24T04:51:31Z</dcterms:modified>
</cp:coreProperties>
</file>