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65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Дом с химерами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Учениц 10 арх класса</a:t>
            </a:r>
          </a:p>
          <a:p>
            <a:r>
              <a:rPr lang="ru-RU" dirty="0" smtClean="0"/>
              <a:t>Школы №71</a:t>
            </a:r>
          </a:p>
          <a:p>
            <a:r>
              <a:rPr lang="ru-RU" dirty="0" smtClean="0"/>
              <a:t>Гетьман Валерии и Ефремовой Ирины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0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Фасад дома</a:t>
            </a:r>
            <a:br>
              <a:rPr lang="ru-RU" dirty="0"/>
            </a:br>
            <a:r>
              <a:rPr lang="ru-RU" dirty="0"/>
              <a:t>с улицы Банковой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54697" cy="5066023"/>
          </a:xfrm>
        </p:spPr>
      </p:pic>
    </p:spTree>
    <p:extLst>
      <p:ext uri="{BB962C8B-B14F-4D97-AF65-F5344CB8AC3E}">
        <p14:creationId xmlns:p14="http://schemas.microsoft.com/office/powerpoint/2010/main" val="353141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Скульптурное оформление крыши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69133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Колонны, украшенные</a:t>
            </a:r>
            <a:br>
              <a:rPr lang="ru-RU" dirty="0"/>
            </a:br>
            <a:r>
              <a:rPr lang="ru-RU" dirty="0"/>
              <a:t>головами носорогов и оленей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754697" cy="5066023"/>
          </a:xfrm>
        </p:spPr>
      </p:pic>
    </p:spTree>
    <p:extLst>
      <p:ext uri="{BB962C8B-B14F-4D97-AF65-F5344CB8AC3E}">
        <p14:creationId xmlns:p14="http://schemas.microsoft.com/office/powerpoint/2010/main" val="327435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88424" cy="1296144"/>
          </a:xfrm>
        </p:spPr>
        <p:txBody>
          <a:bodyPr>
            <a:noAutofit/>
          </a:bodyPr>
          <a:lstStyle/>
          <a:p>
            <a:r>
              <a:rPr lang="ru-RU" sz="2800" dirty="0"/>
              <a:t>Головы слонов.</a:t>
            </a:r>
            <a:br>
              <a:rPr lang="ru-RU" sz="2800" dirty="0"/>
            </a:br>
            <a:r>
              <a:rPr lang="ru-RU" sz="2800" dirty="0"/>
              <a:t>Скульптурное оформление первого этажа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5953"/>
            <a:ext cx="7042729" cy="5282047"/>
          </a:xfrm>
        </p:spPr>
      </p:pic>
    </p:spTree>
    <p:extLst>
      <p:ext uri="{BB962C8B-B14F-4D97-AF65-F5344CB8AC3E}">
        <p14:creationId xmlns:p14="http://schemas.microsoft.com/office/powerpoint/2010/main" val="46496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Обратная</a:t>
            </a:r>
            <a:br>
              <a:rPr lang="ru-RU" dirty="0"/>
            </a:br>
            <a:r>
              <a:rPr lang="ru-RU" dirty="0"/>
              <a:t>сторона здания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83802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ru-RU" sz="3200" dirty="0"/>
              <a:t>Питон.</a:t>
            </a:r>
            <a:br>
              <a:rPr lang="ru-RU" sz="3200" dirty="0"/>
            </a:br>
            <a:r>
              <a:rPr lang="ru-RU" sz="3200" dirty="0"/>
              <a:t>Скульптурное оформление водостока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826705" cy="5120029"/>
          </a:xfrm>
        </p:spPr>
      </p:pic>
    </p:spTree>
    <p:extLst>
      <p:ext uri="{BB962C8B-B14F-4D97-AF65-F5344CB8AC3E}">
        <p14:creationId xmlns:p14="http://schemas.microsoft.com/office/powerpoint/2010/main" val="381159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Внутреннее оформление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09120"/>
          </a:xfrm>
        </p:spPr>
        <p:txBody>
          <a:bodyPr>
            <a:noAutofit/>
          </a:bodyPr>
          <a:lstStyle/>
          <a:p>
            <a:r>
              <a:rPr lang="ru-RU" sz="1400" dirty="0"/>
              <a:t>В свободной планировке дома использован принцип функциональной взаимосвязи изолированных групп помещений (парадных, жилых, хозяйственных), что характерно для богатых домов начала ХХ в. Расположение комнат в доме — веером, по ходу солнца, что создавало условия для хорошего естественного </a:t>
            </a:r>
            <a:r>
              <a:rPr lang="ru-RU" sz="1400" dirty="0" err="1" smtClean="0"/>
              <a:t>освещения.Общая</a:t>
            </a:r>
            <a:r>
              <a:rPr lang="ru-RU" sz="1400" dirty="0" smtClean="0"/>
              <a:t> </a:t>
            </a:r>
            <a:r>
              <a:rPr lang="ru-RU" sz="1400" dirty="0"/>
              <a:t>площадь здания составляет 3 309,5 </a:t>
            </a:r>
            <a:r>
              <a:rPr lang="ru-RU" sz="1400" dirty="0" smtClean="0"/>
              <a:t>м².</a:t>
            </a:r>
            <a:endParaRPr lang="ru-RU" sz="1400" dirty="0"/>
          </a:p>
          <a:p>
            <a:r>
              <a:rPr lang="ru-RU" sz="1400" dirty="0"/>
              <a:t>На первом этаже со стороны площади Ивана Франко размещались две конюшни, две комнаты для кучеров, общая прачечная и две квартиры — двух- и трёхкомнатная. Каждая из двух квартир состоит из прихожей, кухни, ванной комнаты и кладовой. На этажах, расположенных выше первого, располагалось по одной квартире.</a:t>
            </a:r>
          </a:p>
          <a:p>
            <a:r>
              <a:rPr lang="ru-RU" sz="1400" dirty="0"/>
              <a:t>На втором этаже квартира состояла из шести жилых комнат, вестибюля, кухни, буфета, трёх комнат для прислуги, одной ванной комнаты, двух туалетов и двух кладовых.</a:t>
            </a:r>
          </a:p>
          <a:p>
            <a:r>
              <a:rPr lang="ru-RU" sz="1400" dirty="0"/>
              <a:t>На третьем и шестом этаже располагались квартиры из восьми жилых комнат, в них имелись прихожая, кухня, прачечная, две комнаты для прислуги, ванная комната и два туалета. Квартира на третьем этаже располагалась несколько ниже уровня главного входа со стороны Банковской улицы.</a:t>
            </a:r>
          </a:p>
          <a:p>
            <a:r>
              <a:rPr lang="ru-RU" sz="1400" dirty="0"/>
              <a:t>Лучшая квартира, с тринадцатью комнатами, на четвёртом этаже со стороны площади Ивана Франко (на первом со стороны Банковой улицы), принадлежала самому </a:t>
            </a:r>
            <a:r>
              <a:rPr lang="ru-RU" sz="1400" dirty="0" smtClean="0"/>
              <a:t>Городецкому. </a:t>
            </a:r>
            <a:r>
              <a:rPr lang="ru-RU" sz="1400" dirty="0"/>
              <a:t>Она состояла из кабинета, гостиной, малой гостиной, столовой, будуара, спальни, детской, комнаты для гувернантки, запасной комнаты, прихожей, трёх комнат для прислуги, посудомоечной, коридора, кухни, ванной, двух туалетов и двух кладовых. Такая же квартира находилась этажом выше.</a:t>
            </a:r>
          </a:p>
          <a:p>
            <a:r>
              <a:rPr lang="ru-RU" sz="1400" dirty="0"/>
              <a:t>Помимо квартир, конюшни, прачечной и кладовых, в доме были винные </a:t>
            </a:r>
            <a:r>
              <a:rPr lang="ru-RU" sz="1400" dirty="0" smtClean="0"/>
              <a:t>погреба </a:t>
            </a:r>
            <a:r>
              <a:rPr lang="ru-RU" sz="1400" dirty="0"/>
              <a:t>и коровник, Городецкий хотел каждый день поить своих жильцов свежим молоком. Расположение коровника было подобрано таким образом, чтобы запах не доставлял жильцам неудобств.</a:t>
            </a:r>
          </a:p>
        </p:txBody>
      </p:sp>
    </p:spTree>
    <p:extLst>
      <p:ext uri="{BB962C8B-B14F-4D97-AF65-F5344CB8AC3E}">
        <p14:creationId xmlns:p14="http://schemas.microsoft.com/office/powerpoint/2010/main" val="73385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Городские легенды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Согласно первой легенде, Городецкий построил этот дом в память о своей дочери, которая из-за несчастной любви покончила жизнь самоубийством, бросившись в воды Днепра то ли из-за семейной ссоры, то ли из-за несчастной любви, от этого в оформлении так много морских мотивов. Однако, как было установлено, Елена Городецкая (в замужестве Яценко) во время строительства дома была жива и здорова и умерла гораздо позже своего </a:t>
            </a:r>
            <a:r>
              <a:rPr lang="ru-RU" sz="1400" dirty="0" smtClean="0"/>
              <a:t>отца.</a:t>
            </a:r>
            <a:endParaRPr lang="ru-RU" sz="1400" dirty="0"/>
          </a:p>
          <a:p>
            <a:r>
              <a:rPr lang="ru-RU" sz="1400" dirty="0"/>
              <a:t>Вторая легенда гласит, что Городецкий построил дом, заключив с известными архитекторами Александром Кобелевым и Владимиром </a:t>
            </a:r>
            <a:r>
              <a:rPr lang="ru-RU" sz="1400" dirty="0" smtClean="0"/>
              <a:t>Леонтовичем </a:t>
            </a:r>
            <a:r>
              <a:rPr lang="ru-RU" sz="1400" dirty="0"/>
              <a:t>пари, что он за два года сможет построить здание, используя новые по тем временам материалы: цемент и бетон. На что Александр Кобелев сказал ему:</a:t>
            </a:r>
          </a:p>
          <a:p>
            <a:r>
              <a:rPr lang="ru-RU" sz="1400" dirty="0"/>
              <a:t>«Да вы, сударь, сумасшедший. Только сумасшедшему может прийти в голову такая идея.»</a:t>
            </a:r>
          </a:p>
          <a:p>
            <a:r>
              <a:rPr lang="ru-RU" sz="1400" dirty="0"/>
              <a:t>Через два года Городецкий представил архитекторам свой дом и выиграл </a:t>
            </a:r>
            <a:r>
              <a:rPr lang="ru-RU" sz="1400" dirty="0" smtClean="0"/>
              <a:t>пари.</a:t>
            </a:r>
            <a:endParaRPr lang="ru-RU" sz="1400" dirty="0"/>
          </a:p>
          <a:p>
            <a:r>
              <a:rPr lang="ru-RU" sz="1400" dirty="0"/>
              <a:t>Согласно третьей легенде, перед тем как покинуть дом, Городецкий наложил на него проклятие. Якобы все жильцы особняка будут несчастливы, и только лишь потомки Городецкого смогут беспрепятственно уживаться с химерами. Сторонники этой версии указывают на то, что конторы, владевшие здесь помещениями либо арендовавшие их, банкротились — их фонды таинственно исчезали, организации </a:t>
            </a:r>
            <a:r>
              <a:rPr lang="ru-RU" sz="1400" dirty="0" smtClean="0"/>
              <a:t>расформировывались.</a:t>
            </a:r>
            <a:endParaRPr lang="ru-RU" sz="1400" dirty="0"/>
          </a:p>
          <a:p>
            <a:r>
              <a:rPr lang="ru-RU" sz="1400" dirty="0"/>
              <a:t>Также существует легенда, согласно которой дом строил не Городецкий, а Николай </a:t>
            </a:r>
            <a:r>
              <a:rPr lang="ru-RU" sz="1400" dirty="0" err="1"/>
              <a:t>Добачевский</a:t>
            </a:r>
            <a:r>
              <a:rPr lang="ru-RU" sz="1400" dirty="0"/>
              <a:t>. Эта легенда опровергается тем, что на всех чертежах дома стоит подпись Городецкого</a:t>
            </a:r>
          </a:p>
        </p:txBody>
      </p:sp>
    </p:spTree>
    <p:extLst>
      <p:ext uri="{BB962C8B-B14F-4D97-AF65-F5344CB8AC3E}">
        <p14:creationId xmlns:p14="http://schemas.microsoft.com/office/powerpoint/2010/main" val="298543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544" y="2636912"/>
            <a:ext cx="9828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онец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40804" cy="5757083"/>
          </a:xfrm>
        </p:spPr>
      </p:pic>
    </p:spTree>
    <p:extLst>
      <p:ext uri="{BB962C8B-B14F-4D97-AF65-F5344CB8AC3E}">
        <p14:creationId xmlns:p14="http://schemas.microsoft.com/office/powerpoint/2010/main" val="38226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Дом с </a:t>
            </a:r>
            <a:r>
              <a:rPr lang="ru-RU" dirty="0" smtClean="0"/>
              <a:t>химерами— </a:t>
            </a:r>
            <a:r>
              <a:rPr lang="ru-RU" dirty="0"/>
              <a:t>кирпичное здание в стиле модерн, расположенное в столице Украины, Киеве. Своё название дом получил благодаря скульптурным украшениям (расположенным как на фасаде дома так и внутри его), тематика которых — наземный и подводный животный мир, атрибуты охоты, сказочные существа.</a:t>
            </a:r>
          </a:p>
          <a:p>
            <a:r>
              <a:rPr lang="ru-RU" dirty="0"/>
              <a:t>Здание расположено в Печерском районе на улице Банковой, 10, напротив Администрации Президента Украины. Архитектор Владислав Городецкий построил его в 1901—1903 годах как доходный дом с помещениями для своей семьи. Место строительства выбрал над крутым обрывом по Банковой улице, на бывшем берегу осушенного </a:t>
            </a:r>
            <a:r>
              <a:rPr lang="ru-RU" dirty="0" smtClean="0"/>
              <a:t>болота. </a:t>
            </a:r>
            <a:r>
              <a:rPr lang="ru-RU" dirty="0"/>
              <a:t>Скульптурные украшения по собственным эскизам выполнил скульптор </a:t>
            </a:r>
            <a:r>
              <a:rPr lang="ru-RU" dirty="0" err="1"/>
              <a:t>Элио</a:t>
            </a:r>
            <a:r>
              <a:rPr lang="ru-RU" dirty="0"/>
              <a:t> Саля.</a:t>
            </a:r>
          </a:p>
          <a:p>
            <a:r>
              <a:rPr lang="ru-RU" dirty="0"/>
              <a:t>Дом используется в качестве резиденции Президента Украины с весны 2005 </a:t>
            </a:r>
            <a:r>
              <a:rPr lang="ru-RU" dirty="0" smtClean="0"/>
              <a:t>года согласно </a:t>
            </a:r>
            <a:r>
              <a:rPr lang="ru-RU" dirty="0"/>
              <a:t>постановлению правительства. Является памятником архитектуры № 906.</a:t>
            </a:r>
          </a:p>
        </p:txBody>
      </p:sp>
    </p:spTree>
    <p:extLst>
      <p:ext uri="{BB962C8B-B14F-4D97-AF65-F5344CB8AC3E}">
        <p14:creationId xmlns:p14="http://schemas.microsoft.com/office/powerpoint/2010/main" val="38286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Строительство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Дом с химерами был построен по проекту архитектора Владислава Городецкого в 1901—1902 </a:t>
            </a:r>
            <a:r>
              <a:rPr lang="ru-RU" dirty="0" smtClean="0"/>
              <a:t>годах с </a:t>
            </a:r>
            <a:r>
              <a:rPr lang="ru-RU" dirty="0"/>
              <a:t>применением инновационных решений для тех времен под руководством инженера Антона Страуса. Ко времени строительства здания Городецкий был известен как крупный архитектор, разработал многие здания Киева — в частности, Костёл святого Николая, Киевскую </a:t>
            </a:r>
            <a:r>
              <a:rPr lang="ru-RU" dirty="0" err="1"/>
              <a:t>кенассу</a:t>
            </a:r>
            <a:r>
              <a:rPr lang="ru-RU" dirty="0"/>
              <a:t> и Национальный художественный музей Украины. Помимо архитектуры, Городецкий любил охоту, возможно, поэтому в его работах присутствует так много скульптурных изображений животных.</a:t>
            </a:r>
          </a:p>
          <a:p>
            <a:r>
              <a:rPr lang="ru-RU" dirty="0"/>
              <a:t>Городецкий финансировал строительство дома на заёмные средства с намерением создать доходный дом. На каждом этаже он сформировал по одной квартире, они были связаны между собой лифтом и лестницами. Сам Городецкий занимал четвёртый этаж здания, площадь которого составляет около 380 м².</a:t>
            </a:r>
          </a:p>
          <a:p>
            <a:r>
              <a:rPr lang="ru-RU" dirty="0"/>
              <a:t>Первую часть земли Городецкий купил 1 февраля 1901 года, строительные работы начались 18 марта того же года. Строительство наружных стен было завершено 21 августа, крыша и кирпичная кладка была завершена 13 сентября. В связи с экономическими трудностями в Российской империи завершение строительства было отложено. В мае 1903 года были заняты только одна квартира на нижнем этаже и собственная квартира Городецкого. Для строительства здания было использовано 1550 м² земли стоимостью 15 640 рублей[3]. Общая стоимость земли и строительства составила 133 000 рублей. Предполагаемый годовой доход от аренды составлял 7200 рублей. Слева от центрального фасада располагалась альпийская горка (площадью около 320 м²) с фонтаном.</a:t>
            </a:r>
          </a:p>
          <a:p>
            <a:r>
              <a:rPr lang="ru-RU" dirty="0"/>
              <a:t>Из-за финансовых проблем, связанных с увлечением сафари, в июле 1912 года Городецкий решил заложить свой особняк Киевскому обществу взаимных кредитов.</a:t>
            </a:r>
          </a:p>
        </p:txBody>
      </p:sp>
    </p:spTree>
    <p:extLst>
      <p:ext uri="{BB962C8B-B14F-4D97-AF65-F5344CB8AC3E}">
        <p14:creationId xmlns:p14="http://schemas.microsoft.com/office/powerpoint/2010/main" val="373959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Собственники после Городецкого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Неспособность выплатить проценты по кредиту привела к тому, что в 1913 году усадьба с особняком была продана кредитным обществом на аукционе. Владение особняком перешло к Даниилу </a:t>
            </a:r>
            <a:r>
              <a:rPr lang="ru-RU" dirty="0" err="1"/>
              <a:t>Балаховскому</a:t>
            </a:r>
            <a:r>
              <a:rPr lang="ru-RU" dirty="0"/>
              <a:t>, французскому консульскому агенту в Киеве. В 1916 году дом купил некий Самуил </a:t>
            </a:r>
            <a:r>
              <a:rPr lang="ru-RU" dirty="0" err="1"/>
              <a:t>Нимец</a:t>
            </a:r>
            <a:r>
              <a:rPr lang="ru-RU" dirty="0"/>
              <a:t>, купец первой </a:t>
            </a:r>
            <a:r>
              <a:rPr lang="ru-RU" dirty="0" smtClean="0"/>
              <a:t>гильдии.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16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Времена советской власти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После Октябрьской революции 1917 года здание было национализировано, а все квартиры в доме стали коммунальными[4].</a:t>
            </a:r>
          </a:p>
          <a:p>
            <a:r>
              <a:rPr lang="ru-RU" dirty="0"/>
              <a:t>С 1921 года в здании размещался штаб военно-трудовой лесозаготовочной дружины. Позже новая власть разместила в нём Ветеринарное управление Киевского военного округа[5].</a:t>
            </a:r>
          </a:p>
          <a:p>
            <a:r>
              <a:rPr lang="ru-RU" dirty="0"/>
              <a:t>Во время Великой Отечественной войны зданию был нанесён значительный ущерб, оно оставалось заброшенным. После войны здание использовалось как жильё актёров театра имени Ивана Франко. Затем ЦК КП(б)У распорядился использовать здание в качестве поликлиники № 1 для членов ЦК КП(б)У</a:t>
            </a:r>
          </a:p>
        </p:txBody>
      </p:sp>
    </p:spTree>
    <p:extLst>
      <p:ext uri="{BB962C8B-B14F-4D97-AF65-F5344CB8AC3E}">
        <p14:creationId xmlns:p14="http://schemas.microsoft.com/office/powerpoint/2010/main" val="334033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Дом построен в стиле модерн и спроектирован в форме куба, со стороны Банковой улицы он имеет три этажа, а со стороны площади Ивана Франко — шесть. В свободной планировке использован принцип функциональной взаимосвязи изолированных групп помещений (парадных, жилых, хозяйственных), что свойственно многим жилым домам XX века.</a:t>
            </a:r>
          </a:p>
        </p:txBody>
      </p:sp>
    </p:spTree>
    <p:extLst>
      <p:ext uri="{BB962C8B-B14F-4D97-AF65-F5344CB8AC3E}">
        <p14:creationId xmlns:p14="http://schemas.microsoft.com/office/powerpoint/2010/main" val="393261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Внешнее оформление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Скульптурные украшения фасада по собственных эскизам Городецкого выполнил его помощник, миланский скульптор </a:t>
            </a:r>
            <a:r>
              <a:rPr lang="ru-RU" sz="1800" dirty="0" err="1"/>
              <a:t>Элио</a:t>
            </a:r>
            <a:r>
              <a:rPr lang="ru-RU" sz="1800" dirty="0"/>
              <a:t> Саля, оставивший свою подпись «E. </a:t>
            </a:r>
            <a:r>
              <a:rPr lang="ru-RU" sz="1800" dirty="0" err="1"/>
              <a:t>Sala</a:t>
            </a:r>
            <a:r>
              <a:rPr lang="ru-RU" sz="1800" dirty="0"/>
              <a:t>. 1902» под скульптурной композицией борьбы львицы и орла. На стенах дома находятся бетонные головы носорогов, жирафов, львов, крокодилов, антилоп и прочих африканских зверей. Бетонные хоботы слонов, свисающие над тротуарами, использовались в качестве водосточных труб. На крыше расположились гигантские жабы, морские чудовища и нереиды с цепями вместо волос. На крыше используется высокий парапет, что позволяет практически полностью скрыть кровлю. Парадную лестницу скульптор украсил лепным фризом и рельефами, в центре поместил колонну с изображением огромного дельфина, обвитого растениями.</a:t>
            </a:r>
          </a:p>
        </p:txBody>
      </p:sp>
    </p:spTree>
    <p:extLst>
      <p:ext uri="{BB962C8B-B14F-4D97-AF65-F5344CB8AC3E}">
        <p14:creationId xmlns:p14="http://schemas.microsoft.com/office/powerpoint/2010/main" val="346132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Борьба львицы и орла.</a:t>
            </a:r>
            <a:br>
              <a:rPr lang="ru-RU" sz="3600" dirty="0"/>
            </a:br>
            <a:r>
              <a:rPr lang="ru-RU" sz="3600" dirty="0"/>
              <a:t>Скульптурное оформление ограждения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848211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C8E0D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1285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Дом с химерами</vt:lpstr>
      <vt:lpstr>Презентация PowerPoint</vt:lpstr>
      <vt:lpstr>Презентация PowerPoint</vt:lpstr>
      <vt:lpstr>Строительство</vt:lpstr>
      <vt:lpstr>Собственники после Городецкого</vt:lpstr>
      <vt:lpstr>Времена советской власти</vt:lpstr>
      <vt:lpstr>Архитектура</vt:lpstr>
      <vt:lpstr>Внешнее оформление</vt:lpstr>
      <vt:lpstr>Борьба львицы и орла. Скульптурное оформление ограждения</vt:lpstr>
      <vt:lpstr>Фасад дома с улицы Банковой</vt:lpstr>
      <vt:lpstr>Скульптурное оформление крыши</vt:lpstr>
      <vt:lpstr>Колонны, украшенные головами носорогов и оленей</vt:lpstr>
      <vt:lpstr>Головы слонов. Скульптурное оформление первого этажа</vt:lpstr>
      <vt:lpstr>Обратная сторона здания</vt:lpstr>
      <vt:lpstr>Питон. Скульптурное оформление водостока</vt:lpstr>
      <vt:lpstr>Внутреннее оформление</vt:lpstr>
      <vt:lpstr>Городские легенды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с химерами</dc:title>
  <cp:lastModifiedBy>Lera</cp:lastModifiedBy>
  <cp:revision>3</cp:revision>
  <dcterms:modified xsi:type="dcterms:W3CDTF">2013-02-25T17:31:49Z</dcterms:modified>
</cp:coreProperties>
</file>