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C5F66B-C3B6-46ED-BF3B-32649B54A0E7}" type="datetimeFigureOut">
              <a:rPr lang="ru-RU" smtClean="0"/>
              <a:pPr/>
              <a:t>28.09.2011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139D079-9AAC-4F52-97E2-D14C4D9F6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comb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91;&#1079;&#1080;&#1082;&#1072;\&#1087;&#1077;&#1089;&#1085;&#1080;%2010+\Piano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26&amp;img_url=mrassokhin.narod.ru/photo/album-09_Northern_capital/smolniy.JPG&amp;rpt=sim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LevitzkyAlymova177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A4%D0%B0%D0%B9%D0%BB:Galaktionov_Smolny_institute_1823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ru.wikipedia.org/wiki/%D0%A4%D0%B0%D0%B9%D0%BB:Smolny_Institute,_the_last_graduates.jp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22&amp;img_url=www.roadplanet.ru/img/reports/105/img-wm/11.jpg&amp;rpt=simage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8.jpeg"/><Relationship Id="rId2" Type="http://schemas.openxmlformats.org/officeDocument/2006/relationships/hyperlink" Target="http://www.opeterburge.ru/pictures/1762arpii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Tomilova_Olega.jpg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6.jpeg"/><Relationship Id="rId10" Type="http://schemas.openxmlformats.org/officeDocument/2006/relationships/hyperlink" Target="http://www.opeterburge.ru/pictures/1762sisl19v.jpg" TargetMode="External"/><Relationship Id="rId4" Type="http://schemas.openxmlformats.org/officeDocument/2006/relationships/hyperlink" Target="http://ru.wikipedia.org/wiki/%D0%A4%D0%B0%D0%B9%D0%BB:Galaktionov_Smolny_institute_1823.jpg" TargetMode="Externa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Levshina_by_levitskiy.jpg" TargetMode="External"/><Relationship Id="rId13" Type="http://schemas.openxmlformats.org/officeDocument/2006/relationships/image" Target="../media/image15.jpeg"/><Relationship Id="rId3" Type="http://schemas.openxmlformats.org/officeDocument/2006/relationships/image" Target="../media/image11.png"/><Relationship Id="rId7" Type="http://schemas.openxmlformats.org/officeDocument/2006/relationships/image" Target="../media/image12.jpeg"/><Relationship Id="rId12" Type="http://schemas.openxmlformats.org/officeDocument/2006/relationships/hyperlink" Target="http://ru.wikipedia.org/wiki/%D0%A4%D0%B0%D0%B9%D0%BB:Dmitry_Levitzky_001.jpg" TargetMode="External"/><Relationship Id="rId2" Type="http://schemas.openxmlformats.org/officeDocument/2006/relationships/hyperlink" Target="http://ru.wikipedia.org/wiki/%D0%A4%D0%B0%D0%B9%D0%BB:Natalia_Buxhoevden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Borschova_by_levitskiy.jpg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4.jpeg"/><Relationship Id="rId15" Type="http://schemas.openxmlformats.org/officeDocument/2006/relationships/image" Target="../media/image16.jpeg"/><Relationship Id="rId10" Type="http://schemas.openxmlformats.org/officeDocument/2006/relationships/hyperlink" Target="http://ru.wikipedia.org/wiki/%D0%A4%D0%B0%D0%B9%D0%BB:Molchanova_by_levitskiy.jpg" TargetMode="External"/><Relationship Id="rId4" Type="http://schemas.openxmlformats.org/officeDocument/2006/relationships/hyperlink" Target="http://ru.wikipedia.org/wiki/%D0%A4%D0%B0%D0%B9%D0%BB:LevitzkyAlymova1775.jpg" TargetMode="External"/><Relationship Id="rId9" Type="http://schemas.openxmlformats.org/officeDocument/2006/relationships/image" Target="../media/image13.jpeg"/><Relationship Id="rId14" Type="http://schemas.openxmlformats.org/officeDocument/2006/relationships/hyperlink" Target="http://ru.wikipedia.org/wiki/%D0%A4%D0%B0%D0%B9%D0%BB:Anna_Radischeva.jp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BoroovikovskiyV_PtERodzenMIN.jpg" TargetMode="External"/><Relationship Id="rId13" Type="http://schemas.openxmlformats.org/officeDocument/2006/relationships/image" Target="../media/image21.jpeg"/><Relationship Id="rId3" Type="http://schemas.openxmlformats.org/officeDocument/2006/relationships/image" Target="../media/image17.jpeg"/><Relationship Id="rId7" Type="http://schemas.openxmlformats.org/officeDocument/2006/relationships/image" Target="../media/image18.jpeg"/><Relationship Id="rId12" Type="http://schemas.openxmlformats.org/officeDocument/2006/relationships/hyperlink" Target="http://ru.wikipedia.org/wiki/%D0%A4%D0%B0%D0%B9%D0%BB:Natalia_Zubov_1.jpg" TargetMode="External"/><Relationship Id="rId2" Type="http://schemas.openxmlformats.org/officeDocument/2006/relationships/hyperlink" Target="http://ru.wikipedia.org/wiki/%D0%A4%D0%B0%D0%B9%D0%BB:Cipher_for_best_graduates_of_Smolny_institut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Bundesarchiv_Bild_102-00061,_Elena_von_Montenegro_140x190.jpg" TargetMode="External"/><Relationship Id="rId11" Type="http://schemas.openxmlformats.org/officeDocument/2006/relationships/image" Target="../media/image20.jpeg"/><Relationship Id="rId5" Type="http://schemas.openxmlformats.org/officeDocument/2006/relationships/image" Target="../media/image5.jpeg"/><Relationship Id="rId10" Type="http://schemas.openxmlformats.org/officeDocument/2006/relationships/hyperlink" Target="http://ru.wikipedia.org/wiki/%D0%A4%D0%B0%D0%B9%D0%BB:Dorothea_von_Lieven.jpg" TargetMode="External"/><Relationship Id="rId4" Type="http://schemas.openxmlformats.org/officeDocument/2006/relationships/hyperlink" Target="http://ru.wikipedia.org/wiki/%D0%A4%D0%B0%D0%B9%D0%BB:Smolny_Institute,_the_last_graduates.jpg" TargetMode="External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38&amp;img_url=www.home-edu.ru/user/uatml/00000739/uroki/29/img7/7604.jpg&amp;rpt=simage" TargetMode="External"/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2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19&amp;img_url=photoarchive.spb.ru:9090/www/getImage.do?object=2500496334&amp;original=1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30&amp;img_url=www.sokoladm.ru/photo_kult/35_b.jpg&amp;rpt=simage" TargetMode="External"/><Relationship Id="rId11" Type="http://schemas.openxmlformats.org/officeDocument/2006/relationships/image" Target="../media/image26.jpeg"/><Relationship Id="rId5" Type="http://schemas.openxmlformats.org/officeDocument/2006/relationships/image" Target="../media/image23.jpeg"/><Relationship Id="rId10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35&amp;img_url=shkola759.narod.ru/muzei/muz_istsn.JPG&amp;rpt=simage" TargetMode="External"/><Relationship Id="rId4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27&amp;img_url=i1.i.ua/prikol/pic/4/8/460884_445719.jpg&amp;rpt=simage" TargetMode="External"/><Relationship Id="rId9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47&amp;img_url=www.myjulia.ru/data/cache/2011/03/16/707968_4553nothumb500.jpg&amp;rpt=simage" TargetMode="External"/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56&amp;img_url=www.myjulia.ru/data/cache/2010/12/23/608759_6573nothumb500.jpg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51&amp;img_url=i1.i.ua/prikol/pic/4/8/460884_445720.jpg&amp;rpt=simage" TargetMode="External"/><Relationship Id="rId11" Type="http://schemas.openxmlformats.org/officeDocument/2006/relationships/image" Target="../media/image31.jpeg"/><Relationship Id="rId5" Type="http://schemas.openxmlformats.org/officeDocument/2006/relationships/image" Target="../media/image28.jpeg"/><Relationship Id="rId10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44&amp;img_url=img0.liveinternet.ru/images/attach/c/0/46/447/46447244_073itsky20p20vosp20levshinoy.jpg&amp;rpt=simage" TargetMode="External"/><Relationship Id="rId4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52&amp;img_url=www.myjulia.ru/data/cache/2010/12/23/608765_6625-0x600.jpg&amp;rpt=simage" TargetMode="External"/><Relationship Id="rId9" Type="http://schemas.openxmlformats.org/officeDocument/2006/relationships/image" Target="../media/image3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Smolny_Institute,_the_last_graduates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45&amp;img_url=ishimov-i.narod.ru/photo193.jpg&amp;rpt=simage" TargetMode="External"/><Relationship Id="rId3" Type="http://schemas.openxmlformats.org/officeDocument/2006/relationships/image" Target="../media/image32.jpeg"/><Relationship Id="rId7" Type="http://schemas.openxmlformats.org/officeDocument/2006/relationships/image" Target="../media/image34.png"/><Relationship Id="rId2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55&amp;img_url=static.panoramio.com/photos/original/663472.jpg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terburge.ru/pictures/1762tvzsis.jpg" TargetMode="External"/><Relationship Id="rId5" Type="http://schemas.openxmlformats.org/officeDocument/2006/relationships/image" Target="../media/image33.jpeg"/><Relationship Id="rId10" Type="http://schemas.openxmlformats.org/officeDocument/2006/relationships/image" Target="../media/image36.jpeg"/><Relationship Id="rId4" Type="http://schemas.openxmlformats.org/officeDocument/2006/relationships/hyperlink" Target="http://images.yandex.ua/yandsearch?tld=ua&amp;ed=1&amp;text=%D1%81%D0%BC%D0%BE%D0%BB%D1%8C%D0%BD%D1%8B%D0%B9%20%D0%B8%D0%BD%D1%81%D1%82%D0%B8%D1%82%D1%83%D1%82%20%D0%B1%D0%BB%D0%B0%D0%B3%D0%BE%D1%80%D0%BE%D0%B4%D0%BD%D1%8B%D1%85%20%D0%B4%D0%B5%D0%B2%D0%B8%D1%86&amp;p=34&amp;img_url=uellin.narod.ru/photos3/I74.jpg&amp;rpt=simage" TargetMode="External"/><Relationship Id="rId9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an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500562" y="34290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1472" y="428604"/>
            <a:ext cx="80010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schemeClr val="bg1"/>
                </a:solidFill>
                <a:latin typeface="Ariston" pitchFamily="66" charset="0"/>
              </a:rPr>
              <a:t>Трудно грамота давалась</a:t>
            </a:r>
            <a:br>
              <a:rPr lang="uk-UA" sz="4400" dirty="0" smtClean="0">
                <a:solidFill>
                  <a:schemeClr val="bg1"/>
                </a:solidFill>
                <a:latin typeface="Ariston" pitchFamily="66" charset="0"/>
              </a:rPr>
            </a:br>
            <a:r>
              <a:rPr lang="uk-UA" sz="4400" dirty="0" smtClean="0">
                <a:solidFill>
                  <a:schemeClr val="bg1"/>
                </a:solidFill>
                <a:latin typeface="Ariston" pitchFamily="66" charset="0"/>
              </a:rPr>
              <a:t>нашим предкам в старину,</a:t>
            </a:r>
            <a:br>
              <a:rPr lang="uk-UA" sz="4400" dirty="0" smtClean="0">
                <a:solidFill>
                  <a:schemeClr val="bg1"/>
                </a:solidFill>
                <a:latin typeface="Ariston" pitchFamily="66" charset="0"/>
              </a:rPr>
            </a:br>
            <a:r>
              <a:rPr lang="uk-UA" sz="4400" dirty="0" smtClean="0">
                <a:solidFill>
                  <a:schemeClr val="bg1"/>
                </a:solidFill>
                <a:latin typeface="Ariston" pitchFamily="66" charset="0"/>
              </a:rPr>
              <a:t>а </a:t>
            </a:r>
            <a:r>
              <a:rPr lang="ru-RU" sz="4400" dirty="0" smtClean="0">
                <a:solidFill>
                  <a:schemeClr val="bg1"/>
                </a:solidFill>
                <a:latin typeface="Ariston" pitchFamily="66" charset="0"/>
              </a:rPr>
              <a:t>девицам полагалось </a:t>
            </a:r>
            <a:br>
              <a:rPr lang="ru-RU" sz="4400" dirty="0" smtClean="0">
                <a:solidFill>
                  <a:schemeClr val="bg1"/>
                </a:solidFill>
                <a:latin typeface="Ariston" pitchFamily="66" charset="0"/>
              </a:rPr>
            </a:br>
            <a:r>
              <a:rPr lang="ru-RU" sz="4400" dirty="0" smtClean="0">
                <a:solidFill>
                  <a:schemeClr val="bg1"/>
                </a:solidFill>
                <a:latin typeface="Ariston" pitchFamily="66" charset="0"/>
              </a:rPr>
              <a:t>не учиться ничему…</a:t>
            </a:r>
            <a:endParaRPr lang="ru-RU" sz="4400" dirty="0">
              <a:solidFill>
                <a:schemeClr val="bg1"/>
              </a:solidFill>
              <a:latin typeface="Ariston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14818"/>
            <a:ext cx="8305800" cy="1143008"/>
          </a:xfrm>
        </p:spPr>
        <p:txBody>
          <a:bodyPr/>
          <a:lstStyle/>
          <a:p>
            <a:r>
              <a:rPr lang="ru-RU" sz="3600" dirty="0" smtClean="0"/>
              <a:t>Или чему-то их все-таки учили?</a:t>
            </a:r>
            <a:endParaRPr lang="ru-RU" sz="3600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?id=388098817-10-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48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219200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Приготовила ученица 4 класса</a:t>
            </a:r>
          </a:p>
          <a:p>
            <a:pPr algn="r"/>
            <a:r>
              <a:rPr lang="ru-RU" dirty="0" smtClean="0"/>
              <a:t>отделения иностранных языков</a:t>
            </a:r>
          </a:p>
          <a:p>
            <a:pPr algn="r"/>
            <a:r>
              <a:rPr lang="ru-RU" dirty="0" smtClean="0"/>
              <a:t>Беспалая Александра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305800" cy="1981200"/>
          </a:xfrm>
        </p:spPr>
        <p:txBody>
          <a:bodyPr/>
          <a:lstStyle/>
          <a:p>
            <a:pPr algn="r"/>
            <a:r>
              <a:rPr lang="ru-RU" dirty="0" smtClean="0"/>
              <a:t>Смольный Институт Благородных Девиц</a:t>
            </a:r>
            <a:endParaRPr lang="ru-RU" dirty="0"/>
          </a:p>
        </p:txBody>
      </p:sp>
      <p:pic>
        <p:nvPicPr>
          <p:cNvPr id="2050" name="Picture 2" descr="90px-LevitzkyAlymova177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85728"/>
            <a:ext cx="1643080" cy="2409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300px-Smolny_Institute%2C_the_last_graduate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78"/>
            <a:ext cx="28575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Galaktionov Smolny institute 1823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4429108"/>
            <a:ext cx="34221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А. Рослин. Портрет Ивана Ивановича Бецкого">
            <a:hlinkClick r:id="rId2" tooltip="&quot;А. Рослин. Портрет Ивана Ивановича Бецкого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785926"/>
            <a:ext cx="228598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4429156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5 Мая ( по другим данным 24 апреля) 1764 </a:t>
            </a:r>
            <a:r>
              <a:rPr lang="ru-RU" sz="2800" dirty="0" smtClean="0"/>
              <a:t>– указ Екатерины </a:t>
            </a:r>
            <a:r>
              <a:rPr lang="en-US" sz="2800" dirty="0" smtClean="0"/>
              <a:t>II </a:t>
            </a:r>
            <a:r>
              <a:rPr lang="ru-RU" sz="2800" dirty="0" smtClean="0"/>
              <a:t> о создании «Императорского воспитательного общества благородных девиц» </a:t>
            </a:r>
          </a:p>
          <a:p>
            <a:r>
              <a:rPr lang="ru-RU" sz="2800" dirty="0" smtClean="0"/>
              <a:t>Общество создано по инициативе </a:t>
            </a:r>
            <a:r>
              <a:rPr lang="ru-RU" sz="2800" u="sng" dirty="0" smtClean="0"/>
              <a:t>И. И. Бецкого </a:t>
            </a:r>
            <a:r>
              <a:rPr lang="ru-RU" sz="2800" dirty="0" smtClean="0"/>
              <a:t> для того, чтобы «дать государству образованных женщин, хороших матерей, полезных членов семьи и общества».</a:t>
            </a:r>
          </a:p>
          <a:p>
            <a:endParaRPr lang="ru-RU" sz="2800" dirty="0"/>
          </a:p>
        </p:txBody>
      </p:sp>
      <p:pic>
        <p:nvPicPr>
          <p:cNvPr id="3074" name="Picture 2" descr="Galaktionov Smolny institute 1823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4643422"/>
            <a:ext cx="331523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92px-Tomilova_Olega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071942"/>
            <a:ext cx="1571636" cy="20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i?id=90672662-30-72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38" y="4000504"/>
            <a:ext cx="221755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Смольный  институт. С литографии  19 века">
            <a:hlinkClick r:id="rId10" tooltip="&quot;Смольный  институт. С литографии  19 века&quot;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15008" y="5143511"/>
            <a:ext cx="2143140" cy="134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171451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1776 году институт покинули первые выпускницы, среди которых были княжны, девушки знатных семей, жены известных политических деятелей: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ston" pitchFamily="66" charset="0"/>
              </a:rPr>
              <a:t>Первый выпуск</a:t>
            </a:r>
            <a:endParaRPr lang="ru-RU" dirty="0">
              <a:solidFill>
                <a:schemeClr val="bg1"/>
              </a:solidFill>
              <a:latin typeface="Ariston" pitchFamily="66" charset="0"/>
            </a:endParaRPr>
          </a:p>
        </p:txBody>
      </p:sp>
      <p:pic>
        <p:nvPicPr>
          <p:cNvPr id="4098" name="Picture 2" descr="89px-Natalia_Buxhoevde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1"/>
            <a:ext cx="1500198" cy="202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90px-LevitzkyAlymova177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4286256"/>
            <a:ext cx="16609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80px-Borschova_by_levitskiy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1" y="2643182"/>
            <a:ext cx="133350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78px-Levshina_by_levitskiy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86116" y="4214818"/>
            <a:ext cx="148591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91px-Molchanova_by_levitskiy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429124" y="2643182"/>
            <a:ext cx="151686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73px-Dmitry_Levitzky_001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29256" y="4286256"/>
            <a:ext cx="1285884" cy="211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94px-Anna_Radischeva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429388" y="2643182"/>
            <a:ext cx="1571636" cy="200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px-Cipher_for_best_graduates_of_Smolny_institut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643162"/>
            <a:ext cx="3214678" cy="25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23557"/>
            <a:ext cx="8229600" cy="403413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Смольный институт принимали дочерей лиц чинов не ниже полковника и действительного статского советника на казённый счёт и дочерей потомственных дворян за годовую плату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 уставу дети должны были поступать в заведение не старше шестилетнего возраста и оставаться там двенадцать лет, причем с родителей бралась расписка, что они не будут требовать их назад</a:t>
            </a:r>
            <a:r>
              <a:rPr lang="ru-RU" dirty="0" smtClean="0"/>
              <a:t>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 выпускном публичном экзамене смолянок присутствовал император и члены его семьи. По окончании института шесть лучших выпускниц получали «шифр»</a:t>
            </a:r>
          </a:p>
        </p:txBody>
      </p:sp>
      <p:pic>
        <p:nvPicPr>
          <p:cNvPr id="17410" name="Picture 2" descr="300px-Smolny_Institute%2C_the_last_graduate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214818"/>
            <a:ext cx="2428904" cy="174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88px-Bundesarchiv_Bild_102-00061%2C_Elena_von_Montenegro_140x190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4357694"/>
            <a:ext cx="1552580" cy="2117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92px-BoroovikovskiyV_PtERodzenMIN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643173" y="4071942"/>
            <a:ext cx="186215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98px-Dorothea_von_Lieven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57818" y="4572008"/>
            <a:ext cx="150495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95px-Natalia_Zubov_1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14810" y="4000504"/>
            <a:ext cx="13573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37147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Распорядок дня в институте был строгий:</a:t>
            </a:r>
          </a:p>
          <a:p>
            <a:r>
              <a:rPr lang="ru-RU" dirty="0" smtClean="0"/>
              <a:t>Подьем в 6 часов утра</a:t>
            </a:r>
          </a:p>
          <a:p>
            <a:r>
              <a:rPr lang="ru-RU" dirty="0" smtClean="0"/>
              <a:t>6 или 8 уроков</a:t>
            </a:r>
          </a:p>
          <a:p>
            <a:r>
              <a:rPr lang="ru-RU" dirty="0" smtClean="0"/>
              <a:t>Воспитанницы института были обязаны носить особые  форменные платья: в младшем возрасте (5-7 лет)  — кофейного цвета, во втором (8 – 10)  — темно-синего, в третьем (11 - 13 )— голубого, и в старшем возрасте ()— белого. </a:t>
            </a:r>
          </a:p>
          <a:p>
            <a:r>
              <a:rPr lang="ru-RU" dirty="0" smtClean="0"/>
              <a:t>Жили девочки в дортуарах по 9 человек с приставленной к ним дамой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8434" name="Picture 2" descr="i?id=229626853-59-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071942"/>
            <a:ext cx="214314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i?id=328618174-14-7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5214950"/>
            <a:ext cx="171855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i?id=81709889-41-7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71934" y="4071942"/>
            <a:ext cx="1357322" cy="216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i?id=275585724-34-72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7818" y="4857760"/>
            <a:ext cx="250793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i?id=48692515-55-72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15140" y="3429000"/>
            <a:ext cx="235344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221457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Девочек учили чтению, правописанию, языкам, основам математики, физики, химии. Кроме общеобразовательных предметов нужно было научиться и всему, что должны уметь добродетельные матери: шитью, вязанию, танцам, музыке, светскому обхождению.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i?id=255022459-43-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214554"/>
            <a:ext cx="342029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?id=68241493-37-7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59" y="3643314"/>
            <a:ext cx="191779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i?id=393844227-49-7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2143116"/>
            <a:ext cx="2714644" cy="1900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i?id=225587214-51-72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7818" y="3786190"/>
            <a:ext cx="1928826" cy="266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i?id=67129001-17-72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77572" y="2143116"/>
            <a:ext cx="156636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300px-Smolny_Institute%2C_the_last_graduate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143248"/>
            <a:ext cx="3714776" cy="300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/>
          <a:lstStyle/>
          <a:p>
            <a:r>
              <a:rPr lang="ru-RU" dirty="0" smtClean="0"/>
              <a:t>Последний российский выпуск состоялся в феврале 1919 года в Новочеркасске. Уже летом 1919 года институт покинул Россию и продолжил работу в Сербии</a:t>
            </a:r>
          </a:p>
          <a:p>
            <a:r>
              <a:rPr lang="ru-RU" dirty="0" smtClean="0"/>
              <a:t>                                         Фото сделано  в 1917 году в       				Петрограде, выпуск 					состоялся в 1919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Последний выпуск</a:t>
            </a:r>
            <a:endParaRPr lang="ru-RU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i?id=336439655-58-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5000612"/>
            <a:ext cx="270493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i?id=93721578-37-7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4143380"/>
            <a:ext cx="1928826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476636"/>
          </a:xfrm>
        </p:spPr>
        <p:txBody>
          <a:bodyPr/>
          <a:lstStyle/>
          <a:p>
            <a:r>
              <a:rPr lang="ru-RU" dirty="0" smtClean="0"/>
              <a:t>На левом берегу излучины Невы, в конце Суворовского проспекта и Шпалерной улицы, стоит устремленный ввысь легкий и изящный Смольный собор, венчающий ансамбль относящихся к нему зданий</a:t>
            </a:r>
          </a:p>
          <a:p>
            <a:r>
              <a:rPr lang="ru-RU" dirty="0" smtClean="0"/>
              <a:t>В здании, построенном Джакомо Кваренги, где раньше был расположен Смольный институт, сейчас находится Смольный дворец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Сегодня </a:t>
            </a:r>
            <a:endParaRPr lang="ru-RU" dirty="0"/>
          </a:p>
        </p:txBody>
      </p:sp>
      <p:pic>
        <p:nvPicPr>
          <p:cNvPr id="21506" name="Picture 2" descr="Так выглядит здание Смольного института  сегодня">
            <a:hlinkClick r:id="rId6" tooltip="&quot;Так выглядит здание Смольного института  сегодня&quot;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857760"/>
            <a:ext cx="229009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i?id=77711373-40-72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6446" y="285727"/>
            <a:ext cx="1714512" cy="1280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Смольный собор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15140" y="4429132"/>
            <a:ext cx="178595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310</Words>
  <Application>Microsoft Office PowerPoint</Application>
  <PresentationFormat>Экран (4:3)</PresentationFormat>
  <Paragraphs>26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Слайд 1</vt:lpstr>
      <vt:lpstr>Смольный Институт Благородных Девиц</vt:lpstr>
      <vt:lpstr>Слайд 3</vt:lpstr>
      <vt:lpstr>Первый выпуск</vt:lpstr>
      <vt:lpstr>Слайд 5</vt:lpstr>
      <vt:lpstr>Слайд 6</vt:lpstr>
      <vt:lpstr>Слайд 7</vt:lpstr>
      <vt:lpstr>Последний выпуск</vt:lpstr>
      <vt:lpstr>Сегодня </vt:lpstr>
      <vt:lpstr>Спасибо за внимание!</vt:lpstr>
    </vt:vector>
  </TitlesOfParts>
  <Company>Приват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14</cp:revision>
  <dcterms:created xsi:type="dcterms:W3CDTF">2011-09-14T17:06:07Z</dcterms:created>
  <dcterms:modified xsi:type="dcterms:W3CDTF">2011-09-28T18:59:22Z</dcterms:modified>
</cp:coreProperties>
</file>