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67950">
              <a:srgbClr val="C3CCEF"/>
            </a:gs>
            <a:gs pos="36000">
              <a:schemeClr val="accent1">
                <a:tint val="44500"/>
                <a:satMod val="160000"/>
                <a:lumMod val="99000"/>
                <a:alpha val="7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Фірмовий стиль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Виконала:</a:t>
            </a:r>
          </a:p>
          <a:p>
            <a:r>
              <a:rPr lang="uk-UA" b="1" dirty="0" smtClean="0"/>
              <a:t>Учениця 11 ф.-1</a:t>
            </a:r>
          </a:p>
          <a:p>
            <a:r>
              <a:rPr lang="uk-UA" b="1" dirty="0" smtClean="0"/>
              <a:t>Педагогічного ліцею </a:t>
            </a:r>
          </a:p>
          <a:p>
            <a:r>
              <a:rPr lang="uk-UA" b="1" dirty="0" smtClean="0"/>
              <a:t>Димура Надія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03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err="1"/>
              <a:t>Графічний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типу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текстового типу.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логотипу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дизайні</a:t>
            </a:r>
            <a:r>
              <a:rPr lang="ru-RU" dirty="0"/>
              <a:t>. Як і в текстовому </a:t>
            </a:r>
            <a:r>
              <a:rPr lang="ru-RU" dirty="0" err="1"/>
              <a:t>логотипі</a:t>
            </a:r>
            <a:r>
              <a:rPr lang="ru-RU" dirty="0"/>
              <a:t>, в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не </a:t>
            </a:r>
            <a:r>
              <a:rPr lang="ru-RU" dirty="0" err="1"/>
              <a:t>ключову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а є </a:t>
            </a:r>
            <a:r>
              <a:rPr lang="ru-RU" dirty="0" err="1"/>
              <a:t>лише</a:t>
            </a:r>
            <a:r>
              <a:rPr lang="ru-RU" dirty="0"/>
              <a:t> "</a:t>
            </a:r>
            <a:r>
              <a:rPr lang="ru-RU" dirty="0" err="1"/>
              <a:t>текстовим</a:t>
            </a:r>
            <a:r>
              <a:rPr lang="ru-RU" dirty="0"/>
              <a:t> блоком".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логотипу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назвою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але вона не є результатом </a:t>
            </a:r>
            <a:r>
              <a:rPr lang="ru-RU" dirty="0" err="1"/>
              <a:t>стилізації</a:t>
            </a:r>
            <a:r>
              <a:rPr lang="ru-RU" dirty="0"/>
              <a:t> шрифту </a:t>
            </a:r>
            <a:r>
              <a:rPr lang="ru-RU" dirty="0" err="1"/>
              <a:t>назви</a:t>
            </a:r>
            <a:r>
              <a:rPr lang="ru-RU" dirty="0"/>
              <a:t>. </a:t>
            </a:r>
            <a:r>
              <a:rPr lang="ru-RU" dirty="0" err="1"/>
              <a:t>Графічні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ru-RU" dirty="0" err="1"/>
              <a:t>незвучних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коротких </a:t>
            </a:r>
            <a:r>
              <a:rPr lang="ru-RU" dirty="0" err="1"/>
              <a:t>назв</a:t>
            </a:r>
            <a:r>
              <a:rPr lang="ru-RU" dirty="0"/>
              <a:t> і </a:t>
            </a:r>
            <a:r>
              <a:rPr lang="ru-RU" dirty="0" err="1"/>
              <a:t>абревіатур</a:t>
            </a:r>
            <a:r>
              <a:rPr lang="ru-RU" dirty="0"/>
              <a:t>. </a:t>
            </a:r>
            <a:r>
              <a:rPr lang="ru-RU" dirty="0" err="1"/>
              <a:t>Маніпуляції</a:t>
            </a:r>
            <a:r>
              <a:rPr lang="ru-RU" dirty="0"/>
              <a:t> з </a:t>
            </a:r>
            <a:r>
              <a:rPr lang="ru-RU" dirty="0" err="1"/>
              <a:t>кольорами</a:t>
            </a:r>
            <a:r>
              <a:rPr lang="ru-RU" dirty="0"/>
              <a:t> і шрифтами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логотипу </a:t>
            </a:r>
            <a:r>
              <a:rPr lang="ru-RU" dirty="0" err="1"/>
              <a:t>проводяться</a:t>
            </a:r>
            <a:r>
              <a:rPr lang="ru-RU" dirty="0"/>
              <a:t> у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текстовими</a:t>
            </a:r>
            <a:r>
              <a:rPr lang="ru-RU" dirty="0"/>
              <a:t> логотипами.</a:t>
            </a:r>
          </a:p>
        </p:txBody>
      </p:sp>
    </p:spTree>
    <p:extLst>
      <p:ext uri="{BB962C8B-B14F-4D97-AF65-F5344CB8AC3E}">
        <p14:creationId xmlns:p14="http://schemas.microsoft.com/office/powerpoint/2010/main" val="39221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43"/>
            <a:ext cx="8229600" cy="922114"/>
          </a:xfrm>
        </p:spPr>
        <p:txBody>
          <a:bodyPr/>
          <a:lstStyle/>
          <a:p>
            <a:r>
              <a:rPr lang="ru-RU" b="1" dirty="0" err="1"/>
              <a:t>Креативний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складними</a:t>
            </a:r>
            <a:r>
              <a:rPr lang="ru-RU" sz="2400" dirty="0"/>
              <a:t> у </a:t>
            </a:r>
            <a:r>
              <a:rPr lang="ru-RU" sz="2400" dirty="0" err="1"/>
              <a:t>створенні</a:t>
            </a:r>
            <a:r>
              <a:rPr lang="ru-RU" sz="2400" dirty="0"/>
              <a:t> та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поширеними</a:t>
            </a:r>
            <a:r>
              <a:rPr lang="ru-RU" sz="2400" dirty="0"/>
              <a:t> є </a:t>
            </a:r>
            <a:r>
              <a:rPr lang="ru-RU" sz="2400" dirty="0" err="1"/>
              <a:t>креативні</a:t>
            </a:r>
            <a:r>
              <a:rPr lang="ru-RU" sz="2400" dirty="0"/>
              <a:t> </a:t>
            </a:r>
            <a:r>
              <a:rPr lang="ru-RU" sz="2400" dirty="0" err="1"/>
              <a:t>логотипи</a:t>
            </a:r>
            <a:r>
              <a:rPr lang="ru-RU" sz="2400" dirty="0"/>
              <a:t>. Для </a:t>
            </a:r>
            <a:r>
              <a:rPr lang="ru-RU" sz="2400" dirty="0" err="1"/>
              <a:t>створення</a:t>
            </a:r>
            <a:r>
              <a:rPr lang="ru-RU" sz="2400" dirty="0"/>
              <a:t> креативного логотипу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креативна </a:t>
            </a:r>
            <a:r>
              <a:rPr lang="ru-RU" sz="2400" dirty="0" err="1"/>
              <a:t>ідея</a:t>
            </a:r>
            <a:r>
              <a:rPr lang="ru-RU" sz="2400" dirty="0"/>
              <a:t>. </a:t>
            </a:r>
            <a:r>
              <a:rPr lang="ru-RU" sz="2400" dirty="0" err="1"/>
              <a:t>Попередньо</a:t>
            </a:r>
            <a:r>
              <a:rPr lang="ru-RU" sz="2400" dirty="0"/>
              <a:t> </a:t>
            </a:r>
            <a:r>
              <a:rPr lang="ru-RU" sz="2400" dirty="0" err="1"/>
              <a:t>фахівцями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вивчаються</a:t>
            </a:r>
            <a:r>
              <a:rPr lang="ru-RU" sz="2400" dirty="0"/>
              <a:t> і </a:t>
            </a:r>
            <a:r>
              <a:rPr lang="ru-RU" sz="2400" dirty="0" err="1"/>
              <a:t>розглядаються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факти</a:t>
            </a:r>
            <a:r>
              <a:rPr lang="ru-RU" sz="2400" dirty="0"/>
              <a:t> і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об'єктом</a:t>
            </a:r>
            <a:r>
              <a:rPr lang="ru-RU" sz="2400" dirty="0"/>
              <a:t> логотипу (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, заходи і т.п.), </a:t>
            </a:r>
            <a:r>
              <a:rPr lang="ru-RU" sz="2400" dirty="0" err="1"/>
              <a:t>формулюється</a:t>
            </a:r>
            <a:r>
              <a:rPr lang="ru-RU" sz="2400" dirty="0"/>
              <a:t> суть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уособлювати</a:t>
            </a:r>
            <a:r>
              <a:rPr lang="ru-RU" sz="2400" dirty="0"/>
              <a:t> і </a:t>
            </a:r>
            <a:r>
              <a:rPr lang="ru-RU" sz="2400" dirty="0" err="1"/>
              <a:t>виражати</a:t>
            </a:r>
            <a:r>
              <a:rPr lang="ru-RU" sz="2400" dirty="0"/>
              <a:t> логотип.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статистичних</a:t>
            </a:r>
            <a:r>
              <a:rPr lang="ru-RU" sz="2400" dirty="0"/>
              <a:t> та </a:t>
            </a:r>
            <a:r>
              <a:rPr lang="ru-RU" sz="2400" dirty="0" err="1"/>
              <a:t>аналітичних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генерується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логотипу, яка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реалізується</a:t>
            </a:r>
            <a:r>
              <a:rPr lang="ru-RU" sz="2400" dirty="0"/>
              <a:t> дизайнером </a:t>
            </a:r>
            <a:r>
              <a:rPr lang="ru-RU" sz="2400" dirty="0" err="1"/>
              <a:t>студії</a:t>
            </a:r>
            <a:r>
              <a:rPr lang="ru-RU" sz="2400" dirty="0"/>
              <a:t>. Таким чином, у креативному </a:t>
            </a:r>
            <a:r>
              <a:rPr lang="ru-RU" sz="2400" dirty="0" err="1"/>
              <a:t>логотипі</a:t>
            </a:r>
            <a:r>
              <a:rPr lang="ru-RU" sz="2400" dirty="0"/>
              <a:t> </a:t>
            </a:r>
            <a:r>
              <a:rPr lang="ru-RU" sz="2400" dirty="0" err="1"/>
              <a:t>присутній</a:t>
            </a:r>
            <a:r>
              <a:rPr lang="ru-RU" sz="2400" dirty="0"/>
              <a:t> </a:t>
            </a:r>
            <a:r>
              <a:rPr lang="ru-RU" sz="2400" dirty="0" err="1"/>
              <a:t>глибокий</a:t>
            </a:r>
            <a:r>
              <a:rPr lang="ru-RU" sz="2400" dirty="0"/>
              <a:t> </a:t>
            </a:r>
            <a:r>
              <a:rPr lang="ru-RU" sz="2400" dirty="0" err="1"/>
              <a:t>сенс</a:t>
            </a:r>
            <a:r>
              <a:rPr lang="ru-RU" sz="2400" dirty="0"/>
              <a:t>, </a:t>
            </a:r>
            <a:r>
              <a:rPr lang="ru-RU" sz="2400" dirty="0" err="1"/>
              <a:t>ідея</a:t>
            </a:r>
            <a:r>
              <a:rPr lang="ru-RU" sz="2400" dirty="0"/>
              <a:t>, а не просто </a:t>
            </a: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. Креативна </a:t>
            </a:r>
            <a:r>
              <a:rPr lang="ru-RU" sz="2400" dirty="0" err="1"/>
              <a:t>ідея</a:t>
            </a:r>
            <a:r>
              <a:rPr lang="ru-RU" sz="2400" dirty="0"/>
              <a:t>, а </a:t>
            </a:r>
            <a:r>
              <a:rPr lang="ru-RU" sz="2400" dirty="0" err="1"/>
              <a:t>отже</a:t>
            </a:r>
            <a:r>
              <a:rPr lang="ru-RU" sz="2400" dirty="0"/>
              <a:t> і сама </a:t>
            </a: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логотипу, </a:t>
            </a:r>
            <a:r>
              <a:rPr lang="ru-RU" sz="2400" dirty="0" err="1"/>
              <a:t>може</a:t>
            </a:r>
            <a:r>
              <a:rPr lang="ru-RU" sz="2400" dirty="0"/>
              <a:t> бути заснована на </a:t>
            </a:r>
            <a:r>
              <a:rPr lang="ru-RU" sz="2400" dirty="0" err="1"/>
              <a:t>назві</a:t>
            </a:r>
            <a:r>
              <a:rPr lang="ru-RU" sz="2400" dirty="0"/>
              <a:t> </a:t>
            </a:r>
            <a:r>
              <a:rPr lang="ru-RU" sz="2400" dirty="0" err="1"/>
              <a:t>об'єкту</a:t>
            </a:r>
            <a:r>
              <a:rPr lang="ru-RU" sz="2400" dirty="0"/>
              <a:t> логотипу (</a:t>
            </a:r>
            <a:r>
              <a:rPr lang="ru-RU" sz="2400" dirty="0" err="1"/>
              <a:t>назві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, проекту, заходи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креативний</a:t>
            </a:r>
            <a:r>
              <a:rPr lang="ru-RU" sz="2400" dirty="0"/>
              <a:t> логотип не </a:t>
            </a:r>
            <a:r>
              <a:rPr lang="ru-RU" sz="2400" dirty="0" err="1"/>
              <a:t>матиме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 з </a:t>
            </a:r>
            <a:r>
              <a:rPr lang="ru-RU" sz="2400" dirty="0" err="1"/>
              <a:t>класичним</a:t>
            </a:r>
            <a:r>
              <a:rPr lang="ru-RU" sz="2400" dirty="0"/>
              <a:t> </a:t>
            </a:r>
            <a:r>
              <a:rPr lang="ru-RU" sz="2400" dirty="0" err="1"/>
              <a:t>текстовим</a:t>
            </a:r>
            <a:r>
              <a:rPr lang="ru-RU" sz="2400" dirty="0"/>
              <a:t> логотипом. Потреба в </a:t>
            </a:r>
            <a:r>
              <a:rPr lang="ru-RU" sz="2400" dirty="0" err="1"/>
              <a:t>креативних</a:t>
            </a:r>
            <a:r>
              <a:rPr lang="ru-RU" sz="2400" dirty="0"/>
              <a:t> логотипах </a:t>
            </a:r>
            <a:r>
              <a:rPr lang="ru-RU" sz="2400" dirty="0" err="1"/>
              <a:t>виникає</a:t>
            </a:r>
            <a:r>
              <a:rPr lang="ru-RU" sz="2400" dirty="0"/>
              <a:t>, як правило, у </a:t>
            </a:r>
            <a:r>
              <a:rPr lang="ru-RU" sz="2400" dirty="0" err="1"/>
              <a:t>компаній</a:t>
            </a:r>
            <a:r>
              <a:rPr lang="ru-RU" sz="2400" dirty="0"/>
              <a:t> (</a:t>
            </a:r>
            <a:r>
              <a:rPr lang="ru-RU" sz="2400" dirty="0" err="1"/>
              <a:t>проектів</a:t>
            </a:r>
            <a:r>
              <a:rPr lang="ru-RU" sz="2400" dirty="0"/>
              <a:t>,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потребують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іміджу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9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94"/>
            <a:ext cx="8229600" cy="778098"/>
          </a:xfrm>
        </p:spPr>
        <p:txBody>
          <a:bodyPr/>
          <a:lstStyle/>
          <a:p>
            <a:r>
              <a:rPr lang="ru-RU" b="1" dirty="0" err="1"/>
              <a:t>Фірмові</a:t>
            </a:r>
            <a:r>
              <a:rPr lang="ru-RU" b="1" dirty="0"/>
              <a:t> </a:t>
            </a:r>
            <a:r>
              <a:rPr lang="ru-RU" b="1" dirty="0" err="1"/>
              <a:t>кольори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Фірмові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 є одним з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фірмового</a:t>
            </a:r>
            <a:r>
              <a:rPr lang="ru-RU" sz="2400" dirty="0"/>
              <a:t> стилю. </a:t>
            </a:r>
            <a:r>
              <a:rPr lang="ru-RU" sz="2400" dirty="0" err="1"/>
              <a:t>Основними</a:t>
            </a:r>
            <a:r>
              <a:rPr lang="ru-RU" sz="2400" dirty="0"/>
              <a:t> факторами у </a:t>
            </a:r>
            <a:r>
              <a:rPr lang="ru-RU" sz="2400" dirty="0" err="1"/>
              <a:t>виборі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є сфера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замовника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особисті</a:t>
            </a:r>
            <a:r>
              <a:rPr lang="ru-RU" sz="2400" dirty="0"/>
              <a:t> </a:t>
            </a:r>
            <a:r>
              <a:rPr lang="ru-RU" sz="2400" dirty="0" err="1"/>
              <a:t>смаки</a:t>
            </a:r>
            <a:r>
              <a:rPr lang="ru-RU" sz="2400" dirty="0"/>
              <a:t>.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проводиться з набору </a:t>
            </a:r>
            <a:r>
              <a:rPr lang="ru-RU" sz="2400" dirty="0" err="1"/>
              <a:t>поєднуваних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пропонує</a:t>
            </a:r>
            <a:r>
              <a:rPr lang="ru-RU" sz="2400" dirty="0"/>
              <a:t> дизайнер </a:t>
            </a:r>
            <a:r>
              <a:rPr lang="ru-RU" sz="2400" dirty="0" err="1"/>
              <a:t>студії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проводиться </a:t>
            </a:r>
            <a:r>
              <a:rPr lang="ru-RU" sz="2400" dirty="0" err="1"/>
              <a:t>безкоштовний</a:t>
            </a:r>
            <a:r>
              <a:rPr lang="ru-RU" sz="2400" dirty="0"/>
              <a:t> </a:t>
            </a:r>
            <a:r>
              <a:rPr lang="ru-RU" sz="2400" dirty="0" err="1"/>
              <a:t>підбір</a:t>
            </a:r>
            <a:r>
              <a:rPr lang="ru-RU" sz="2400" dirty="0"/>
              <a:t> </a:t>
            </a:r>
            <a:r>
              <a:rPr lang="ru-RU" sz="2400" dirty="0" err="1"/>
              <a:t>точних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за </a:t>
            </a:r>
            <a:r>
              <a:rPr lang="ru-RU" sz="2400" dirty="0" err="1"/>
              <a:t>пантоном</a:t>
            </a:r>
            <a:r>
              <a:rPr lang="ru-RU" sz="2400" dirty="0"/>
              <a:t> - тих </a:t>
            </a:r>
            <a:r>
              <a:rPr lang="ru-RU" sz="2400" dirty="0" err="1"/>
              <a:t>кольорів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використовуватися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 для </a:t>
            </a:r>
            <a:r>
              <a:rPr lang="ru-RU" sz="2400" dirty="0" err="1"/>
              <a:t>поліграфічної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.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сенсу</a:t>
            </a:r>
            <a:r>
              <a:rPr lang="ru-RU" sz="2400" dirty="0"/>
              <a:t> без логотипу,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логотипі</a:t>
            </a:r>
            <a:r>
              <a:rPr lang="ru-RU" sz="2400" dirty="0"/>
              <a:t> в першу </a:t>
            </a:r>
            <a:r>
              <a:rPr lang="ru-RU" sz="2400" dirty="0" err="1"/>
              <a:t>чергу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використані</a:t>
            </a:r>
            <a:r>
              <a:rPr lang="ru-RU" sz="2400" dirty="0"/>
              <a:t> </a:t>
            </a:r>
            <a:r>
              <a:rPr lang="ru-RU" sz="2400" dirty="0" err="1"/>
              <a:t>фірмові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. Тому на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</a:t>
            </a:r>
            <a:r>
              <a:rPr lang="ru-RU" sz="2400" dirty="0" err="1"/>
              <a:t>звичайно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створенням</a:t>
            </a:r>
            <a:r>
              <a:rPr lang="ru-RU" sz="2400" dirty="0"/>
              <a:t> логотипу, а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візитної</a:t>
            </a:r>
            <a:r>
              <a:rPr lang="ru-RU" sz="2400" dirty="0"/>
              <a:t> </a:t>
            </a:r>
            <a:r>
              <a:rPr lang="ru-RU" sz="2400" dirty="0" err="1"/>
              <a:t>картки</a:t>
            </a:r>
            <a:r>
              <a:rPr lang="ru-RU" sz="2400" dirty="0"/>
              <a:t> і бланка. </a:t>
            </a:r>
            <a:r>
              <a:rPr lang="ru-RU" sz="2400" dirty="0" err="1"/>
              <a:t>Вартість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(</a:t>
            </a:r>
            <a:r>
              <a:rPr lang="ru-RU" sz="2400" dirty="0" err="1"/>
              <a:t>визначення</a:t>
            </a:r>
            <a:r>
              <a:rPr lang="ru-RU" sz="2400" dirty="0"/>
              <a:t>)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включена у </a:t>
            </a:r>
            <a:r>
              <a:rPr lang="ru-RU" sz="2400" dirty="0" err="1"/>
              <a:t>вартість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логотипу.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логотипу дизайнер </a:t>
            </a:r>
            <a:r>
              <a:rPr lang="ru-RU" sz="2400" dirty="0" err="1"/>
              <a:t>студії</a:t>
            </a:r>
            <a:r>
              <a:rPr lang="ru-RU" sz="2400" dirty="0"/>
              <a:t> </a:t>
            </a:r>
            <a:r>
              <a:rPr lang="ru-RU" sz="2400" dirty="0" err="1"/>
              <a:t>розробляє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</a:t>
            </a:r>
            <a:r>
              <a:rPr lang="ru-RU" sz="2400" dirty="0" err="1"/>
              <a:t>візитних</a:t>
            </a:r>
            <a:r>
              <a:rPr lang="ru-RU" sz="2400" dirty="0"/>
              <a:t> </a:t>
            </a:r>
            <a:r>
              <a:rPr lang="ru-RU" sz="2400" dirty="0" err="1"/>
              <a:t>карток</a:t>
            </a:r>
            <a:r>
              <a:rPr lang="ru-RU" sz="2400" dirty="0"/>
              <a:t> і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бланків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30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b="1" dirty="0" err="1"/>
              <a:t>Візитна</a:t>
            </a:r>
            <a:r>
              <a:rPr lang="ru-RU" b="1" dirty="0"/>
              <a:t> </a:t>
            </a:r>
            <a:r>
              <a:rPr lang="ru-RU" b="1" dirty="0" err="1"/>
              <a:t>картка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Візитна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 є,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і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дизайну 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не входить до складу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стилю. </a:t>
            </a:r>
            <a:r>
              <a:rPr lang="ru-RU" dirty="0" err="1"/>
              <a:t>Дизайнерське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візитної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логотипі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логотип є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дизайнера -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яке </a:t>
            </a:r>
            <a:r>
              <a:rPr lang="ru-RU" dirty="0" err="1"/>
              <a:t>слугувало</a:t>
            </a:r>
            <a:r>
              <a:rPr lang="ru-RU" dirty="0"/>
              <a:t> б і </a:t>
            </a:r>
            <a:r>
              <a:rPr lang="ru-RU" dirty="0" err="1"/>
              <a:t>відмінним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і </a:t>
            </a:r>
            <a:r>
              <a:rPr lang="ru-RU" dirty="0" err="1"/>
              <a:t>задовольнило</a:t>
            </a:r>
            <a:r>
              <a:rPr lang="ru-RU" dirty="0"/>
              <a:t> б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до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візитних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(</a:t>
            </a:r>
            <a:r>
              <a:rPr lang="ru-RU" dirty="0" err="1"/>
              <a:t>бізнес-карток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513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Фірмовий</a:t>
            </a:r>
            <a:r>
              <a:rPr lang="ru-RU" b="1" dirty="0"/>
              <a:t> бланк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Фірмовий</a:t>
            </a:r>
            <a:r>
              <a:rPr lang="ru-RU" dirty="0"/>
              <a:t> бланк - один 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в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бланка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 і </a:t>
            </a:r>
            <a:r>
              <a:rPr lang="ru-RU" dirty="0" err="1"/>
              <a:t>елементом</a:t>
            </a:r>
            <a:r>
              <a:rPr lang="ru-RU" dirty="0"/>
              <a:t> престижу.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дві</a:t>
            </a:r>
            <a:r>
              <a:rPr lang="ru-RU" dirty="0"/>
              <a:t> причини: </a:t>
            </a:r>
            <a:r>
              <a:rPr lang="ru-RU" dirty="0" err="1"/>
              <a:t>наочне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службової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бланку і </a:t>
            </a:r>
            <a:r>
              <a:rPr lang="ru-RU" dirty="0" err="1"/>
              <a:t>стильне</a:t>
            </a:r>
            <a:r>
              <a:rPr lang="ru-RU" dirty="0"/>
              <a:t>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, проекту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фірмовий</a:t>
            </a:r>
            <a:r>
              <a:rPr lang="ru-RU" dirty="0"/>
              <a:t> бланк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запам'ятати</a:t>
            </a:r>
            <a:r>
              <a:rPr lang="ru-RU" dirty="0"/>
              <a:t> та </a:t>
            </a:r>
            <a:r>
              <a:rPr lang="ru-RU" dirty="0" err="1"/>
              <a:t>відшукати</a:t>
            </a:r>
            <a:r>
              <a:rPr lang="ru-RU" dirty="0"/>
              <a:t> Вашу </a:t>
            </a:r>
            <a:r>
              <a:rPr lang="ru-RU" dirty="0" err="1"/>
              <a:t>фірму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(як правило, </a:t>
            </a:r>
            <a:r>
              <a:rPr lang="ru-RU" dirty="0" err="1"/>
              <a:t>чорно-білих</a:t>
            </a:r>
            <a:r>
              <a:rPr lang="ru-RU" dirty="0"/>
              <a:t>) непросто </a:t>
            </a:r>
            <a:r>
              <a:rPr lang="ru-RU" dirty="0" err="1"/>
              <a:t>відшукати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. Дизайн </a:t>
            </a:r>
            <a:r>
              <a:rPr lang="ru-RU" dirty="0" err="1"/>
              <a:t>фірмового</a:t>
            </a:r>
            <a:r>
              <a:rPr lang="ru-RU" dirty="0"/>
              <a:t> бланка </a:t>
            </a:r>
            <a:r>
              <a:rPr lang="ru-RU" dirty="0" err="1"/>
              <a:t>виконується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з 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карткою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як правило,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дизайнерської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 </a:t>
            </a:r>
            <a:r>
              <a:rPr lang="ru-RU" dirty="0" err="1"/>
              <a:t>Інформація</a:t>
            </a:r>
            <a:r>
              <a:rPr lang="ru-RU" dirty="0"/>
              <a:t>, яка </a:t>
            </a:r>
            <a:r>
              <a:rPr lang="ru-RU" dirty="0" err="1"/>
              <a:t>розміщується</a:t>
            </a:r>
            <a:r>
              <a:rPr lang="ru-RU" dirty="0"/>
              <a:t> на </a:t>
            </a:r>
            <a:r>
              <a:rPr lang="ru-RU" dirty="0" err="1"/>
              <a:t>фірмовому</a:t>
            </a:r>
            <a:r>
              <a:rPr lang="ru-RU" dirty="0"/>
              <a:t> бланку,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. Логотип на </a:t>
            </a:r>
            <a:r>
              <a:rPr lang="ru-RU" dirty="0" err="1"/>
              <a:t>фірмовому</a:t>
            </a:r>
            <a:r>
              <a:rPr lang="ru-RU" dirty="0"/>
              <a:t> бланку </a:t>
            </a:r>
            <a:r>
              <a:rPr lang="ru-RU" dirty="0" err="1"/>
              <a:t>розміщується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, як правило в одному з </a:t>
            </a:r>
            <a:r>
              <a:rPr lang="ru-RU" dirty="0" err="1"/>
              <a:t>кутків</a:t>
            </a:r>
            <a:r>
              <a:rPr lang="ru-RU" dirty="0"/>
              <a:t> бланка.</a:t>
            </a:r>
          </a:p>
        </p:txBody>
      </p:sp>
    </p:spTree>
    <p:extLst>
      <p:ext uri="{BB962C8B-B14F-4D97-AF65-F5344CB8AC3E}">
        <p14:creationId xmlns:p14="http://schemas.microsoft.com/office/powerpoint/2010/main" val="126166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Слоган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Фірмовий</a:t>
            </a:r>
            <a:r>
              <a:rPr lang="ru-RU" dirty="0"/>
              <a:t> слоган є </a:t>
            </a:r>
            <a:r>
              <a:rPr lang="ru-RU" dirty="0" err="1"/>
              <a:t>необов'язковим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стилю. Як правило, слоган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(</a:t>
            </a:r>
            <a:r>
              <a:rPr lang="ru-RU" dirty="0" err="1"/>
              <a:t>ювілей</a:t>
            </a:r>
            <a:r>
              <a:rPr lang="ru-RU" dirty="0"/>
              <a:t>, </a:t>
            </a:r>
            <a:r>
              <a:rPr lang="ru-RU" dirty="0" err="1"/>
              <a:t>злиття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приводи).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 є </a:t>
            </a:r>
            <a:r>
              <a:rPr lang="ru-RU" dirty="0" err="1"/>
              <a:t>девізами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заслуговують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(</a:t>
            </a:r>
            <a:r>
              <a:rPr lang="ru-RU" dirty="0" err="1"/>
              <a:t>організацію</a:t>
            </a:r>
            <a:r>
              <a:rPr lang="ru-RU" dirty="0"/>
              <a:t>, проект і т.п.) </a:t>
            </a:r>
            <a:r>
              <a:rPr lang="ru-RU" dirty="0" err="1"/>
              <a:t>тільки</a:t>
            </a:r>
            <a:r>
              <a:rPr lang="ru-RU" dirty="0"/>
              <a:t> в рамках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6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" y="980728"/>
            <a:ext cx="9129614" cy="57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808" y="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Найвідоміші логотипи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ru-RU" dirty="0" err="1"/>
              <a:t>Найважливішим</a:t>
            </a:r>
            <a:r>
              <a:rPr lang="ru-RU" dirty="0"/>
              <a:t> у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є </a:t>
            </a:r>
            <a:r>
              <a:rPr lang="ru-RU" dirty="0" err="1"/>
              <a:t>концептуальне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ретельна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. </a:t>
            </a:r>
            <a:r>
              <a:rPr lang="ru-RU" dirty="0" err="1"/>
              <a:t>Фірмовий</a:t>
            </a:r>
            <a:r>
              <a:rPr lang="ru-RU" dirty="0"/>
              <a:t> стиль - основа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фундаменту,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бренд. 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Фірмовий</a:t>
            </a:r>
            <a:r>
              <a:rPr lang="ru-RU" dirty="0">
                <a:solidFill>
                  <a:srgbClr val="FF0000"/>
                </a:solidFill>
              </a:rPr>
              <a:t> стиль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продуманого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говорить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солідності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728192" cy="12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5518"/>
            <a:ext cx="8229600" cy="490064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Фірмовий</a:t>
            </a:r>
            <a:r>
              <a:rPr lang="ru-RU" dirty="0"/>
              <a:t> знак і логотип (</a:t>
            </a:r>
            <a:r>
              <a:rPr lang="ru-RU" dirty="0" err="1"/>
              <a:t>торговий</a:t>
            </a:r>
            <a:r>
              <a:rPr lang="ru-RU" dirty="0"/>
              <a:t> знак, </a:t>
            </a:r>
            <a:r>
              <a:rPr lang="ru-RU" dirty="0" err="1"/>
              <a:t>торговельна</a:t>
            </a:r>
            <a:r>
              <a:rPr lang="ru-RU" dirty="0"/>
              <a:t> марка)</a:t>
            </a:r>
          </a:p>
          <a:p>
            <a:r>
              <a:rPr lang="ru-RU" dirty="0" err="1"/>
              <a:t>Фірмовий</a:t>
            </a:r>
            <a:r>
              <a:rPr lang="ru-RU" dirty="0"/>
              <a:t> блок (знак + логотип)</a:t>
            </a:r>
          </a:p>
          <a:p>
            <a:r>
              <a:rPr lang="ru-RU" dirty="0" err="1"/>
              <a:t>Колір</a:t>
            </a:r>
            <a:endParaRPr lang="ru-RU" dirty="0"/>
          </a:p>
          <a:p>
            <a:r>
              <a:rPr lang="ru-RU" dirty="0" err="1"/>
              <a:t>Фірмовий</a:t>
            </a:r>
            <a:r>
              <a:rPr lang="ru-RU" dirty="0"/>
              <a:t> шрифт</a:t>
            </a:r>
          </a:p>
          <a:p>
            <a:r>
              <a:rPr lang="ru-RU" dirty="0" err="1"/>
              <a:t>Візитна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endParaRPr lang="ru-RU" dirty="0"/>
          </a:p>
          <a:p>
            <a:r>
              <a:rPr lang="ru-RU" dirty="0" err="1"/>
              <a:t>Фірмовий</a:t>
            </a:r>
            <a:r>
              <a:rPr lang="ru-RU" dirty="0"/>
              <a:t> бланк</a:t>
            </a:r>
          </a:p>
          <a:p>
            <a:r>
              <a:rPr lang="ru-RU" dirty="0"/>
              <a:t>Бланк </a:t>
            </a:r>
            <a:r>
              <a:rPr lang="ru-RU" dirty="0" err="1"/>
              <a:t>рахунку</a:t>
            </a:r>
            <a:r>
              <a:rPr lang="ru-RU" dirty="0"/>
              <a:t>, факсу</a:t>
            </a:r>
          </a:p>
          <a:p>
            <a:r>
              <a:rPr lang="ru-RU" dirty="0" err="1"/>
              <a:t>Фірмовий</a:t>
            </a:r>
            <a:r>
              <a:rPr lang="ru-RU" dirty="0"/>
              <a:t> конверт (</a:t>
            </a:r>
            <a:r>
              <a:rPr lang="ru-RU" dirty="0" err="1"/>
              <a:t>євростандарт</a:t>
            </a:r>
            <a:r>
              <a:rPr lang="ru-RU" dirty="0"/>
              <a:t>, </a:t>
            </a:r>
            <a:r>
              <a:rPr lang="en-US" dirty="0"/>
              <a:t>C4, C5)</a:t>
            </a:r>
          </a:p>
          <a:p>
            <a:r>
              <a:rPr lang="ru-RU" dirty="0" err="1"/>
              <a:t>Фірмова</a:t>
            </a:r>
            <a:r>
              <a:rPr lang="ru-RU" dirty="0"/>
              <a:t> папка</a:t>
            </a:r>
          </a:p>
          <a:p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сувеніри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141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Фірмовий</a:t>
            </a:r>
            <a:r>
              <a:rPr lang="ru-RU" sz="2800" b="1" dirty="0"/>
              <a:t> стиль </a:t>
            </a:r>
            <a:r>
              <a:rPr lang="ru-RU" sz="2800" b="1" dirty="0" err="1"/>
              <a:t>включає</a:t>
            </a:r>
            <a:r>
              <a:rPr lang="ru-RU" sz="2800" b="1" dirty="0"/>
              <a:t> в себе </a:t>
            </a:r>
            <a:r>
              <a:rPr lang="ru-RU" sz="2800" b="1" dirty="0" err="1"/>
              <a:t>цілий</a:t>
            </a:r>
            <a:r>
              <a:rPr lang="ru-RU" sz="2800" b="1" dirty="0"/>
              <a:t> ряд </a:t>
            </a:r>
            <a:r>
              <a:rPr lang="ru-RU" sz="2800" b="1" dirty="0" err="1"/>
              <a:t>елементів</a:t>
            </a:r>
            <a:r>
              <a:rPr lang="ru-RU" sz="2800" b="1" dirty="0"/>
              <a:t>, </a:t>
            </a:r>
            <a:r>
              <a:rPr lang="ru-RU" sz="2800" b="1" dirty="0" err="1"/>
              <a:t>основні</a:t>
            </a:r>
            <a:r>
              <a:rPr lang="ru-RU" sz="2800" b="1" dirty="0"/>
              <a:t> з них:</a:t>
            </a:r>
          </a:p>
        </p:txBody>
      </p:sp>
    </p:spTree>
    <p:extLst>
      <p:ext uri="{BB962C8B-B14F-4D97-AF65-F5344CB8AC3E}">
        <p14:creationId xmlns:p14="http://schemas.microsoft.com/office/powerpoint/2010/main" val="131149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включені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вивісок</a:t>
            </a:r>
            <a:r>
              <a:rPr lang="ru-RU" dirty="0"/>
              <a:t>, </a:t>
            </a:r>
            <a:r>
              <a:rPr lang="ru-RU" dirty="0" err="1"/>
              <a:t>покажчиків</a:t>
            </a:r>
            <a:r>
              <a:rPr lang="ru-RU" dirty="0"/>
              <a:t>, упаковки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Ви можете </a:t>
            </a:r>
            <a:r>
              <a:rPr lang="ru-RU" dirty="0" err="1"/>
              <a:t>замовити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як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так і весь комплект </a:t>
            </a:r>
            <a:r>
              <a:rPr lang="ru-RU" dirty="0" err="1"/>
              <a:t>відразу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71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Фірмовий</a:t>
            </a:r>
            <a:r>
              <a:rPr lang="ru-RU" b="1" dirty="0"/>
              <a:t> стиль: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ru-RU" dirty="0"/>
              <a:t>Однозначно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endParaRPr lang="ru-RU" dirty="0"/>
          </a:p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візуальний</a:t>
            </a:r>
            <a:r>
              <a:rPr lang="ru-RU" dirty="0"/>
              <a:t> образ </a:t>
            </a:r>
            <a:r>
              <a:rPr lang="ru-RU" dirty="0" err="1"/>
              <a:t>фірми</a:t>
            </a:r>
            <a:endParaRPr lang="ru-RU" dirty="0"/>
          </a:p>
          <a:p>
            <a:r>
              <a:rPr lang="ru-RU" dirty="0" err="1"/>
              <a:t>Виділяє</a:t>
            </a:r>
            <a:r>
              <a:rPr lang="ru-RU" dirty="0"/>
              <a:t> Вашу </a:t>
            </a:r>
            <a:r>
              <a:rPr lang="ru-RU" dirty="0" err="1"/>
              <a:t>фірму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endParaRPr lang="ru-RU" dirty="0"/>
          </a:p>
          <a:p>
            <a:r>
              <a:rPr lang="ru-RU" dirty="0"/>
              <a:t>Є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</a:t>
            </a:r>
          </a:p>
          <a:p>
            <a:r>
              <a:rPr lang="ru-RU" dirty="0"/>
              <a:t>Говорить Вашим </a:t>
            </a:r>
            <a:r>
              <a:rPr lang="ru-RU" dirty="0" err="1"/>
              <a:t>діловим</a:t>
            </a:r>
            <a:r>
              <a:rPr lang="ru-RU" dirty="0"/>
              <a:t> партнерам і </a:t>
            </a:r>
            <a:r>
              <a:rPr lang="ru-RU" dirty="0" err="1"/>
              <a:t>клієнтам</a:t>
            </a:r>
            <a:r>
              <a:rPr lang="ru-RU" dirty="0"/>
              <a:t> про </a:t>
            </a:r>
            <a:r>
              <a:rPr lang="ru-RU" dirty="0" err="1"/>
              <a:t>сучасність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45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Логотип</a:t>
            </a:r>
          </a:p>
          <a:p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endParaRPr lang="ru-RU" dirty="0"/>
          </a:p>
          <a:p>
            <a:r>
              <a:rPr lang="ru-RU" dirty="0"/>
              <a:t>Папка</a:t>
            </a:r>
          </a:p>
          <a:p>
            <a:r>
              <a:rPr lang="ru-RU" dirty="0" err="1"/>
              <a:t>Візитка</a:t>
            </a:r>
            <a:endParaRPr lang="ru-RU" dirty="0"/>
          </a:p>
          <a:p>
            <a:r>
              <a:rPr lang="ru-RU" dirty="0"/>
              <a:t>Конверт</a:t>
            </a:r>
          </a:p>
          <a:p>
            <a:r>
              <a:rPr lang="ru-RU" dirty="0"/>
              <a:t>Бланк листа / договору</a:t>
            </a:r>
          </a:p>
          <a:p>
            <a:r>
              <a:rPr lang="ru-RU" dirty="0"/>
              <a:t>Факс-бланк</a:t>
            </a:r>
          </a:p>
          <a:p>
            <a:r>
              <a:rPr lang="ru-RU" dirty="0"/>
              <a:t>Слоган</a:t>
            </a:r>
          </a:p>
        </p:txBody>
      </p:sp>
    </p:spTree>
    <p:extLst>
      <p:ext uri="{BB962C8B-B14F-4D97-AF65-F5344CB8AC3E}">
        <p14:creationId xmlns:p14="http://schemas.microsoft.com/office/powerpoint/2010/main" val="222917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5793507"/>
          </a:xfrm>
        </p:spPr>
        <p:txBody>
          <a:bodyPr>
            <a:noAutofit/>
          </a:bodyPr>
          <a:lstStyle/>
          <a:p>
            <a:pPr algn="just"/>
            <a:r>
              <a:rPr lang="ru-RU" sz="2100" dirty="0" err="1"/>
              <a:t>Товарний</a:t>
            </a:r>
            <a:r>
              <a:rPr lang="ru-RU" sz="2100" dirty="0"/>
              <a:t> знак (логотип) </a:t>
            </a:r>
            <a:r>
              <a:rPr lang="ru-RU" sz="2100" dirty="0" err="1"/>
              <a:t>виражає</a:t>
            </a:r>
            <a:r>
              <a:rPr lang="ru-RU" sz="2100" dirty="0"/>
              <a:t> </a:t>
            </a:r>
            <a:r>
              <a:rPr lang="ru-RU" sz="2100" dirty="0" err="1"/>
              <a:t>індивідуальність</a:t>
            </a:r>
            <a:r>
              <a:rPr lang="ru-RU" sz="2100" dirty="0"/>
              <a:t> </a:t>
            </a:r>
            <a:r>
              <a:rPr lang="ru-RU" sz="2100" dirty="0" err="1"/>
              <a:t>підприємства</a:t>
            </a:r>
            <a:r>
              <a:rPr lang="ru-RU" sz="2100" dirty="0"/>
              <a:t>, яке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використовує</a:t>
            </a:r>
            <a:r>
              <a:rPr lang="ru-RU" sz="2100" dirty="0"/>
              <a:t>. 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 </a:t>
            </a:r>
            <a:r>
              <a:rPr lang="ru-RU" sz="2100" dirty="0" err="1"/>
              <a:t>Враховуючи</a:t>
            </a:r>
            <a:r>
              <a:rPr lang="ru-RU" sz="2100" dirty="0"/>
              <a:t> той факт, </a:t>
            </a:r>
            <a:r>
              <a:rPr lang="ru-RU" sz="2100" dirty="0" err="1"/>
              <a:t>що</a:t>
            </a:r>
            <a:r>
              <a:rPr lang="ru-RU" sz="2100" dirty="0"/>
              <a:t> знак є </a:t>
            </a:r>
            <a:r>
              <a:rPr lang="ru-RU" sz="2100" dirty="0" err="1"/>
              <a:t>головним</a:t>
            </a:r>
            <a:r>
              <a:rPr lang="ru-RU" sz="2100" dirty="0"/>
              <a:t> </a:t>
            </a:r>
            <a:r>
              <a:rPr lang="ru-RU" sz="2100" dirty="0" err="1"/>
              <a:t>елементом</a:t>
            </a:r>
            <a:r>
              <a:rPr lang="ru-RU" sz="2100" dirty="0"/>
              <a:t>, </a:t>
            </a:r>
            <a:r>
              <a:rPr lang="ru-RU" sz="2100" dirty="0" err="1"/>
              <a:t>вимоги</a:t>
            </a:r>
            <a:r>
              <a:rPr lang="ru-RU" sz="2100" dirty="0"/>
              <a:t> до </a:t>
            </a:r>
            <a:r>
              <a:rPr lang="ru-RU" sz="2100" dirty="0" err="1"/>
              <a:t>нього</a:t>
            </a:r>
            <a:r>
              <a:rPr lang="ru-RU" sz="2100" dirty="0"/>
              <a:t> </a:t>
            </a:r>
            <a:r>
              <a:rPr lang="ru-RU" sz="2100" dirty="0" err="1"/>
              <a:t>дуже</a:t>
            </a:r>
            <a:r>
              <a:rPr lang="ru-RU" sz="2100" dirty="0"/>
              <a:t> </a:t>
            </a:r>
            <a:r>
              <a:rPr lang="ru-RU" sz="2100" dirty="0" err="1"/>
              <a:t>суворі</a:t>
            </a:r>
            <a:r>
              <a:rPr lang="ru-RU" sz="2100" dirty="0"/>
              <a:t>.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успішної</a:t>
            </a:r>
            <a:r>
              <a:rPr lang="ru-RU" sz="2100" dirty="0"/>
              <a:t> </a:t>
            </a:r>
            <a:r>
              <a:rPr lang="ru-RU" sz="2100" dirty="0" err="1"/>
              <a:t>розробки</a:t>
            </a:r>
            <a:r>
              <a:rPr lang="ru-RU" sz="2100" dirty="0"/>
              <a:t> товарного знака </a:t>
            </a:r>
            <a:r>
              <a:rPr lang="ru-RU" sz="2100" dirty="0" err="1"/>
              <a:t>багато</a:t>
            </a:r>
            <a:r>
              <a:rPr lang="ru-RU" sz="2100" dirty="0"/>
              <a:t> в </a:t>
            </a:r>
            <a:r>
              <a:rPr lang="ru-RU" sz="2100" dirty="0" err="1"/>
              <a:t>чому</a:t>
            </a:r>
            <a:r>
              <a:rPr lang="ru-RU" sz="2100" dirty="0"/>
              <a:t> </a:t>
            </a:r>
            <a:r>
              <a:rPr lang="ru-RU" sz="2100" dirty="0" err="1"/>
              <a:t>залежить</a:t>
            </a:r>
            <a:r>
              <a:rPr lang="ru-RU" sz="2100" dirty="0"/>
              <a:t> </a:t>
            </a:r>
            <a:r>
              <a:rPr lang="ru-RU" sz="2100" dirty="0" err="1"/>
              <a:t>ефективність</a:t>
            </a:r>
            <a:r>
              <a:rPr lang="ru-RU" sz="2100" dirty="0"/>
              <a:t> </a:t>
            </a:r>
            <a:r>
              <a:rPr lang="ru-RU" sz="2100" dirty="0" err="1"/>
              <a:t>всього</a:t>
            </a:r>
            <a:r>
              <a:rPr lang="ru-RU" sz="2100" dirty="0"/>
              <a:t> </a:t>
            </a:r>
            <a:r>
              <a:rPr lang="ru-RU" sz="2100" dirty="0" err="1"/>
              <a:t>фірмового</a:t>
            </a:r>
            <a:r>
              <a:rPr lang="ru-RU" sz="2100" dirty="0"/>
              <a:t> стилю в </a:t>
            </a:r>
            <a:r>
              <a:rPr lang="ru-RU" sz="2100" dirty="0" err="1"/>
              <a:t>цілому</a:t>
            </a:r>
            <a:r>
              <a:rPr lang="ru-RU" sz="2100" dirty="0"/>
              <a:t>. </a:t>
            </a:r>
            <a:r>
              <a:rPr lang="ru-RU" sz="2100" dirty="0" err="1"/>
              <a:t>Ідеальний</a:t>
            </a:r>
            <a:r>
              <a:rPr lang="ru-RU" sz="2100" dirty="0"/>
              <a:t> логотип повинен бути простим і </a:t>
            </a:r>
            <a:r>
              <a:rPr lang="ru-RU" sz="2100" dirty="0" err="1"/>
              <a:t>незабутнім</a:t>
            </a:r>
            <a:r>
              <a:rPr lang="ru-RU" sz="2100" dirty="0"/>
              <a:t>. Основною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функцією</a:t>
            </a:r>
            <a:r>
              <a:rPr lang="ru-RU" sz="2100" dirty="0"/>
              <a:t> є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фірмового</a:t>
            </a:r>
            <a:r>
              <a:rPr lang="ru-RU" sz="2100" dirty="0"/>
              <a:t> стилю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власника</a:t>
            </a:r>
            <a:r>
              <a:rPr lang="ru-RU" sz="2100" dirty="0"/>
              <a:t>. </a:t>
            </a:r>
            <a:r>
              <a:rPr lang="ru-RU" sz="2100" dirty="0" err="1"/>
              <a:t>Багато</a:t>
            </a:r>
            <a:r>
              <a:rPr lang="ru-RU" sz="2100" dirty="0"/>
              <a:t> в </a:t>
            </a:r>
            <a:r>
              <a:rPr lang="ru-RU" sz="2100" dirty="0" err="1"/>
              <a:t>чому</a:t>
            </a:r>
            <a:r>
              <a:rPr lang="ru-RU" sz="2100" dirty="0"/>
              <a:t> логотип </a:t>
            </a:r>
            <a:r>
              <a:rPr lang="ru-RU" sz="2100" dirty="0" err="1"/>
              <a:t>визначає</a:t>
            </a:r>
            <a:r>
              <a:rPr lang="ru-RU" sz="2100" dirty="0"/>
              <a:t> сам </a:t>
            </a:r>
            <a:r>
              <a:rPr lang="ru-RU" sz="2100" dirty="0" err="1"/>
              <a:t>фірмовий</a:t>
            </a:r>
            <a:r>
              <a:rPr lang="ru-RU" sz="2100" dirty="0"/>
              <a:t> стиль і </a:t>
            </a:r>
            <a:r>
              <a:rPr lang="ru-RU" sz="2100" dirty="0" err="1"/>
              <a:t>розрахований</a:t>
            </a:r>
            <a:r>
              <a:rPr lang="ru-RU" sz="2100" dirty="0"/>
              <a:t> на </a:t>
            </a:r>
            <a:r>
              <a:rPr lang="ru-RU" sz="2100" dirty="0" err="1"/>
              <a:t>залучення</a:t>
            </a:r>
            <a:r>
              <a:rPr lang="ru-RU" sz="2100" dirty="0"/>
              <a:t> </a:t>
            </a:r>
            <a:r>
              <a:rPr lang="ru-RU" sz="2100" dirty="0" err="1"/>
              <a:t>потенційних</a:t>
            </a:r>
            <a:r>
              <a:rPr lang="ru-RU" sz="2100" dirty="0"/>
              <a:t> </a:t>
            </a:r>
            <a:r>
              <a:rPr lang="ru-RU" sz="2100" dirty="0" err="1"/>
              <a:t>клієнтів</a:t>
            </a:r>
            <a:r>
              <a:rPr lang="ru-RU" sz="2100" dirty="0"/>
              <a:t> </a:t>
            </a:r>
            <a:r>
              <a:rPr lang="ru-RU" sz="2100" dirty="0" err="1"/>
              <a:t>підприємства</a:t>
            </a:r>
            <a:r>
              <a:rPr lang="ru-RU" sz="2100" dirty="0"/>
              <a:t>. У </a:t>
            </a:r>
            <a:r>
              <a:rPr lang="ru-RU" sz="2100" dirty="0" err="1"/>
              <a:t>розробці</a:t>
            </a:r>
            <a:r>
              <a:rPr lang="ru-RU" sz="2100" dirty="0"/>
              <a:t> логотипу </a:t>
            </a:r>
            <a:r>
              <a:rPr lang="ru-RU" sz="2100" dirty="0" err="1"/>
              <a:t>особливу</a:t>
            </a:r>
            <a:r>
              <a:rPr lang="ru-RU" sz="2100" dirty="0"/>
              <a:t> </a:t>
            </a:r>
            <a:r>
              <a:rPr lang="ru-RU" sz="2100" dirty="0" err="1"/>
              <a:t>увагу</a:t>
            </a:r>
            <a:r>
              <a:rPr lang="ru-RU" sz="2100" dirty="0"/>
              <a:t> </a:t>
            </a:r>
            <a:r>
              <a:rPr lang="ru-RU" sz="2100" dirty="0" err="1"/>
              <a:t>варто</a:t>
            </a:r>
            <a:r>
              <a:rPr lang="ru-RU" sz="2100" dirty="0"/>
              <a:t> </a:t>
            </a:r>
            <a:r>
              <a:rPr lang="ru-RU" sz="2100" dirty="0" err="1"/>
              <a:t>приділити</a:t>
            </a:r>
            <a:r>
              <a:rPr lang="ru-RU" sz="2100" dirty="0"/>
              <a:t> </a:t>
            </a:r>
            <a:r>
              <a:rPr lang="ru-RU" sz="2100" dirty="0" err="1"/>
              <a:t>аналізу</a:t>
            </a:r>
            <a:r>
              <a:rPr lang="ru-RU" sz="2100" dirty="0"/>
              <a:t> </a:t>
            </a:r>
            <a:r>
              <a:rPr lang="ru-RU" sz="2100" dirty="0" err="1"/>
              <a:t>основних</a:t>
            </a:r>
            <a:r>
              <a:rPr lang="ru-RU" sz="2100" dirty="0"/>
              <a:t> </a:t>
            </a:r>
            <a:r>
              <a:rPr lang="ru-RU" sz="2100" dirty="0" err="1"/>
              <a:t>складових</a:t>
            </a:r>
            <a:r>
              <a:rPr lang="ru-RU" sz="2100" dirty="0"/>
              <a:t> </a:t>
            </a:r>
            <a:r>
              <a:rPr lang="ru-RU" sz="2100" dirty="0" err="1"/>
              <a:t>корпоративної</a:t>
            </a:r>
            <a:r>
              <a:rPr lang="ru-RU" sz="2100" dirty="0"/>
              <a:t> </a:t>
            </a:r>
            <a:r>
              <a:rPr lang="ru-RU" sz="2100" dirty="0" err="1"/>
              <a:t>ідентифікації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 </a:t>
            </a:r>
            <a:r>
              <a:rPr lang="ru-RU" sz="2100" dirty="0" err="1"/>
              <a:t>замовника</a:t>
            </a:r>
            <a:r>
              <a:rPr lang="ru-RU" sz="2100" dirty="0"/>
              <a:t>, </a:t>
            </a:r>
            <a:r>
              <a:rPr lang="ru-RU" sz="2100" dirty="0" err="1"/>
              <a:t>врахувати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рівень</a:t>
            </a:r>
            <a:r>
              <a:rPr lang="ru-RU" sz="2100" dirty="0"/>
              <a:t> </a:t>
            </a:r>
            <a:r>
              <a:rPr lang="ru-RU" sz="2100" dirty="0" err="1"/>
              <a:t>представлення</a:t>
            </a:r>
            <a:r>
              <a:rPr lang="ru-RU" sz="2100" dirty="0"/>
              <a:t>, становище </a:t>
            </a:r>
            <a:r>
              <a:rPr lang="ru-RU" sz="2100" dirty="0" err="1"/>
              <a:t>компанії</a:t>
            </a:r>
            <a:r>
              <a:rPr lang="ru-RU" sz="2100" dirty="0"/>
              <a:t> в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сфері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, </a:t>
            </a:r>
            <a:r>
              <a:rPr lang="ru-RU" sz="2100" dirty="0" err="1"/>
              <a:t>зв'язки</a:t>
            </a:r>
            <a:r>
              <a:rPr lang="ru-RU" sz="2100" dirty="0"/>
              <a:t> з партнерами і </a:t>
            </a:r>
            <a:r>
              <a:rPr lang="ru-RU" sz="2100" dirty="0" err="1"/>
              <a:t>клієнтську</a:t>
            </a:r>
            <a:r>
              <a:rPr lang="ru-RU" sz="2100" dirty="0"/>
              <a:t> базу. В </a:t>
            </a:r>
            <a:r>
              <a:rPr lang="ru-RU" sz="2100" dirty="0" err="1"/>
              <a:t>результаті</a:t>
            </a:r>
            <a:r>
              <a:rPr lang="ru-RU" sz="2100" dirty="0"/>
              <a:t> </a:t>
            </a:r>
            <a:r>
              <a:rPr lang="ru-RU" sz="2100" dirty="0" err="1"/>
              <a:t>створення</a:t>
            </a:r>
            <a:r>
              <a:rPr lang="ru-RU" sz="2100" dirty="0"/>
              <a:t> логотипу </a:t>
            </a:r>
            <a:r>
              <a:rPr lang="ru-RU" sz="2100" dirty="0" err="1"/>
              <a:t>має</a:t>
            </a:r>
            <a:r>
              <a:rPr lang="ru-RU" sz="2100" dirty="0"/>
              <a:t> на </a:t>
            </a:r>
            <a:r>
              <a:rPr lang="ru-RU" sz="2100" dirty="0" err="1"/>
              <a:t>увазі</a:t>
            </a:r>
            <a:r>
              <a:rPr lang="ru-RU" sz="2100" dirty="0"/>
              <a:t>, в першу </a:t>
            </a:r>
            <a:r>
              <a:rPr lang="ru-RU" sz="2100" dirty="0" err="1"/>
              <a:t>чергу</a:t>
            </a:r>
            <a:r>
              <a:rPr lang="ru-RU" sz="2100" dirty="0"/>
              <a:t>, </a:t>
            </a:r>
            <a:r>
              <a:rPr lang="ru-RU" sz="2100" dirty="0" err="1"/>
              <a:t>визначення</a:t>
            </a:r>
            <a:r>
              <a:rPr lang="ru-RU" sz="2100" dirty="0"/>
              <a:t> </a:t>
            </a:r>
            <a:r>
              <a:rPr lang="ru-RU" sz="2100" dirty="0" err="1"/>
              <a:t>позиції</a:t>
            </a:r>
            <a:r>
              <a:rPr lang="ru-RU" sz="2100" dirty="0"/>
              <a:t> і </a:t>
            </a:r>
            <a:r>
              <a:rPr lang="ru-RU" sz="2100" dirty="0" err="1"/>
              <a:t>корпоративної</a:t>
            </a:r>
            <a:r>
              <a:rPr lang="ru-RU" sz="2100" dirty="0"/>
              <a:t> </a:t>
            </a:r>
            <a:r>
              <a:rPr lang="ru-RU" sz="2100" dirty="0" err="1"/>
              <a:t>етики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, </a:t>
            </a:r>
            <a:r>
              <a:rPr lang="ru-RU" sz="2100" dirty="0" err="1"/>
              <a:t>аналіз</a:t>
            </a:r>
            <a:r>
              <a:rPr lang="ru-RU" sz="2100" dirty="0"/>
              <a:t> та </a:t>
            </a:r>
            <a:r>
              <a:rPr lang="ru-RU" sz="2100" dirty="0" err="1"/>
              <a:t>дослідження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пріоритетів</a:t>
            </a:r>
            <a:r>
              <a:rPr lang="ru-RU" sz="2100" dirty="0"/>
              <a:t> і перспектив. На </a:t>
            </a:r>
            <a:r>
              <a:rPr lang="ru-RU" sz="2100" dirty="0" err="1"/>
              <a:t>основі</a:t>
            </a:r>
            <a:r>
              <a:rPr lang="ru-RU" sz="2100" dirty="0"/>
              <a:t> </a:t>
            </a:r>
            <a:r>
              <a:rPr lang="ru-RU" sz="2100" dirty="0" err="1"/>
              <a:t>отриманих</a:t>
            </a:r>
            <a:r>
              <a:rPr lang="ru-RU" sz="2100" dirty="0"/>
              <a:t> </a:t>
            </a:r>
            <a:r>
              <a:rPr lang="ru-RU" sz="2100" dirty="0" err="1"/>
              <a:t>даних</a:t>
            </a:r>
            <a:r>
              <a:rPr lang="ru-RU" sz="2100" dirty="0"/>
              <a:t> </a:t>
            </a:r>
            <a:r>
              <a:rPr lang="ru-RU" sz="2100" dirty="0" err="1"/>
              <a:t>розробляється</a:t>
            </a:r>
            <a:r>
              <a:rPr lang="ru-RU" sz="2100" dirty="0"/>
              <a:t> символ, </a:t>
            </a:r>
            <a:r>
              <a:rPr lang="ru-RU" sz="2100" dirty="0" err="1"/>
              <a:t>покликаний</a:t>
            </a:r>
            <a:r>
              <a:rPr lang="ru-RU" sz="2100" dirty="0"/>
              <a:t> </a:t>
            </a:r>
            <a:r>
              <a:rPr lang="ru-RU" sz="2100" dirty="0" err="1"/>
              <a:t>виділити</a:t>
            </a:r>
            <a:r>
              <a:rPr lang="ru-RU" sz="2100" dirty="0"/>
              <a:t> і </a:t>
            </a:r>
            <a:r>
              <a:rPr lang="ru-RU" sz="2100" dirty="0" err="1"/>
              <a:t>підкреслити</a:t>
            </a:r>
            <a:r>
              <a:rPr lang="ru-RU" sz="2100" dirty="0"/>
              <a:t> роль </a:t>
            </a:r>
            <a:r>
              <a:rPr lang="ru-RU" sz="2100" dirty="0" err="1"/>
              <a:t>компанії</a:t>
            </a:r>
            <a:r>
              <a:rPr lang="ru-RU" sz="2100" dirty="0"/>
              <a:t> в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сфері</a:t>
            </a:r>
            <a:r>
              <a:rPr lang="ru-RU" sz="2100" dirty="0"/>
              <a:t>. </a:t>
            </a:r>
            <a:r>
              <a:rPr lang="ru-RU" sz="2100" dirty="0" err="1"/>
              <a:t>Згодом</a:t>
            </a:r>
            <a:r>
              <a:rPr lang="ru-RU" sz="2100" dirty="0"/>
              <a:t>, на </a:t>
            </a:r>
            <a:r>
              <a:rPr lang="ru-RU" sz="2100" dirty="0" err="1"/>
              <a:t>використанні</a:t>
            </a:r>
            <a:r>
              <a:rPr lang="ru-RU" sz="2100" dirty="0"/>
              <a:t> </a:t>
            </a:r>
            <a:r>
              <a:rPr lang="ru-RU" sz="2100" dirty="0" err="1"/>
              <a:t>створеного</a:t>
            </a:r>
            <a:r>
              <a:rPr lang="ru-RU" sz="2100" dirty="0"/>
              <a:t> символу </a:t>
            </a:r>
            <a:r>
              <a:rPr lang="ru-RU" sz="2100" dirty="0" err="1"/>
              <a:t>можна</a:t>
            </a:r>
            <a:r>
              <a:rPr lang="ru-RU" sz="2100" dirty="0"/>
              <a:t> </a:t>
            </a:r>
            <a:r>
              <a:rPr lang="ru-RU" sz="2100" dirty="0" err="1"/>
              <a:t>будувати</a:t>
            </a:r>
            <a:r>
              <a:rPr lang="ru-RU" sz="2100" dirty="0"/>
              <a:t> </a:t>
            </a:r>
            <a:r>
              <a:rPr lang="ru-RU" sz="2100" dirty="0" err="1"/>
              <a:t>маркетингові</a:t>
            </a:r>
            <a:r>
              <a:rPr lang="ru-RU" sz="2100" dirty="0"/>
              <a:t> та </a:t>
            </a:r>
            <a:r>
              <a:rPr lang="ru-RU" sz="2100" dirty="0" err="1"/>
              <a:t>рекламні</a:t>
            </a:r>
            <a:r>
              <a:rPr lang="ru-RU" sz="2100" dirty="0"/>
              <a:t> </a:t>
            </a:r>
            <a:r>
              <a:rPr lang="ru-RU" sz="2100" dirty="0" err="1"/>
              <a:t>кампанії</a:t>
            </a:r>
            <a:r>
              <a:rPr lang="ru-RU" sz="2100" dirty="0"/>
              <a:t> - логотип дозволить </a:t>
            </a:r>
            <a:r>
              <a:rPr lang="ru-RU" sz="2100" dirty="0" err="1"/>
              <a:t>цільовій</a:t>
            </a:r>
            <a:r>
              <a:rPr lang="ru-RU" sz="2100" dirty="0"/>
              <a:t> </a:t>
            </a:r>
            <a:r>
              <a:rPr lang="ru-RU" sz="2100" dirty="0" err="1"/>
              <a:t>аудиторії</a:t>
            </a:r>
            <a:r>
              <a:rPr lang="ru-RU" sz="2100" dirty="0"/>
              <a:t> </a:t>
            </a:r>
            <a:r>
              <a:rPr lang="ru-RU" sz="2100" dirty="0" err="1"/>
              <a:t>виділити</a:t>
            </a:r>
            <a:r>
              <a:rPr lang="ru-RU" sz="2100" dirty="0"/>
              <a:t> </a:t>
            </a:r>
            <a:r>
              <a:rPr lang="ru-RU" sz="2100" dirty="0" err="1"/>
              <a:t>рекламовану</a:t>
            </a:r>
            <a:r>
              <a:rPr lang="ru-RU" sz="2100" dirty="0"/>
              <a:t> </a:t>
            </a:r>
            <a:r>
              <a:rPr lang="ru-RU" sz="2100" dirty="0" err="1"/>
              <a:t>продукцію</a:t>
            </a:r>
            <a:r>
              <a:rPr lang="ru-RU" sz="2100" dirty="0"/>
              <a:t> і </a:t>
            </a:r>
            <a:r>
              <a:rPr lang="ru-RU" sz="2100" dirty="0" err="1"/>
              <a:t>співставити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з </a:t>
            </a:r>
            <a:r>
              <a:rPr lang="ru-RU" sz="2100" dirty="0" err="1"/>
              <a:t>іміджем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1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Розрізняють</a:t>
            </a:r>
            <a:r>
              <a:rPr lang="ru-RU" sz="3200" b="1" dirty="0"/>
              <a:t> </a:t>
            </a:r>
            <a:r>
              <a:rPr lang="ru-RU" sz="3200" b="1" dirty="0" err="1"/>
              <a:t>декілька</a:t>
            </a:r>
            <a:r>
              <a:rPr lang="ru-RU" sz="3200" b="1" dirty="0"/>
              <a:t> </a:t>
            </a:r>
            <a:r>
              <a:rPr lang="ru-RU" sz="3200" b="1" dirty="0" err="1"/>
              <a:t>стилів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видів</a:t>
            </a:r>
            <a:r>
              <a:rPr lang="ru-RU" sz="3200" b="1" dirty="0"/>
              <a:t> логотипу. </a:t>
            </a:r>
            <a:r>
              <a:rPr lang="ru-RU" sz="3200" b="1" dirty="0" err="1"/>
              <a:t>Мова</a:t>
            </a:r>
            <a:r>
              <a:rPr lang="ru-RU" sz="3200" b="1" dirty="0"/>
              <a:t> </a:t>
            </a:r>
            <a:r>
              <a:rPr lang="ru-RU" sz="3200" b="1" dirty="0" err="1"/>
              <a:t>йде</a:t>
            </a:r>
            <a:r>
              <a:rPr lang="ru-RU" sz="3200" b="1" dirty="0"/>
              <a:t> не про </a:t>
            </a:r>
            <a:r>
              <a:rPr lang="ru-RU" sz="3200" b="1" dirty="0" err="1"/>
              <a:t>емблеми</a:t>
            </a:r>
            <a:r>
              <a:rPr lang="ru-RU" sz="3200" b="1" dirty="0"/>
              <a:t> і </a:t>
            </a:r>
            <a:r>
              <a:rPr lang="ru-RU" sz="3200" b="1" dirty="0" err="1"/>
              <a:t>герби</a:t>
            </a:r>
            <a:r>
              <a:rPr lang="ru-RU" sz="3200" b="1" dirty="0"/>
              <a:t>, а </a:t>
            </a:r>
            <a:r>
              <a:rPr lang="ru-RU" sz="3200" b="1" dirty="0" err="1"/>
              <a:t>саме</a:t>
            </a:r>
            <a:r>
              <a:rPr lang="ru-RU" sz="3200" b="1" dirty="0"/>
              <a:t> про </a:t>
            </a:r>
            <a:r>
              <a:rPr lang="ru-RU" sz="3200" b="1" dirty="0" err="1"/>
              <a:t>види</a:t>
            </a:r>
            <a:r>
              <a:rPr lang="ru-RU" sz="3200" b="1" dirty="0"/>
              <a:t> </a:t>
            </a:r>
            <a:r>
              <a:rPr lang="ru-RU" sz="3200" b="1" dirty="0" err="1"/>
              <a:t>логотипів</a:t>
            </a:r>
            <a:r>
              <a:rPr lang="ru-RU" sz="32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Текстовий</a:t>
            </a:r>
            <a:r>
              <a:rPr lang="ru-RU" dirty="0"/>
              <a:t> логотип</a:t>
            </a:r>
          </a:p>
          <a:p>
            <a:r>
              <a:rPr lang="ru-RU" dirty="0" err="1"/>
              <a:t>Графічний</a:t>
            </a:r>
            <a:r>
              <a:rPr lang="ru-RU" dirty="0"/>
              <a:t> логотип</a:t>
            </a:r>
          </a:p>
          <a:p>
            <a:r>
              <a:rPr lang="ru-RU" dirty="0" err="1"/>
              <a:t>Креативний</a:t>
            </a:r>
            <a:r>
              <a:rPr lang="ru-RU" dirty="0"/>
              <a:t>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72637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Текстовий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є </a:t>
            </a:r>
            <a:r>
              <a:rPr lang="ru-RU" dirty="0" err="1"/>
              <a:t>логотипи</a:t>
            </a:r>
            <a:r>
              <a:rPr lang="ru-RU" dirty="0"/>
              <a:t> текстового типу. Суть </a:t>
            </a:r>
            <a:r>
              <a:rPr lang="ru-RU" dirty="0" err="1"/>
              <a:t>рішення</a:t>
            </a:r>
            <a:r>
              <a:rPr lang="ru-RU" dirty="0"/>
              <a:t> в текстовому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стилізованому</a:t>
            </a:r>
            <a:r>
              <a:rPr lang="ru-RU" dirty="0"/>
              <a:t>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логотип (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проекту, заходу і т.п.). Як правило,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текстового логотипу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назві</a:t>
            </a:r>
            <a:r>
              <a:rPr lang="ru-RU" dirty="0"/>
              <a:t>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В текстовому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</a:t>
            </a:r>
            <a:r>
              <a:rPr lang="ru-RU" dirty="0" err="1"/>
              <a:t>словосполучення</a:t>
            </a:r>
            <a:r>
              <a:rPr lang="ru-RU" dirty="0"/>
              <a:t>). У </a:t>
            </a:r>
            <a:r>
              <a:rPr lang="ru-RU" dirty="0" err="1"/>
              <a:t>створенні</a:t>
            </a:r>
            <a:r>
              <a:rPr lang="ru-RU" dirty="0"/>
              <a:t> текстового логотипу </a:t>
            </a:r>
            <a:r>
              <a:rPr lang="ru-RU" dirty="0" err="1"/>
              <a:t>основний</a:t>
            </a:r>
            <a:r>
              <a:rPr lang="ru-RU" dirty="0"/>
              <a:t> акцент </a:t>
            </a:r>
            <a:r>
              <a:rPr lang="ru-RU" dirty="0" err="1"/>
              <a:t>робиться</a:t>
            </a:r>
            <a:r>
              <a:rPr lang="ru-RU" dirty="0"/>
              <a:t> на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шрифтів</a:t>
            </a:r>
            <a:r>
              <a:rPr lang="ru-RU" dirty="0"/>
              <a:t> і </a:t>
            </a:r>
            <a:r>
              <a:rPr lang="ru-RU" dirty="0" err="1"/>
              <a:t>кольорів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текстовий</a:t>
            </a:r>
            <a:r>
              <a:rPr lang="ru-RU" dirty="0"/>
              <a:t> логотип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затиснутий</a:t>
            </a:r>
            <a:r>
              <a:rPr lang="ru-RU" dirty="0"/>
              <a:t> в </a:t>
            </a:r>
            <a:r>
              <a:rPr lang="ru-RU" dirty="0" err="1"/>
              <a:t>суворі</a:t>
            </a:r>
            <a:r>
              <a:rPr lang="ru-RU" dirty="0"/>
              <a:t> рамки </a:t>
            </a:r>
            <a:r>
              <a:rPr lang="ru-RU" dirty="0" err="1"/>
              <a:t>креативної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745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1219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Фірмовий стиль</vt:lpstr>
      <vt:lpstr>Презентация PowerPoint</vt:lpstr>
      <vt:lpstr>Презентация PowerPoint</vt:lpstr>
      <vt:lpstr>Презентация PowerPoint</vt:lpstr>
      <vt:lpstr>Фірмовий стиль:</vt:lpstr>
      <vt:lpstr>Основні елементи фірмового стилю:</vt:lpstr>
      <vt:lpstr>Презентация PowerPoint</vt:lpstr>
      <vt:lpstr>Розрізняють декілька стилів або видів логотипу. Мова йде не про емблеми і герби, а саме про види логотипів:</vt:lpstr>
      <vt:lpstr>Текстовий логотип</vt:lpstr>
      <vt:lpstr>Графічний логотип</vt:lpstr>
      <vt:lpstr>Креативний логотип</vt:lpstr>
      <vt:lpstr>Фірмові кольори</vt:lpstr>
      <vt:lpstr>Візитна картка</vt:lpstr>
      <vt:lpstr>Фірмовий бланк</vt:lpstr>
      <vt:lpstr>Слоган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Фірмовий стиль</dc:title>
  <dc:creator>User</dc:creator>
  <cp:lastModifiedBy>User</cp:lastModifiedBy>
  <cp:revision>4</cp:revision>
  <dcterms:created xsi:type="dcterms:W3CDTF">2014-02-26T16:24:00Z</dcterms:created>
  <dcterms:modified xsi:type="dcterms:W3CDTF">2014-02-26T17:16:32Z</dcterms:modified>
</cp:coreProperties>
</file>