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E3BAD-9670-4023-968C-8A05C089B70A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C934-F660-41F3-8925-4051B92D8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C934-F660-41F3-8925-4051B92D81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5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908720"/>
            <a:ext cx="5321424" cy="2868168"/>
          </a:xfrm>
        </p:spPr>
        <p:txBody>
          <a:bodyPr/>
          <a:lstStyle/>
          <a:p>
            <a:pPr algn="ctr"/>
            <a:r>
              <a:rPr lang="ru-RU" sz="6600" dirty="0"/>
              <a:t>Джон </a:t>
            </a:r>
            <a:r>
              <a:rPr lang="ru-RU" sz="6600" dirty="0" err="1"/>
              <a:t>Сіммонс</a:t>
            </a:r>
            <a:r>
              <a:rPr lang="ru-RU" sz="6600" dirty="0"/>
              <a:t> Барт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585971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r="15120"/>
          <a:stretch/>
        </p:blipFill>
        <p:spPr bwMode="auto">
          <a:xfrm>
            <a:off x="0" y="1102440"/>
            <a:ext cx="2699792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7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r>
              <a:rPr lang="en-US" dirty="0" err="1" smtClean="0"/>
              <a:t>Творчість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4829522" cy="482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66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9833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Плавуча</a:t>
            </a:r>
            <a:r>
              <a:rPr lang="en-US" dirty="0" smtClean="0"/>
              <a:t> </a:t>
            </a:r>
            <a:r>
              <a:rPr lang="en-US" dirty="0" err="1" smtClean="0"/>
              <a:t>опера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229200"/>
            <a:ext cx="7239000" cy="151456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допомогою</a:t>
            </a:r>
            <a:r>
              <a:rPr lang="en-US" dirty="0" smtClean="0"/>
              <a:t> </a:t>
            </a:r>
            <a:r>
              <a:rPr lang="en-US" dirty="0" err="1" smtClean="0"/>
              <a:t>цієї</a:t>
            </a:r>
            <a:r>
              <a:rPr lang="en-US" dirty="0" smtClean="0"/>
              <a:t> </a:t>
            </a:r>
            <a:r>
              <a:rPr lang="en-US" dirty="0" err="1" smtClean="0"/>
              <a:t>книги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увів</a:t>
            </a:r>
            <a:r>
              <a:rPr lang="ru-RU" dirty="0" smtClean="0"/>
              <a:t> </a:t>
            </a:r>
            <a:r>
              <a:rPr lang="ru-RU" dirty="0"/>
              <a:t>у кадр абсурд», </a:t>
            </a:r>
            <a:r>
              <a:rPr lang="ru-RU" dirty="0" err="1"/>
              <a:t>зробивши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«живою, </a:t>
            </a:r>
            <a:r>
              <a:rPr lang="ru-RU" dirty="0" err="1"/>
              <a:t>безпосередньою</a:t>
            </a:r>
            <a:r>
              <a:rPr lang="ru-RU" dirty="0"/>
              <a:t>, </a:t>
            </a:r>
            <a:r>
              <a:rPr lang="ru-RU" dirty="0" err="1"/>
              <a:t>повсякденною</a:t>
            </a:r>
            <a:r>
              <a:rPr lang="ru-RU" dirty="0"/>
              <a:t> </a:t>
            </a:r>
            <a:r>
              <a:rPr lang="ru-RU" dirty="0" err="1"/>
              <a:t>реальністю</a:t>
            </a:r>
            <a:r>
              <a:rPr lang="ru-RU" dirty="0"/>
              <a:t>».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t="5496" r="7500" b="5614"/>
          <a:stretch/>
        </p:blipFill>
        <p:spPr bwMode="auto">
          <a:xfrm>
            <a:off x="2785488" y="1124744"/>
            <a:ext cx="2660357" cy="390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0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70344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Кінець</a:t>
            </a:r>
            <a:r>
              <a:rPr lang="en-US" dirty="0" smtClean="0"/>
              <a:t> </a:t>
            </a:r>
            <a:r>
              <a:rPr lang="en-US" dirty="0" err="1" smtClean="0"/>
              <a:t>шляху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1208"/>
            <a:ext cx="7211144" cy="1315528"/>
          </a:xfrm>
        </p:spPr>
        <p:txBody>
          <a:bodyPr/>
          <a:lstStyle/>
          <a:p>
            <a:pPr algn="just"/>
            <a:r>
              <a:rPr lang="en-US" dirty="0" err="1" smtClean="0"/>
              <a:t>Головна</a:t>
            </a:r>
            <a:r>
              <a:rPr lang="en-US" dirty="0" smtClean="0"/>
              <a:t> </a:t>
            </a:r>
            <a:r>
              <a:rPr lang="en-US" dirty="0" err="1" smtClean="0"/>
              <a:t>тема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протистояння</a:t>
            </a:r>
            <a:r>
              <a:rPr lang="en-US" dirty="0" smtClean="0"/>
              <a:t> людини і </a:t>
            </a:r>
            <a:r>
              <a:rPr lang="en-US" dirty="0" err="1" smtClean="0"/>
              <a:t>системи</a:t>
            </a:r>
            <a:r>
              <a:rPr lang="en-US" dirty="0" smtClean="0"/>
              <a:t>, </a:t>
            </a:r>
            <a:r>
              <a:rPr lang="en-US" dirty="0" err="1" smtClean="0"/>
              <a:t>яке</a:t>
            </a:r>
            <a:r>
              <a:rPr lang="en-US" dirty="0" smtClean="0"/>
              <a:t> </a:t>
            </a:r>
            <a:r>
              <a:rPr lang="en-US" dirty="0" err="1" smtClean="0"/>
              <a:t>випробовується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різних</a:t>
            </a:r>
            <a:r>
              <a:rPr lang="en-US" dirty="0" smtClean="0"/>
              <a:t> </a:t>
            </a:r>
            <a:r>
              <a:rPr lang="en-US" dirty="0" err="1" smtClean="0"/>
              <a:t>рівнях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638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0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139136" cy="2683680"/>
          </a:xfrm>
        </p:spPr>
        <p:txBody>
          <a:bodyPr/>
          <a:lstStyle/>
          <a:p>
            <a:pPr algn="just"/>
            <a:r>
              <a:rPr lang="ru-RU" dirty="0"/>
              <a:t>«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романіст</a:t>
            </a:r>
            <a:r>
              <a:rPr lang="ru-RU" dirty="0"/>
              <a:t> с </a:t>
            </a:r>
            <a:r>
              <a:rPr lang="ru-RU" dirty="0" err="1"/>
              <a:t>розвиненим</a:t>
            </a:r>
            <a:r>
              <a:rPr lang="ru-RU" dirty="0"/>
              <a:t> темпераментом, — </a:t>
            </a:r>
            <a:r>
              <a:rPr lang="ru-RU" dirty="0" err="1"/>
              <a:t>жартує</a:t>
            </a:r>
            <a:r>
              <a:rPr lang="ru-RU" dirty="0"/>
              <a:t> Барт, — то все,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потребуєте</a:t>
            </a:r>
            <a:r>
              <a:rPr lang="ru-RU" dirty="0"/>
              <a:t>,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винайти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Бог </a:t>
            </a:r>
            <a:r>
              <a:rPr lang="ru-RU" dirty="0" err="1"/>
              <a:t>виявився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поганим </a:t>
            </a:r>
            <a:r>
              <a:rPr lang="ru-RU" dirty="0" err="1"/>
              <a:t>романістом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хіба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він був </a:t>
            </a:r>
            <a:r>
              <a:rPr lang="ru-RU" dirty="0" err="1"/>
              <a:t>реалістом</a:t>
            </a:r>
            <a:r>
              <a:rPr lang="ru-RU" dirty="0"/>
              <a:t>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52936"/>
            <a:ext cx="3489176" cy="34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Комічна</a:t>
            </a:r>
            <a:r>
              <a:rPr lang="ru-RU" dirty="0"/>
              <a:t> </a:t>
            </a:r>
            <a:r>
              <a:rPr lang="ru-RU" dirty="0" err="1"/>
              <a:t>епопея</a:t>
            </a:r>
            <a:r>
              <a:rPr lang="ru-RU" dirty="0"/>
              <a:t> «</a:t>
            </a:r>
            <a:r>
              <a:rPr lang="ru-RU" dirty="0" err="1"/>
              <a:t>Продавець</a:t>
            </a:r>
            <a:r>
              <a:rPr lang="ru-RU" dirty="0"/>
              <a:t> дурману»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09120"/>
            <a:ext cx="7239000" cy="2107616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en-US" dirty="0" smtClean="0"/>
              <a:t>С</a:t>
            </a:r>
            <a:r>
              <a:rPr lang="ru-RU" dirty="0" err="1" smtClean="0"/>
              <a:t>атира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описано </a:t>
            </a:r>
            <a:r>
              <a:rPr lang="ru-RU" dirty="0" err="1"/>
              <a:t>закони</a:t>
            </a:r>
            <a:r>
              <a:rPr lang="ru-RU" dirty="0"/>
              <a:t>, уряд, суди, </a:t>
            </a:r>
            <a:r>
              <a:rPr lang="ru-RU" dirty="0" err="1"/>
              <a:t>конституцію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;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, свята, </a:t>
            </a:r>
            <a:r>
              <a:rPr lang="ru-RU" dirty="0" err="1"/>
              <a:t>веселощі</a:t>
            </a:r>
            <a:r>
              <a:rPr lang="ru-RU" dirty="0"/>
              <a:t> і </a:t>
            </a:r>
            <a:r>
              <a:rPr lang="ru-RU" dirty="0" err="1"/>
              <a:t>розваги</a:t>
            </a:r>
            <a:r>
              <a:rPr lang="ru-RU" dirty="0"/>
              <a:t>, і </a:t>
            </a:r>
            <a:r>
              <a:rPr lang="ru-RU" dirty="0" err="1"/>
              <a:t>гумор</a:t>
            </a:r>
            <a:r>
              <a:rPr lang="ru-RU" dirty="0"/>
              <a:t> </a:t>
            </a:r>
            <a:r>
              <a:rPr lang="ru-RU" dirty="0" err="1"/>
              <a:t>п'яниць</a:t>
            </a:r>
            <a:r>
              <a:rPr lang="ru-RU" dirty="0"/>
              <a:t> — </a:t>
            </a:r>
            <a:r>
              <a:rPr lang="ru-RU" dirty="0" err="1"/>
              <a:t>мешканців</a:t>
            </a:r>
            <a:r>
              <a:rPr lang="ru-RU" dirty="0"/>
              <a:t> Америки, в </a:t>
            </a:r>
            <a:r>
              <a:rPr lang="ru-RU" dirty="0" err="1"/>
              <a:t>бурлескних</a:t>
            </a:r>
            <a:r>
              <a:rPr lang="ru-RU" dirty="0"/>
              <a:t> </a:t>
            </a:r>
            <a:r>
              <a:rPr lang="ru-RU" dirty="0" err="1"/>
              <a:t>віршах</a:t>
            </a:r>
            <a:r>
              <a:rPr lang="ru-RU" dirty="0"/>
              <a:t> </a:t>
            </a:r>
            <a:r>
              <a:rPr lang="ru-RU" dirty="0" err="1"/>
              <a:t>Ебенейзера</a:t>
            </a:r>
            <a:r>
              <a:rPr lang="ru-RU" dirty="0"/>
              <a:t> Кука, джентльмена.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78" y="1556792"/>
            <a:ext cx="3012926" cy="301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Козеня</a:t>
            </a:r>
            <a:r>
              <a:rPr lang="ru-RU" dirty="0"/>
              <a:t> </a:t>
            </a:r>
            <a:r>
              <a:rPr lang="ru-RU" dirty="0" err="1"/>
              <a:t>Джайлс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7239000" cy="137055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«Гадаю,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таким </a:t>
            </a:r>
            <a:r>
              <a:rPr lang="ru-RU" dirty="0" err="1"/>
              <a:t>твором</a:t>
            </a:r>
            <a:r>
              <a:rPr lang="ru-RU" dirty="0"/>
              <a:t>, „</a:t>
            </a:r>
            <a:r>
              <a:rPr lang="ru-RU" dirty="0" err="1"/>
              <a:t>грайливою</a:t>
            </a:r>
            <a:r>
              <a:rPr lang="ru-RU" dirty="0"/>
              <a:t> </a:t>
            </a:r>
            <a:r>
              <a:rPr lang="ru-RU" dirty="0" err="1"/>
              <a:t>Біблією</a:t>
            </a:r>
            <a:r>
              <a:rPr lang="ru-RU" dirty="0"/>
              <a:t>“, стане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роман „</a:t>
            </a:r>
            <a:r>
              <a:rPr lang="ru-RU" dirty="0" err="1"/>
              <a:t>Козеня</a:t>
            </a:r>
            <a:r>
              <a:rPr lang="ru-RU" dirty="0"/>
              <a:t> </a:t>
            </a:r>
            <a:r>
              <a:rPr lang="ru-RU" dirty="0" err="1"/>
              <a:t>Джайлс</a:t>
            </a:r>
            <a:r>
              <a:rPr lang="ru-RU" dirty="0"/>
              <a:t>“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8" y="1124744"/>
            <a:ext cx="2608684" cy="391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6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Збірка</a:t>
            </a:r>
            <a:r>
              <a:rPr lang="ru-RU" dirty="0"/>
              <a:t> новел «</a:t>
            </a:r>
            <a:r>
              <a:rPr lang="ru-RU" dirty="0" err="1"/>
              <a:t>Загублений</a:t>
            </a:r>
            <a:r>
              <a:rPr lang="ru-RU" dirty="0"/>
              <a:t> у </a:t>
            </a:r>
            <a:r>
              <a:rPr lang="ru-RU" dirty="0" err="1"/>
              <a:t>кімнаті</a:t>
            </a:r>
            <a:r>
              <a:rPr lang="ru-RU" dirty="0"/>
              <a:t> </a:t>
            </a:r>
            <a:r>
              <a:rPr lang="ru-RU" dirty="0" err="1"/>
              <a:t>сміху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7239000" cy="1658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„Я </a:t>
            </a:r>
            <a:r>
              <a:rPr lang="ru-RU" dirty="0" err="1"/>
              <a:t>певен</a:t>
            </a:r>
            <a:r>
              <a:rPr lang="ru-RU" dirty="0"/>
              <a:t>, — писав Барт, —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ідеальний</a:t>
            </a:r>
            <a:r>
              <a:rPr lang="ru-RU" dirty="0"/>
              <a:t> </a:t>
            </a:r>
            <a:r>
              <a:rPr lang="ru-RU" dirty="0" err="1"/>
              <a:t>письменник-постмодерніст</a:t>
            </a:r>
            <a:r>
              <a:rPr lang="ru-RU" dirty="0"/>
              <a:t> не </a:t>
            </a:r>
            <a:r>
              <a:rPr lang="ru-RU" dirty="0" err="1"/>
              <a:t>копіює</a:t>
            </a:r>
            <a:r>
              <a:rPr lang="ru-RU" dirty="0"/>
              <a:t> і не </a:t>
            </a:r>
            <a:r>
              <a:rPr lang="ru-RU" dirty="0" err="1"/>
              <a:t>відкидає</a:t>
            </a:r>
            <a:r>
              <a:rPr lang="ru-RU" dirty="0"/>
              <a:t> своїх </a:t>
            </a:r>
            <a:r>
              <a:rPr lang="ru-RU" dirty="0" err="1"/>
              <a:t>батьків</a:t>
            </a:r>
            <a:r>
              <a:rPr lang="ru-RU" dirty="0"/>
              <a:t> з </a:t>
            </a:r>
            <a:r>
              <a:rPr lang="ru-RU" dirty="0" err="1"/>
              <a:t>двадцятого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і своїх </a:t>
            </a:r>
            <a:r>
              <a:rPr lang="ru-RU" dirty="0" err="1"/>
              <a:t>дідів</a:t>
            </a:r>
            <a:r>
              <a:rPr lang="ru-RU" dirty="0"/>
              <a:t> з </a:t>
            </a:r>
            <a:r>
              <a:rPr lang="ru-RU" dirty="0" err="1"/>
              <a:t>дев'ятнадцятого</a:t>
            </a:r>
            <a:r>
              <a:rPr lang="ru-RU" dirty="0"/>
              <a:t>“.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76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83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98336"/>
          </a:xfrm>
        </p:spPr>
        <p:txBody>
          <a:bodyPr/>
          <a:lstStyle/>
          <a:p>
            <a:r>
              <a:rPr lang="ru-RU" dirty="0"/>
              <a:t>Триптих „Химера“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844824"/>
            <a:ext cx="3340224" cy="4392488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В</a:t>
            </a:r>
            <a:r>
              <a:rPr lang="ru-RU" dirty="0" err="1" smtClean="0"/>
              <a:t>аріювання</a:t>
            </a:r>
            <a:r>
              <a:rPr lang="ru-RU" dirty="0" smtClean="0"/>
              <a:t>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міфів</a:t>
            </a:r>
            <a:r>
              <a:rPr lang="ru-RU" dirty="0"/>
              <a:t> (про </a:t>
            </a:r>
            <a:r>
              <a:rPr lang="ru-RU" dirty="0" err="1"/>
              <a:t>Шахерезаду</a:t>
            </a:r>
            <a:r>
              <a:rPr lang="ru-RU" dirty="0"/>
              <a:t>, Персея і </a:t>
            </a:r>
            <a:r>
              <a:rPr lang="ru-RU" dirty="0" err="1"/>
              <a:t>Беллерофонта</a:t>
            </a:r>
            <a:r>
              <a:rPr lang="ru-RU" dirty="0"/>
              <a:t>), де автор </a:t>
            </a:r>
            <a:r>
              <a:rPr lang="ru-RU" dirty="0" err="1"/>
              <a:t>звертається</a:t>
            </a:r>
            <a:r>
              <a:rPr lang="ru-RU" dirty="0"/>
              <a:t> до </a:t>
            </a:r>
            <a:r>
              <a:rPr lang="ru-RU" dirty="0" err="1"/>
              <a:t>першооснов</a:t>
            </a:r>
            <a:r>
              <a:rPr lang="ru-RU" dirty="0"/>
              <a:t>, до самих </a:t>
            </a:r>
            <a:r>
              <a:rPr lang="ru-RU" dirty="0" err="1"/>
              <a:t>витоків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201963" cy="49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05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Роман «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подорож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Моряка»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7239000" cy="1514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надзавдання</a:t>
            </a:r>
            <a:r>
              <a:rPr lang="ru-RU" dirty="0"/>
              <a:t> роману: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неперервності</a:t>
            </a:r>
            <a:r>
              <a:rPr lang="ru-RU" dirty="0"/>
              <a:t> культурного </a:t>
            </a:r>
            <a:r>
              <a:rPr lang="ru-RU" dirty="0" err="1"/>
              <a:t>досвіду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багатогранності</a:t>
            </a:r>
            <a:r>
              <a:rPr lang="ru-RU" dirty="0"/>
              <a:t> та </a:t>
            </a:r>
            <a:r>
              <a:rPr lang="ru-RU" dirty="0" err="1"/>
              <a:t>тяжіння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культури до </a:t>
            </a:r>
            <a:r>
              <a:rPr lang="ru-RU" dirty="0" err="1"/>
              <a:t>інтеграції</a:t>
            </a:r>
            <a:r>
              <a:rPr lang="ru-RU" dirty="0"/>
              <a:t>».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2627784" y="1670695"/>
            <a:ext cx="2880320" cy="32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64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Проблема автора у </a:t>
            </a:r>
            <a:r>
              <a:rPr lang="ru-RU" dirty="0" err="1"/>
              <a:t>творчості</a:t>
            </a:r>
            <a:r>
              <a:rPr lang="ru-RU" dirty="0"/>
              <a:t> Джона Барта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3628256" cy="3835808"/>
          </a:xfrm>
        </p:spPr>
        <p:txBody>
          <a:bodyPr/>
          <a:lstStyle/>
          <a:p>
            <a:pPr algn="just"/>
            <a:r>
              <a:rPr lang="ru-RU" dirty="0"/>
              <a:t>Автор у Дж. Барта завжди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творця</a:t>
            </a:r>
            <a:r>
              <a:rPr lang="ru-RU" dirty="0"/>
              <a:t>, але він </a:t>
            </a:r>
            <a:r>
              <a:rPr lang="ru-RU" dirty="0" err="1"/>
              <a:t>поліваріантний</a:t>
            </a:r>
            <a:r>
              <a:rPr lang="ru-RU" dirty="0"/>
              <a:t>, не </a:t>
            </a:r>
            <a:r>
              <a:rPr lang="ru-RU" dirty="0" err="1"/>
              <a:t>зводиться</a:t>
            </a:r>
            <a:r>
              <a:rPr lang="ru-RU" dirty="0"/>
              <a:t> до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, яка </a:t>
            </a:r>
            <a:r>
              <a:rPr lang="ru-RU" dirty="0" err="1"/>
              <a:t>спостерігає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ru-RU" dirty="0"/>
              <a:t> за ходом </a:t>
            </a:r>
            <a:r>
              <a:rPr lang="ru-RU" dirty="0" err="1"/>
              <a:t>дії</a:t>
            </a:r>
            <a:r>
              <a:rPr lang="ru-RU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46" y="1412776"/>
            <a:ext cx="3331224" cy="50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5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3672408" cy="4448522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/>
              <a:t>Народився</a:t>
            </a:r>
            <a:r>
              <a:rPr lang="en-US" sz="3200" dirty="0" smtClean="0"/>
              <a:t> </a:t>
            </a:r>
            <a:r>
              <a:rPr lang="ru-RU" sz="3200" dirty="0"/>
              <a:t>27 </a:t>
            </a:r>
            <a:r>
              <a:rPr lang="ru-RU" sz="3200" dirty="0" err="1"/>
              <a:t>травня</a:t>
            </a:r>
            <a:r>
              <a:rPr lang="ru-RU" sz="3200" dirty="0"/>
              <a:t> 1930, Кембридж, штат </a:t>
            </a:r>
            <a:r>
              <a:rPr lang="ru-RU" sz="3200" dirty="0" err="1" smtClean="0"/>
              <a:t>Меріленд</a:t>
            </a:r>
            <a:r>
              <a:rPr lang="en-US" sz="3200" dirty="0" smtClean="0"/>
              <a:t> - </a:t>
            </a:r>
            <a:r>
              <a:rPr lang="ru-RU" sz="3200" dirty="0" err="1"/>
              <a:t>видатний</a:t>
            </a:r>
            <a:r>
              <a:rPr lang="ru-RU" sz="3200" dirty="0"/>
              <a:t> метр </a:t>
            </a:r>
            <a:r>
              <a:rPr lang="ru-RU" sz="3200" dirty="0" err="1"/>
              <a:t>американського</a:t>
            </a:r>
            <a:r>
              <a:rPr lang="ru-RU" sz="3200" dirty="0"/>
              <a:t> </a:t>
            </a:r>
            <a:r>
              <a:rPr lang="ru-RU" sz="3200" dirty="0" err="1" smtClean="0"/>
              <a:t>постмодернізму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3989817" cy="54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07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шляху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статусу</a:t>
            </a:r>
            <a:r>
              <a:rPr lang="en-US" dirty="0" smtClean="0"/>
              <a:t> “</a:t>
            </a:r>
            <a:r>
              <a:rPr lang="en-US" dirty="0" err="1" smtClean="0"/>
              <a:t>Сучасного</a:t>
            </a:r>
            <a:r>
              <a:rPr lang="en-US" dirty="0" smtClean="0"/>
              <a:t> </a:t>
            </a:r>
            <a:r>
              <a:rPr lang="en-US" dirty="0" err="1" smtClean="0"/>
              <a:t>класика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988840"/>
            <a:ext cx="3206552" cy="4411872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/>
              <a:t>Останнім</a:t>
            </a:r>
            <a:r>
              <a:rPr lang="ru-RU" sz="3200" dirty="0"/>
              <a:t> </a:t>
            </a:r>
            <a:r>
              <a:rPr lang="ru-RU" sz="3200" dirty="0" err="1"/>
              <a:t>твором</a:t>
            </a:r>
            <a:r>
              <a:rPr lang="ru-RU" sz="3200" dirty="0"/>
              <a:t> Барта на </a:t>
            </a:r>
            <a:r>
              <a:rPr lang="ru-RU" sz="3200" dirty="0" err="1"/>
              <a:t>даний</a:t>
            </a:r>
            <a:r>
              <a:rPr lang="ru-RU" sz="3200" dirty="0"/>
              <a:t> час є роман «</a:t>
            </a:r>
            <a:r>
              <a:rPr lang="ru-RU" sz="3200" dirty="0" err="1"/>
              <a:t>Незабаром</a:t>
            </a:r>
            <a:r>
              <a:rPr lang="ru-RU" sz="3200" dirty="0"/>
              <a:t>» («</a:t>
            </a:r>
            <a:r>
              <a:rPr lang="ru-RU" sz="3200" dirty="0" err="1"/>
              <a:t>Coming</a:t>
            </a:r>
            <a:r>
              <a:rPr lang="ru-RU" sz="3200" dirty="0"/>
              <a:t> </a:t>
            </a:r>
            <a:r>
              <a:rPr lang="ru-RU" sz="3200" dirty="0" err="1"/>
              <a:t>Soon</a:t>
            </a:r>
            <a:r>
              <a:rPr lang="ru-RU" sz="3200" dirty="0" smtClean="0"/>
              <a:t>!!!»).</a:t>
            </a:r>
            <a:endParaRPr lang="ru-RU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3490"/>
            <a:ext cx="3488432" cy="428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2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1800200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У </a:t>
            </a:r>
            <a:r>
              <a:rPr lang="ru-RU" sz="3200" dirty="0" err="1"/>
              <a:t>родині</a:t>
            </a:r>
            <a:r>
              <a:rPr lang="ru-RU" sz="3200" dirty="0"/>
              <a:t> було </a:t>
            </a:r>
            <a:r>
              <a:rPr lang="ru-RU" sz="3200" dirty="0" err="1"/>
              <a:t>троє</a:t>
            </a:r>
            <a:r>
              <a:rPr lang="ru-RU" sz="3200" dirty="0"/>
              <a:t> </a:t>
            </a:r>
            <a:r>
              <a:rPr lang="ru-RU" sz="3200" dirty="0" err="1"/>
              <a:t>дітей</a:t>
            </a:r>
            <a:r>
              <a:rPr lang="ru-RU" sz="3200" dirty="0"/>
              <a:t>: старший брат </a:t>
            </a:r>
            <a:r>
              <a:rPr lang="ru-RU" sz="3200" dirty="0" err="1"/>
              <a:t>Білл</a:t>
            </a:r>
            <a:r>
              <a:rPr lang="ru-RU" sz="3200" dirty="0"/>
              <a:t> і сестра-</a:t>
            </a:r>
            <a:r>
              <a:rPr lang="ru-RU" sz="3200" dirty="0" err="1"/>
              <a:t>близнюк</a:t>
            </a:r>
            <a:r>
              <a:rPr lang="ru-RU" sz="3200" dirty="0"/>
              <a:t> Джона Барта </a:t>
            </a:r>
            <a:r>
              <a:rPr lang="ru-RU" sz="3200" dirty="0" err="1"/>
              <a:t>Джилл</a:t>
            </a:r>
            <a:r>
              <a:rPr lang="ru-RU" sz="3200" dirty="0"/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6" y="1988840"/>
            <a:ext cx="307618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006445" cy="31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600400" cy="284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3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574508"/>
            <a:ext cx="4420344" cy="5691032"/>
          </a:xfrm>
        </p:spPr>
        <p:txBody>
          <a:bodyPr/>
          <a:lstStyle/>
          <a:p>
            <a:pPr algn="just"/>
            <a:r>
              <a:rPr lang="ru-RU" dirty="0"/>
              <a:t> «На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/>
              <a:t>гірше</a:t>
            </a:r>
            <a:r>
              <a:rPr lang="ru-RU" dirty="0"/>
              <a:t>, </a:t>
            </a:r>
            <a:r>
              <a:rPr lang="ru-RU" i="1" dirty="0"/>
              <a:t>— </a:t>
            </a:r>
            <a:r>
              <a:rPr lang="ru-RU" i="1" dirty="0" err="1"/>
              <a:t>пояснював</a:t>
            </a:r>
            <a:r>
              <a:rPr lang="ru-RU" i="1" dirty="0"/>
              <a:t> Барт </a:t>
            </a:r>
            <a:r>
              <a:rPr lang="ru-RU" i="1" dirty="0" err="1"/>
              <a:t>потім</a:t>
            </a:r>
            <a:r>
              <a:rPr lang="ru-RU" i="1" dirty="0"/>
              <a:t> в одному з </a:t>
            </a:r>
            <a:r>
              <a:rPr lang="ru-RU" i="1" dirty="0" err="1"/>
              <a:t>інтерв'ю</a:t>
            </a:r>
            <a:r>
              <a:rPr lang="ru-RU" i="1" dirty="0"/>
              <a:t>, — </a:t>
            </a:r>
            <a:r>
              <a:rPr lang="ru-RU" dirty="0"/>
              <a:t>моя </a:t>
            </a:r>
            <a:r>
              <a:rPr lang="ru-RU" dirty="0" err="1"/>
              <a:t>кар'єра</a:t>
            </a:r>
            <a:r>
              <a:rPr lang="ru-RU" dirty="0"/>
              <a:t> </a:t>
            </a:r>
            <a:r>
              <a:rPr lang="ru-RU" dirty="0" err="1"/>
              <a:t>романіста</a:t>
            </a:r>
            <a:r>
              <a:rPr lang="ru-RU" dirty="0"/>
              <a:t> </a:t>
            </a:r>
            <a:r>
              <a:rPr lang="ru-RU" dirty="0" err="1"/>
              <a:t>склалася</a:t>
            </a:r>
            <a:r>
              <a:rPr lang="ru-RU" dirty="0"/>
              <a:t> як </a:t>
            </a:r>
            <a:r>
              <a:rPr lang="ru-RU" dirty="0" err="1"/>
              <a:t>аранжувальника</a:t>
            </a:r>
            <a:r>
              <a:rPr lang="ru-RU" dirty="0"/>
              <a:t>. </a:t>
            </a:r>
            <a:r>
              <a:rPr lang="ru-RU" dirty="0" err="1"/>
              <a:t>Моїй</a:t>
            </a:r>
            <a:r>
              <a:rPr lang="ru-RU" dirty="0"/>
              <a:t> </a:t>
            </a:r>
            <a:r>
              <a:rPr lang="ru-RU" dirty="0" err="1"/>
              <a:t>уяві</a:t>
            </a:r>
            <a:r>
              <a:rPr lang="ru-RU" dirty="0"/>
              <a:t> </a:t>
            </a:r>
            <a:r>
              <a:rPr lang="ru-RU" dirty="0" err="1"/>
              <a:t>найкомфортніше</a:t>
            </a:r>
            <a:r>
              <a:rPr lang="ru-RU" dirty="0"/>
              <a:t> в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: </a:t>
            </a:r>
            <a:r>
              <a:rPr lang="ru-RU" dirty="0" err="1"/>
              <a:t>чи</a:t>
            </a:r>
            <a:r>
              <a:rPr lang="ru-RU" dirty="0"/>
              <a:t> то в </a:t>
            </a:r>
            <a:r>
              <a:rPr lang="ru-RU" dirty="0" err="1"/>
              <a:t>епістолярному</a:t>
            </a:r>
            <a:r>
              <a:rPr lang="ru-RU" dirty="0"/>
              <a:t> </a:t>
            </a:r>
            <a:r>
              <a:rPr lang="ru-RU" dirty="0" err="1"/>
              <a:t>романі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у </a:t>
            </a:r>
            <a:r>
              <a:rPr lang="ru-RU" dirty="0" err="1"/>
              <a:t>класичному</a:t>
            </a:r>
            <a:r>
              <a:rPr lang="ru-RU" dirty="0"/>
              <a:t> </a:t>
            </a:r>
            <a:r>
              <a:rPr lang="ru-RU" dirty="0" err="1"/>
              <a:t>міфі</a:t>
            </a:r>
            <a:r>
              <a:rPr lang="ru-RU" dirty="0"/>
              <a:t> є, так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мовити</a:t>
            </a:r>
            <a:r>
              <a:rPr lang="ru-RU" dirty="0"/>
              <a:t>, </a:t>
            </a:r>
            <a:r>
              <a:rPr lang="ru-RU" dirty="0" err="1"/>
              <a:t>мелодія</a:t>
            </a:r>
            <a:r>
              <a:rPr lang="ru-RU" dirty="0"/>
              <a:t>, яку я </a:t>
            </a:r>
            <a:r>
              <a:rPr lang="ru-RU" dirty="0" err="1"/>
              <a:t>переоркестровую</a:t>
            </a:r>
            <a:r>
              <a:rPr lang="ru-RU" dirty="0"/>
              <a:t> для </a:t>
            </a:r>
            <a:r>
              <a:rPr lang="ru-RU" dirty="0" err="1"/>
              <a:t>власної</a:t>
            </a:r>
            <a:r>
              <a:rPr lang="ru-RU" dirty="0"/>
              <a:t> мети».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7" y="1484784"/>
            <a:ext cx="3016573" cy="384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1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70344"/>
          </a:xfrm>
        </p:spPr>
        <p:txBody>
          <a:bodyPr/>
          <a:lstStyle/>
          <a:p>
            <a:r>
              <a:rPr lang="en-US" dirty="0" err="1" smtClean="0"/>
              <a:t>Улюблені</a:t>
            </a:r>
            <a:r>
              <a:rPr lang="en-US" dirty="0" smtClean="0"/>
              <a:t> </a:t>
            </a:r>
            <a:r>
              <a:rPr lang="en-US" dirty="0" err="1" smtClean="0"/>
              <a:t>вчителі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206591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550" y="4136925"/>
            <a:ext cx="21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Вергілій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88773"/>
            <a:ext cx="1872208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413692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Дж</a:t>
            </a:r>
            <a:r>
              <a:rPr lang="en-US" sz="2000" dirty="0" smtClean="0"/>
              <a:t>. </a:t>
            </a:r>
            <a:r>
              <a:rPr lang="en-US" sz="2000" dirty="0" err="1" smtClean="0"/>
              <a:t>Боккаччо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/>
        </p:blipFill>
        <p:spPr bwMode="auto">
          <a:xfrm>
            <a:off x="2201889" y="2916031"/>
            <a:ext cx="2010071" cy="2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1889" y="6021288"/>
            <a:ext cx="201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Гомер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09532"/>
            <a:ext cx="19050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5877272"/>
            <a:ext cx="1832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Шахерезада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55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98336"/>
          </a:xfrm>
        </p:spPr>
        <p:txBody>
          <a:bodyPr/>
          <a:lstStyle/>
          <a:p>
            <a:r>
              <a:rPr lang="en-US" dirty="0" err="1" smtClean="0"/>
              <a:t>Навчання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4" y="1268760"/>
            <a:ext cx="44496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690" y="4221088"/>
            <a:ext cx="330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Пенсильванський</a:t>
            </a:r>
            <a:r>
              <a:rPr lang="ru-RU" sz="2400" dirty="0"/>
              <a:t> </a:t>
            </a:r>
            <a:r>
              <a:rPr lang="ru-RU" sz="2400" dirty="0" err="1"/>
              <a:t>університет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168" y1="16667" x2="75503" y2="15891"/>
                        <a14:foregroundMark x1="63758" y1="72481" x2="74497" y2="60078"/>
                        <a14:foregroundMark x1="49664" y1="94961" x2="68456" y2="93023"/>
                        <a14:foregroundMark x1="75839" y1="77519" x2="81208" y2="77519"/>
                        <a14:foregroundMark x1="94966" y1="78682" x2="94966" y2="78682"/>
                        <a14:foregroundMark x1="94966" y1="77132" x2="92282" y2="74031"/>
                        <a14:foregroundMark x1="13758" y1="81008" x2="19799" y2="77519"/>
                        <a14:foregroundMark x1="12416" y1="76357" x2="4698" y2="73643"/>
                        <a14:foregroundMark x1="3691" y1="77907" x2="3691" y2="73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56" y="5145638"/>
            <a:ext cx="1803662" cy="15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8"/>
          <a:stretch/>
        </p:blipFill>
        <p:spPr bwMode="auto">
          <a:xfrm>
            <a:off x="3646537" y="3717032"/>
            <a:ext cx="4502671" cy="292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48" y="341876"/>
            <a:ext cx="1656184" cy="23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3312" y="2735449"/>
            <a:ext cx="28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Університет</a:t>
            </a:r>
            <a:r>
              <a:rPr lang="ru-RU" sz="2400" dirty="0"/>
              <a:t> Джонса </a:t>
            </a:r>
            <a:r>
              <a:rPr lang="ru-RU" sz="2400" dirty="0" err="1"/>
              <a:t>Гопкінса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030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Н</a:t>
            </a:r>
            <a:r>
              <a:rPr lang="ru-RU" dirty="0" err="1" smtClean="0"/>
              <a:t>ародження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сузір'ям</a:t>
            </a:r>
            <a:r>
              <a:rPr lang="ru-RU" dirty="0"/>
              <a:t> </a:t>
            </a:r>
            <a:r>
              <a:rPr lang="ru-RU" dirty="0" err="1"/>
              <a:t>Близнюків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41168"/>
            <a:ext cx="7499176" cy="14401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«</a:t>
            </a:r>
            <a:r>
              <a:rPr lang="ru-RU" dirty="0" err="1"/>
              <a:t>Декілька</a:t>
            </a:r>
            <a:r>
              <a:rPr lang="ru-RU" dirty="0"/>
              <a:t> причин, </a:t>
            </a:r>
            <a:r>
              <a:rPr lang="ru-RU" dirty="0" err="1"/>
              <a:t>чому</a:t>
            </a:r>
            <a:r>
              <a:rPr lang="ru-RU" dirty="0"/>
              <a:t> я </a:t>
            </a:r>
            <a:r>
              <a:rPr lang="ru-RU" dirty="0" err="1"/>
              <a:t>розповідаю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так, як 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розповідаю</a:t>
            </a:r>
            <a:r>
              <a:rPr lang="ru-RU" dirty="0"/>
              <a:t>, </a:t>
            </a:r>
            <a:r>
              <a:rPr lang="ru-RU" dirty="0" err="1"/>
              <a:t>аніж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написані</a:t>
            </a:r>
            <a:r>
              <a:rPr lang="ru-RU" dirty="0"/>
              <a:t> </a:t>
            </a:r>
            <a:r>
              <a:rPr lang="ru-RU" dirty="0" err="1"/>
              <a:t>по-іншому</a:t>
            </a:r>
            <a:r>
              <a:rPr lang="ru-RU" dirty="0"/>
              <a:t>» (1982)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399384" cy="329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53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4248472" cy="61206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«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я </a:t>
            </a:r>
            <a:r>
              <a:rPr lang="ru-RU" dirty="0" err="1"/>
              <a:t>залишаюся</a:t>
            </a:r>
            <a:r>
              <a:rPr lang="ru-RU" dirty="0"/>
              <a:t> </a:t>
            </a:r>
            <a:r>
              <a:rPr lang="ru-RU" dirty="0" err="1"/>
              <a:t>аранжувальником</a:t>
            </a:r>
            <a:r>
              <a:rPr lang="ru-RU" dirty="0"/>
              <a:t>, </a:t>
            </a:r>
            <a:r>
              <a:rPr lang="ru-RU" dirty="0" err="1"/>
              <a:t>чиє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літературне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прийнятну</a:t>
            </a:r>
            <a:r>
              <a:rPr lang="ru-RU" dirty="0"/>
              <a:t> </a:t>
            </a:r>
            <a:r>
              <a:rPr lang="ru-RU" dirty="0" err="1"/>
              <a:t>мелодію</a:t>
            </a:r>
            <a:r>
              <a:rPr lang="ru-RU" dirty="0"/>
              <a:t> — </a:t>
            </a:r>
            <a:r>
              <a:rPr lang="ru-RU" dirty="0" err="1"/>
              <a:t>стару</a:t>
            </a:r>
            <a:r>
              <a:rPr lang="ru-RU" dirty="0"/>
              <a:t> </a:t>
            </a:r>
            <a:r>
              <a:rPr lang="ru-RU" dirty="0" err="1"/>
              <a:t>наративну</a:t>
            </a:r>
            <a:r>
              <a:rPr lang="ru-RU" dirty="0"/>
              <a:t> поему, </a:t>
            </a:r>
            <a:r>
              <a:rPr lang="ru-RU" dirty="0" err="1"/>
              <a:t>класичний</a:t>
            </a:r>
            <a:r>
              <a:rPr lang="ru-RU" dirty="0"/>
              <a:t> </a:t>
            </a:r>
            <a:r>
              <a:rPr lang="ru-RU" dirty="0" err="1"/>
              <a:t>міф</a:t>
            </a:r>
            <a:r>
              <a:rPr lang="ru-RU" dirty="0"/>
              <a:t>, </a:t>
            </a:r>
            <a:r>
              <a:rPr lang="ru-RU" dirty="0" err="1"/>
              <a:t>заяложену</a:t>
            </a:r>
            <a:r>
              <a:rPr lang="ru-RU" dirty="0"/>
              <a:t> </a:t>
            </a:r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умовність</a:t>
            </a:r>
            <a:r>
              <a:rPr lang="ru-RU" dirty="0"/>
              <a:t>,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мого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,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оглядів</a:t>
            </a:r>
            <a:r>
              <a:rPr lang="ru-RU" dirty="0"/>
              <a:t> у „Нью-Йорк Таймс“ — і, </a:t>
            </a:r>
            <a:r>
              <a:rPr lang="ru-RU" dirty="0" err="1"/>
              <a:t>імпровізуючи</a:t>
            </a:r>
            <a:r>
              <a:rPr lang="ru-RU" dirty="0"/>
              <a:t> </a:t>
            </a:r>
            <a:r>
              <a:rPr lang="ru-RU" dirty="0" err="1"/>
              <a:t>подібно</a:t>
            </a:r>
            <a:r>
              <a:rPr lang="ru-RU" dirty="0"/>
              <a:t> до джазмена в </a:t>
            </a:r>
            <a:r>
              <a:rPr lang="ru-RU" dirty="0" err="1"/>
              <a:t>її</a:t>
            </a:r>
            <a:r>
              <a:rPr lang="ru-RU" dirty="0"/>
              <a:t> межах, </a:t>
            </a:r>
            <a:r>
              <a:rPr lang="ru-RU" dirty="0" err="1"/>
              <a:t>переоркеструвати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мелодію</a:t>
            </a:r>
            <a:r>
              <a:rPr lang="ru-RU" dirty="0"/>
              <a:t> для </a:t>
            </a:r>
            <a:r>
              <a:rPr lang="ru-RU" dirty="0" err="1"/>
              <a:t>моїх</a:t>
            </a:r>
            <a:r>
              <a:rPr lang="ru-RU" dirty="0"/>
              <a:t> </a:t>
            </a:r>
            <a:r>
              <a:rPr lang="ru-RU" dirty="0" err="1"/>
              <a:t>теперішніх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».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67" y="836712"/>
            <a:ext cx="3573139" cy="462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78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Розповідати</a:t>
            </a:r>
            <a:r>
              <a:rPr lang="en-US" sz="4000" dirty="0" smtClean="0"/>
              <a:t> </a:t>
            </a:r>
            <a:r>
              <a:rPr lang="en-US" sz="4000" dirty="0" err="1" smtClean="0"/>
              <a:t>історії</a:t>
            </a:r>
            <a:r>
              <a:rPr lang="en-US" sz="4000" dirty="0" smtClean="0"/>
              <a:t> – </a:t>
            </a:r>
            <a:r>
              <a:rPr lang="en-US" sz="4000" dirty="0" err="1" smtClean="0"/>
              <a:t>означає</a:t>
            </a:r>
            <a:r>
              <a:rPr lang="en-US" sz="4000" dirty="0" smtClean="0"/>
              <a:t> </a:t>
            </a:r>
            <a:r>
              <a:rPr lang="en-US" sz="4000" dirty="0" err="1" smtClean="0"/>
              <a:t>жити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90514"/>
            <a:ext cx="3799309" cy="506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399</TotalTime>
  <Words>513</Words>
  <Application>Microsoft Office PowerPoint</Application>
  <PresentationFormat>Экран (4:3)</PresentationFormat>
  <Paragraphs>38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Джон Сіммонс Барт</vt:lpstr>
      <vt:lpstr>Презентация PowerPoint</vt:lpstr>
      <vt:lpstr>Презентация PowerPoint</vt:lpstr>
      <vt:lpstr>Презентация PowerPoint</vt:lpstr>
      <vt:lpstr>Улюблені вчителі</vt:lpstr>
      <vt:lpstr>Навчання</vt:lpstr>
      <vt:lpstr>Народження під сузір'ям Близнюків </vt:lpstr>
      <vt:lpstr>Презентация PowerPoint</vt:lpstr>
      <vt:lpstr>Розповідати історії – означає жити</vt:lpstr>
      <vt:lpstr>Творчість</vt:lpstr>
      <vt:lpstr>“Плавуча опера”</vt:lpstr>
      <vt:lpstr>“Кінець шляху”</vt:lpstr>
      <vt:lpstr>Презентация PowerPoint</vt:lpstr>
      <vt:lpstr>Комічна епопея «Продавець дурману»</vt:lpstr>
      <vt:lpstr>«Козеня Джайлс»</vt:lpstr>
      <vt:lpstr>Збірка новел «Загублений у кімнаті сміху»</vt:lpstr>
      <vt:lpstr>Триптих „Химера“</vt:lpstr>
      <vt:lpstr>Роман «Остання подорож Якогось Моряка»</vt:lpstr>
      <vt:lpstr>Проблема автора у творчості Джона Барта</vt:lpstr>
      <vt:lpstr>На шляху до статусу “Сучасного класика”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11</cp:revision>
  <dcterms:modified xsi:type="dcterms:W3CDTF">2014-03-20T00:04:32Z</dcterms:modified>
</cp:coreProperties>
</file>