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6"/>
  </p:notesMasterIdLst>
  <p:handoutMasterIdLst>
    <p:handoutMasterId r:id="rId17"/>
  </p:handoutMasterIdLst>
  <p:sldIdLst>
    <p:sldId id="256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960">
          <p15:clr>
            <a:srgbClr val="A4A3A4"/>
          </p15:clr>
        </p15:guide>
        <p15:guide id="5" orient="horz" pos="2976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00">
          <p15:clr>
            <a:srgbClr val="A4A3A4"/>
          </p15:clr>
        </p15:guide>
        <p15:guide id="8" pos="3839">
          <p15:clr>
            <a:srgbClr val="A4A3A4"/>
          </p15:clr>
        </p15:guide>
        <p15:guide id="9" pos="815">
          <p15:clr>
            <a:srgbClr val="A4A3A4"/>
          </p15:clr>
        </p15:guide>
        <p15:guide id="10" pos="6623">
          <p15:clr>
            <a:srgbClr val="A4A3A4"/>
          </p15:clr>
        </p15:guide>
        <p15:guide id="11" pos="897">
          <p15:clr>
            <a:srgbClr val="A4A3A4"/>
          </p15:clr>
        </p15:guide>
        <p15:guide id="12" pos="6863">
          <p15:clr>
            <a:srgbClr val="A4A3A4"/>
          </p15:clr>
        </p15:guide>
        <p15:guide id="13" pos="7295">
          <p15:clr>
            <a:srgbClr val="A4A3A4"/>
          </p15:clr>
        </p15:guide>
        <p15:guide id="14" pos="3695">
          <p15:clr>
            <a:srgbClr val="A4A3A4"/>
          </p15:clr>
        </p15:guide>
        <p15:guide id="15" pos="2927">
          <p15:clr>
            <a:srgbClr val="A4A3A4"/>
          </p15:clr>
        </p15:guide>
        <p15:guide id="16" pos="383">
          <p15:clr>
            <a:srgbClr val="A4A3A4"/>
          </p15:clr>
        </p15:guide>
        <p15:guide id="17" pos="307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264" y="-90"/>
      </p:cViewPr>
      <p:guideLst>
        <p:guide orient="horz" pos="2160"/>
        <p:guide orient="horz" pos="3888"/>
        <p:guide orient="horz" pos="1152"/>
        <p:guide orient="horz" pos="960"/>
        <p:guide orient="horz" pos="2976"/>
        <p:guide orient="horz" pos="432"/>
        <p:guide orient="horz" pos="3600"/>
        <p:guide pos="3839"/>
        <p:guide pos="815"/>
        <p:guide pos="6623"/>
        <p:guide pos="897"/>
        <p:guide pos="6863"/>
        <p:guide pos="7295"/>
        <p:guide pos="3695"/>
        <p:guide pos="2927"/>
        <p:guide pos="383"/>
        <p:guide pos="307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82589-CB2F-4003-801D-095B67490E73}" type="datetimeFigureOut">
              <a:rPr lang="ru-RU"/>
              <a:pPr/>
              <a:t>11.12.2012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4844B-5D5D-4D8E-9E71-6B297DF4019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85898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D4DBF-746C-4C25-853D-8A1CBE8404F4}" type="datetimeFigureOut">
              <a:rPr lang="ru-RU"/>
              <a:pPr/>
              <a:t>11.12.2012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0FDE7-FE71-46E3-9512-437B13AD5F4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56697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8839201" cy="32004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4813" y="4876800"/>
            <a:ext cx="7162799" cy="990600"/>
          </a:xfrm>
        </p:spPr>
        <p:txBody>
          <a:bodyPr lIns="91440"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9887077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393372" y="0"/>
            <a:ext cx="67954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noProof="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484812" y="0"/>
            <a:ext cx="6704012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3" y="685800"/>
            <a:ext cx="42672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013" y="4724400"/>
            <a:ext cx="4267200" cy="1447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pPr/>
              <a:t>11.12.2012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1395369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pPr/>
              <a:t>11.12.2012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148996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75812" y="685801"/>
            <a:ext cx="1219201" cy="54864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3813" y="685800"/>
            <a:ext cx="8153399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pPr/>
              <a:t>11.12.2012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1272021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pPr/>
              <a:t>11.12.2012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4400869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429000"/>
            <a:ext cx="9601201" cy="22860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7543800" cy="1066800"/>
          </a:xfrm>
        </p:spPr>
        <p:txBody>
          <a:bodyPr lIns="91440" anchor="t"/>
          <a:lstStyle>
            <a:lvl1pPr marL="0" indent="0">
              <a:spcBef>
                <a:spcPts val="0"/>
              </a:spcBef>
              <a:buNone/>
              <a:defRPr sz="2000" cap="all" spc="25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pPr/>
              <a:t>11.12.2012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3578891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46812" y="1828801"/>
            <a:ext cx="4648202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pPr/>
              <a:t>11.12.2012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4138783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4646376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813" y="2438400"/>
            <a:ext cx="4648199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6812" y="1676400"/>
            <a:ext cx="4648201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6812" y="2438400"/>
            <a:ext cx="4648201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pPr/>
              <a:t>11.12.2012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1956920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pPr/>
              <a:t>11.12.2012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0213112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pPr/>
              <a:t>11.12.2012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5366312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noProof="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4413" y="685800"/>
            <a:ext cx="548497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pPr/>
              <a:t>11.12.2012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2195758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noProof="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ru-RU" noProof="0" smtClean="0"/>
              <a:pPr/>
              <a:t>11.12.2012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9719340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4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DC1F7-A9E9-4D8B-8C97-C74523B2CF2A}" type="datetimeFigureOut">
              <a:rPr lang="ru-RU" noProof="0" smtClean="0"/>
              <a:pPr/>
              <a:t>11.12.2012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38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542E4-2CCF-42F6-9D92-ED568035133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4108209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2" r:id="rId10"/>
    <p:sldLayoutId id="2147483658" r:id="rId11"/>
    <p:sldLayoutId id="2147483659" r:id="rId12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Font typeface="Century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16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9836" y="1196752"/>
            <a:ext cx="8839201" cy="3200400"/>
          </a:xfrm>
        </p:spPr>
        <p:txBody>
          <a:bodyPr/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5400" b="1" i="0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entury"/>
                <a:ea typeface="+mj-ea"/>
                <a:cs typeface="+mj-cs"/>
              </a:rPr>
              <a:t>Технологія</a:t>
            </a:r>
            <a:r>
              <a:rPr lang="ru-RU" sz="5400" b="1" i="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entury"/>
                <a:ea typeface="+mj-ea"/>
                <a:cs typeface="+mj-cs"/>
              </a:rPr>
              <a:t> </a:t>
            </a:r>
            <a:r>
              <a:rPr lang="ru-RU" sz="5400" b="1" i="0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entury"/>
                <a:ea typeface="+mj-ea"/>
                <a:cs typeface="+mj-cs"/>
              </a:rPr>
              <a:t>виготовлення</a:t>
            </a:r>
            <a:r>
              <a:rPr lang="ru-RU" sz="5400" b="1" i="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entury"/>
                <a:ea typeface="+mj-ea"/>
                <a:cs typeface="+mj-cs"/>
              </a:rPr>
              <a:t> </a:t>
            </a:r>
            <a:r>
              <a:rPr lang="ru-RU" sz="5400" b="1" i="0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entury"/>
                <a:ea typeface="+mj-ea"/>
                <a:cs typeface="+mj-cs"/>
              </a:rPr>
              <a:t>виробу</a:t>
            </a:r>
            <a:endParaRPr lang="ru-RU" sz="5400" b="1" i="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entury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3852" y="4581128"/>
            <a:ext cx="7162799" cy="9906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ru-RU" sz="2800" b="1" i="0" cap="none" spc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Виготовлення</a:t>
            </a:r>
            <a:r>
              <a:rPr lang="ru-RU" sz="2800" b="1" i="0" cap="none" spc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i="0" cap="none" spc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конструкції</a:t>
            </a:r>
            <a:r>
              <a:rPr lang="ru-RU" sz="2800" b="1" i="0" cap="none" spc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i="0" cap="none" spc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пляжної</a:t>
            </a:r>
            <a:r>
              <a:rPr lang="ru-RU" sz="2800" b="1" i="0" cap="none" spc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сумочки</a:t>
            </a:r>
            <a:endParaRPr lang="ru-RU" sz="2800" b="1" i="0" cap="none" spc="0" baseline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42684" y="5589240"/>
            <a:ext cx="345638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uk-UA" sz="2400" dirty="0" smtClean="0"/>
              <a:t>Виконала учениця 10 класу</a:t>
            </a:r>
          </a:p>
          <a:p>
            <a:pPr>
              <a:lnSpc>
                <a:spcPct val="90000"/>
              </a:lnSpc>
            </a:pPr>
            <a:r>
              <a:rPr lang="uk-UA" sz="2400" dirty="0" err="1" smtClean="0"/>
              <a:t>Шепель</a:t>
            </a:r>
            <a:r>
              <a:rPr lang="uk-UA" sz="2400" dirty="0" smtClean="0"/>
              <a:t> Поліна</a:t>
            </a:r>
            <a:endParaRPr lang="uk-UA" sz="2400" dirty="0"/>
          </a:p>
        </p:txBody>
      </p:sp>
    </p:spTree>
    <p:extLst>
      <p:ext uri="{BB962C8B-B14F-4D97-AF65-F5344CB8AC3E}">
        <p14:creationId xmlns="" xmlns:p14="http://schemas.microsoft.com/office/powerpoint/2010/main" val="36008201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9756" y="260648"/>
            <a:ext cx="5040560" cy="864096"/>
          </a:xfrm>
        </p:spPr>
        <p:txBody>
          <a:bodyPr/>
          <a:lstStyle/>
          <a:p>
            <a:r>
              <a:rPr lang="uk-UA" dirty="0" smtClean="0"/>
              <a:t>П</a:t>
            </a:r>
            <a:r>
              <a:rPr lang="en-US" dirty="0" smtClean="0"/>
              <a:t>’</a:t>
            </a:r>
            <a:r>
              <a:rPr lang="uk-UA" dirty="0" err="1" smtClean="0"/>
              <a:t>ятий</a:t>
            </a:r>
            <a:r>
              <a:rPr lang="uk-UA" dirty="0" smtClean="0"/>
              <a:t> крок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909836" y="1124744"/>
            <a:ext cx="943304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uk-UA" sz="3600" dirty="0" smtClean="0"/>
              <a:t>Інструменти та обладнання:</a:t>
            </a:r>
          </a:p>
          <a:p>
            <a:pPr>
              <a:lnSpc>
                <a:spcPct val="90000"/>
              </a:lnSpc>
            </a:pPr>
            <a:r>
              <a:rPr lang="uk-UA" sz="3600" dirty="0" smtClean="0"/>
              <a:t>Нитки, голки, плоскогубці, швейна машинка.  </a:t>
            </a:r>
            <a:endParaRPr lang="uk-UA" sz="36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9756" y="260648"/>
            <a:ext cx="5040560" cy="864096"/>
          </a:xfrm>
        </p:spPr>
        <p:txBody>
          <a:bodyPr/>
          <a:lstStyle/>
          <a:p>
            <a:r>
              <a:rPr lang="uk-UA" dirty="0" smtClean="0"/>
              <a:t>Шостий крок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1197868" y="1052736"/>
            <a:ext cx="8784976" cy="430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uk-UA" sz="3200" dirty="0" smtClean="0"/>
              <a:t>Тканина (100х40 см) – 90 грн.</a:t>
            </a:r>
          </a:p>
          <a:p>
            <a:pPr>
              <a:lnSpc>
                <a:spcPct val="90000"/>
              </a:lnSpc>
            </a:pPr>
            <a:r>
              <a:rPr lang="uk-UA" sz="3200" dirty="0" smtClean="0"/>
              <a:t>Підкладка ( 80х40 см) – 25 грн.</a:t>
            </a:r>
          </a:p>
          <a:p>
            <a:pPr>
              <a:lnSpc>
                <a:spcPct val="90000"/>
              </a:lnSpc>
            </a:pPr>
            <a:r>
              <a:rPr lang="uk-UA" sz="3200" dirty="0" smtClean="0"/>
              <a:t>Блискавка ( 40 см) – 15 грн.</a:t>
            </a:r>
          </a:p>
          <a:p>
            <a:pPr>
              <a:lnSpc>
                <a:spcPct val="90000"/>
              </a:lnSpc>
            </a:pPr>
            <a:r>
              <a:rPr lang="uk-UA" sz="3200" dirty="0" smtClean="0"/>
              <a:t>Дерев</a:t>
            </a:r>
            <a:r>
              <a:rPr lang="en-US" sz="3200" dirty="0" smtClean="0"/>
              <a:t>’</a:t>
            </a:r>
            <a:r>
              <a:rPr lang="uk-UA" sz="3200" dirty="0" err="1" smtClean="0"/>
              <a:t>яні</a:t>
            </a:r>
            <a:r>
              <a:rPr lang="uk-UA" sz="3200" dirty="0" smtClean="0"/>
              <a:t> кільця ( 4 шт.) – 20 грн.</a:t>
            </a:r>
          </a:p>
          <a:p>
            <a:pPr>
              <a:lnSpc>
                <a:spcPct val="90000"/>
              </a:lnSpc>
            </a:pPr>
            <a:r>
              <a:rPr lang="uk-UA" sz="3200" dirty="0" smtClean="0"/>
              <a:t>Шкіра ( 60х30 см) – 40 грн.</a:t>
            </a:r>
          </a:p>
          <a:p>
            <a:pPr>
              <a:lnSpc>
                <a:spcPct val="90000"/>
              </a:lnSpc>
            </a:pPr>
            <a:r>
              <a:rPr lang="uk-UA" sz="3200" dirty="0" smtClean="0"/>
              <a:t>Лляний канат ( 50 см) – 20 грн.</a:t>
            </a:r>
          </a:p>
          <a:p>
            <a:pPr>
              <a:lnSpc>
                <a:spcPct val="90000"/>
              </a:lnSpc>
            </a:pPr>
            <a:r>
              <a:rPr lang="uk-UA" sz="3200" dirty="0" smtClean="0"/>
              <a:t>Цупка тканина для ручок ( 70 см) – 20 грн.</a:t>
            </a:r>
          </a:p>
          <a:p>
            <a:pPr>
              <a:lnSpc>
                <a:spcPct val="90000"/>
              </a:lnSpc>
            </a:pPr>
            <a:r>
              <a:rPr lang="uk-UA" sz="3200" dirty="0" smtClean="0"/>
              <a:t>Собівартість: 230 гривень.</a:t>
            </a:r>
          </a:p>
          <a:p>
            <a:pPr>
              <a:lnSpc>
                <a:spcPct val="90000"/>
              </a:lnSpc>
            </a:pPr>
            <a:endParaRPr lang="uk-UA" sz="2400" dirty="0" smtClean="0"/>
          </a:p>
          <a:p>
            <a:pPr>
              <a:lnSpc>
                <a:spcPct val="90000"/>
              </a:lnSpc>
            </a:pPr>
            <a:endParaRPr lang="uk-UA" sz="2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9756" y="260648"/>
            <a:ext cx="5040560" cy="864096"/>
          </a:xfrm>
        </p:spPr>
        <p:txBody>
          <a:bodyPr/>
          <a:lstStyle/>
          <a:p>
            <a:r>
              <a:rPr lang="uk-UA" dirty="0" smtClean="0"/>
              <a:t>Сьомий крок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621804" y="980728"/>
            <a:ext cx="10369152" cy="391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AutoNum type="arabicPeriod"/>
            </a:pPr>
            <a:r>
              <a:rPr lang="uk-UA" sz="3600" dirty="0" smtClean="0"/>
              <a:t>Виготовлення ескізу та викройки.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uk-UA" sz="3600" dirty="0" smtClean="0"/>
              <a:t>Вирізання тканини потрібних розмірів.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uk-UA" sz="3600" dirty="0" smtClean="0"/>
              <a:t>Пошиття сумки.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uk-UA" sz="3600" dirty="0" smtClean="0"/>
              <a:t>Вирізання отворів для ручок.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uk-UA" sz="3600" dirty="0" smtClean="0"/>
              <a:t>Вироблення ручок.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uk-UA" sz="3600" dirty="0" smtClean="0"/>
              <a:t>Пришивання блискавки.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uk-UA" sz="3600" dirty="0" smtClean="0"/>
              <a:t>Оздоблення виробу.</a:t>
            </a:r>
            <a:endParaRPr lang="uk-UA" sz="3600" dirty="0" smtClean="0"/>
          </a:p>
          <a:p>
            <a:pPr marL="457200" indent="-457200">
              <a:lnSpc>
                <a:spcPct val="90000"/>
              </a:lnSpc>
              <a:buAutoNum type="arabicPeriod"/>
            </a:pPr>
            <a:endParaRPr lang="uk-UA" sz="2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9756" y="260648"/>
            <a:ext cx="5040560" cy="864096"/>
          </a:xfrm>
        </p:spPr>
        <p:txBody>
          <a:bodyPr/>
          <a:lstStyle/>
          <a:p>
            <a:r>
              <a:rPr lang="uk-UA" dirty="0" smtClean="0"/>
              <a:t>Восьмий крок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981844" y="1628800"/>
            <a:ext cx="1008112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uk-UA" sz="3200" dirty="0" smtClean="0"/>
              <a:t>Найпопулярнішим варіантом є реклама продукції в Інтернеті на таких популярних сайтах, як </a:t>
            </a:r>
            <a:r>
              <a:rPr lang="en-US" sz="3200" dirty="0" smtClean="0"/>
              <a:t>vk.com, youtube.com, instagram.com. </a:t>
            </a:r>
            <a:endParaRPr lang="uk-UA" sz="32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125860" y="188640"/>
            <a:ext cx="96012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4000" b="1" i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/>
                <a:ea typeface="+mj-ea"/>
                <a:cs typeface="+mj-cs"/>
              </a:rPr>
              <a:t>План </a:t>
            </a:r>
            <a:r>
              <a:rPr lang="ru-RU" sz="4000" b="1" i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/>
                <a:ea typeface="+mj-ea"/>
                <a:cs typeface="+mj-cs"/>
              </a:rPr>
              <a:t>виконання</a:t>
            </a:r>
            <a:r>
              <a:rPr lang="ru-RU" sz="4000" b="1" i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/>
                <a:ea typeface="+mj-ea"/>
                <a:cs typeface="+mj-cs"/>
              </a:rPr>
              <a:t> </a:t>
            </a:r>
            <a:endParaRPr lang="ru-RU" sz="4000" b="1" i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"/>
              <a:ea typeface="+mj-ea"/>
              <a:cs typeface="+mj-cs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981844" y="1556792"/>
            <a:ext cx="9601200" cy="4840560"/>
          </a:xfrm>
        </p:spPr>
        <p:txBody>
          <a:bodyPr>
            <a:noAutofit/>
          </a:bodyPr>
          <a:lstStyle/>
          <a:p>
            <a:pPr marL="228600" indent="-228600" algn="l" defTabSz="914400">
              <a:lnSpc>
                <a:spcPct val="90000"/>
              </a:lnSpc>
              <a:spcBef>
                <a:spcPts val="1600"/>
              </a:spcBef>
              <a:buClr>
                <a:schemeClr val="tx1"/>
              </a:buClr>
              <a:buFont typeface="Arial"/>
              <a:buChar char="•"/>
            </a:pPr>
            <a:r>
              <a:rPr lang="ru-RU" b="0" i="0" dirty="0" err="1" smtClean="0">
                <a:solidFill>
                  <a:schemeClr val="tx1"/>
                </a:solidFill>
                <a:latin typeface="Century"/>
                <a:ea typeface="+mn-ea"/>
                <a:cs typeface="+mn-cs"/>
              </a:rPr>
              <a:t>Розробка</a:t>
            </a:r>
            <a:r>
              <a:rPr lang="ru-RU" b="0" i="0" dirty="0" smtClean="0">
                <a:solidFill>
                  <a:schemeClr val="tx1"/>
                </a:solidFill>
                <a:latin typeface="Century"/>
                <a:ea typeface="+mn-ea"/>
                <a:cs typeface="+mn-cs"/>
              </a:rPr>
              <a:t> </a:t>
            </a:r>
            <a:r>
              <a:rPr lang="ru-RU" b="0" i="0" dirty="0" err="1" smtClean="0">
                <a:solidFill>
                  <a:schemeClr val="tx1"/>
                </a:solidFill>
                <a:latin typeface="Century"/>
                <a:ea typeface="+mn-ea"/>
                <a:cs typeface="+mn-cs"/>
              </a:rPr>
              <a:t>трьох</a:t>
            </a:r>
            <a:r>
              <a:rPr lang="ru-RU" b="0" i="0" dirty="0" smtClean="0">
                <a:solidFill>
                  <a:schemeClr val="tx1"/>
                </a:solidFill>
                <a:latin typeface="Century"/>
                <a:ea typeface="+mn-ea"/>
                <a:cs typeface="+mn-cs"/>
              </a:rPr>
              <a:t> </a:t>
            </a:r>
            <a:r>
              <a:rPr lang="ru-RU" b="0" i="0" dirty="0" err="1" smtClean="0">
                <a:solidFill>
                  <a:schemeClr val="tx1"/>
                </a:solidFill>
                <a:latin typeface="Century"/>
                <a:ea typeface="+mn-ea"/>
                <a:cs typeface="+mn-cs"/>
              </a:rPr>
              <a:t>ескізів</a:t>
            </a:r>
            <a:r>
              <a:rPr lang="ru-RU" b="0" i="0" dirty="0" smtClean="0">
                <a:solidFill>
                  <a:schemeClr val="tx1"/>
                </a:solidFill>
                <a:latin typeface="Century"/>
                <a:ea typeface="+mn-ea"/>
                <a:cs typeface="+mn-cs"/>
              </a:rPr>
              <a:t> </a:t>
            </a:r>
            <a:r>
              <a:rPr lang="ru-RU" b="0" i="0" dirty="0" smtClean="0">
                <a:solidFill>
                  <a:schemeClr val="tx1"/>
                </a:solidFill>
                <a:latin typeface="Century"/>
                <a:ea typeface="+mn-ea"/>
                <a:cs typeface="+mn-cs"/>
              </a:rPr>
              <a:t>моделей</a:t>
            </a:r>
            <a:r>
              <a:rPr lang="en-US" b="0" i="0" dirty="0" smtClean="0">
                <a:solidFill>
                  <a:schemeClr val="tx1"/>
                </a:solidFill>
                <a:latin typeface="Century"/>
                <a:ea typeface="+mn-ea"/>
                <a:cs typeface="+mn-cs"/>
              </a:rPr>
              <a:t> </a:t>
            </a:r>
            <a:r>
              <a:rPr lang="ru-RU" b="0" i="0" dirty="0" smtClean="0">
                <a:solidFill>
                  <a:schemeClr val="tx1"/>
                </a:solidFill>
                <a:latin typeface="Century"/>
                <a:ea typeface="+mn-ea"/>
                <a:cs typeface="+mn-cs"/>
              </a:rPr>
              <a:t>–</a:t>
            </a:r>
            <a:r>
              <a:rPr lang="en-US" b="0" i="0" dirty="0" smtClean="0">
                <a:solidFill>
                  <a:schemeClr val="tx1"/>
                </a:solidFill>
                <a:latin typeface="Century"/>
                <a:ea typeface="+mn-ea"/>
                <a:cs typeface="+mn-cs"/>
              </a:rPr>
              <a:t> </a:t>
            </a:r>
            <a:r>
              <a:rPr lang="ru-RU" dirty="0" err="1" smtClean="0">
                <a:latin typeface="Century"/>
              </a:rPr>
              <a:t>а</a:t>
            </a:r>
            <a:r>
              <a:rPr lang="ru-RU" b="0" i="0" dirty="0" err="1" smtClean="0">
                <a:solidFill>
                  <a:schemeClr val="tx1"/>
                </a:solidFill>
                <a:latin typeface="Century"/>
                <a:ea typeface="+mn-ea"/>
                <a:cs typeface="+mn-cs"/>
              </a:rPr>
              <a:t>налогів</a:t>
            </a:r>
            <a:r>
              <a:rPr lang="ru-RU" b="0" i="0" dirty="0" smtClean="0">
                <a:solidFill>
                  <a:schemeClr val="tx1"/>
                </a:solidFill>
                <a:latin typeface="Century"/>
                <a:ea typeface="+mn-ea"/>
                <a:cs typeface="+mn-cs"/>
              </a:rPr>
              <a:t> </a:t>
            </a:r>
            <a:r>
              <a:rPr lang="ru-RU" b="0" i="0" dirty="0" err="1" smtClean="0">
                <a:solidFill>
                  <a:schemeClr val="tx1"/>
                </a:solidFill>
                <a:latin typeface="Century"/>
                <a:ea typeface="+mn-ea"/>
                <a:cs typeface="+mn-cs"/>
              </a:rPr>
              <a:t>пляжної</a:t>
            </a:r>
            <a:r>
              <a:rPr lang="ru-RU" b="0" i="0" dirty="0" smtClean="0">
                <a:solidFill>
                  <a:schemeClr val="tx1"/>
                </a:solidFill>
                <a:latin typeface="Century"/>
                <a:ea typeface="+mn-ea"/>
                <a:cs typeface="+mn-cs"/>
              </a:rPr>
              <a:t> сумочки.</a:t>
            </a:r>
          </a:p>
          <a:p>
            <a:pPr marL="228600" indent="-228600" algn="l" defTabSz="914400">
              <a:lnSpc>
                <a:spcPct val="90000"/>
              </a:lnSpc>
              <a:spcBef>
                <a:spcPts val="1600"/>
              </a:spcBef>
              <a:buClr>
                <a:schemeClr val="tx1"/>
              </a:buClr>
              <a:buFont typeface="Arial"/>
              <a:buChar char="•"/>
            </a:pPr>
            <a:r>
              <a:rPr lang="ru-RU" b="0" i="0" dirty="0" err="1" smtClean="0">
                <a:solidFill>
                  <a:schemeClr val="tx1"/>
                </a:solidFill>
                <a:latin typeface="Century"/>
                <a:ea typeface="+mn-ea"/>
                <a:cs typeface="+mn-cs"/>
              </a:rPr>
              <a:t>Розробка</a:t>
            </a:r>
            <a:r>
              <a:rPr lang="ru-RU" b="0" i="0" dirty="0" smtClean="0">
                <a:solidFill>
                  <a:schemeClr val="tx1"/>
                </a:solidFill>
                <a:latin typeface="Century"/>
                <a:ea typeface="+mn-ea"/>
                <a:cs typeface="+mn-cs"/>
              </a:rPr>
              <a:t> </a:t>
            </a:r>
            <a:r>
              <a:rPr lang="ru-RU" b="0" i="0" dirty="0" err="1" smtClean="0">
                <a:solidFill>
                  <a:schemeClr val="tx1"/>
                </a:solidFill>
                <a:latin typeface="Century"/>
                <a:ea typeface="+mn-ea"/>
                <a:cs typeface="+mn-cs"/>
              </a:rPr>
              <a:t>свого</a:t>
            </a:r>
            <a:r>
              <a:rPr lang="ru-RU" b="0" i="0" dirty="0" smtClean="0">
                <a:solidFill>
                  <a:schemeClr val="tx1"/>
                </a:solidFill>
                <a:latin typeface="Century"/>
                <a:ea typeface="+mn-ea"/>
                <a:cs typeface="+mn-cs"/>
              </a:rPr>
              <a:t> </a:t>
            </a:r>
            <a:r>
              <a:rPr lang="ru-RU" b="0" i="0" dirty="0" err="1" smtClean="0">
                <a:solidFill>
                  <a:schemeClr val="tx1"/>
                </a:solidFill>
                <a:latin typeface="Century"/>
                <a:ea typeface="+mn-ea"/>
                <a:cs typeface="+mn-cs"/>
              </a:rPr>
              <a:t>варіанту</a:t>
            </a:r>
            <a:r>
              <a:rPr lang="ru-RU" b="0" i="0" dirty="0" smtClean="0">
                <a:solidFill>
                  <a:schemeClr val="tx1"/>
                </a:solidFill>
                <a:latin typeface="Century"/>
                <a:ea typeface="+mn-ea"/>
                <a:cs typeface="+mn-cs"/>
              </a:rPr>
              <a:t> </a:t>
            </a:r>
            <a:r>
              <a:rPr lang="ru-RU" b="0" i="0" dirty="0" err="1" smtClean="0">
                <a:solidFill>
                  <a:schemeClr val="tx1"/>
                </a:solidFill>
                <a:latin typeface="Century"/>
                <a:ea typeface="+mn-ea"/>
                <a:cs typeface="+mn-cs"/>
              </a:rPr>
              <a:t>моделі</a:t>
            </a:r>
            <a:r>
              <a:rPr lang="ru-RU" b="0" i="0" dirty="0" smtClean="0">
                <a:solidFill>
                  <a:schemeClr val="tx1"/>
                </a:solidFill>
                <a:latin typeface="Century"/>
                <a:ea typeface="+mn-ea"/>
                <a:cs typeface="+mn-cs"/>
              </a:rPr>
              <a:t> </a:t>
            </a:r>
            <a:r>
              <a:rPr lang="ru-RU" b="0" i="0" dirty="0" err="1" smtClean="0">
                <a:solidFill>
                  <a:schemeClr val="tx1"/>
                </a:solidFill>
                <a:latin typeface="Century"/>
                <a:ea typeface="+mn-ea"/>
                <a:cs typeface="+mn-cs"/>
              </a:rPr>
              <a:t>пляжної</a:t>
            </a:r>
            <a:r>
              <a:rPr lang="ru-RU" b="0" i="0" dirty="0" smtClean="0">
                <a:solidFill>
                  <a:schemeClr val="tx1"/>
                </a:solidFill>
                <a:latin typeface="Century"/>
                <a:ea typeface="+mn-ea"/>
                <a:cs typeface="+mn-cs"/>
              </a:rPr>
              <a:t> сумочки. </a:t>
            </a:r>
            <a:r>
              <a:rPr lang="ru-RU" b="0" i="0" dirty="0" err="1" smtClean="0">
                <a:solidFill>
                  <a:schemeClr val="tx1"/>
                </a:solidFill>
                <a:latin typeface="Century"/>
                <a:ea typeface="+mn-ea"/>
                <a:cs typeface="+mn-cs"/>
              </a:rPr>
              <a:t>Виготовлення</a:t>
            </a:r>
            <a:r>
              <a:rPr lang="ru-RU" b="0" i="0" dirty="0" smtClean="0">
                <a:solidFill>
                  <a:schemeClr val="tx1"/>
                </a:solidFill>
                <a:latin typeface="Century"/>
                <a:ea typeface="+mn-ea"/>
                <a:cs typeface="+mn-cs"/>
              </a:rPr>
              <a:t> </a:t>
            </a:r>
            <a:r>
              <a:rPr lang="ru-RU" b="0" i="0" dirty="0" err="1" smtClean="0">
                <a:solidFill>
                  <a:schemeClr val="tx1"/>
                </a:solidFill>
                <a:latin typeface="Century"/>
                <a:ea typeface="+mn-ea"/>
                <a:cs typeface="+mn-cs"/>
              </a:rPr>
              <a:t>розкрою</a:t>
            </a:r>
            <a:r>
              <a:rPr lang="ru-RU" b="0" i="0" dirty="0" smtClean="0">
                <a:solidFill>
                  <a:schemeClr val="tx1"/>
                </a:solidFill>
                <a:latin typeface="Century"/>
                <a:ea typeface="+mn-ea"/>
                <a:cs typeface="+mn-cs"/>
              </a:rPr>
              <a:t> </a:t>
            </a:r>
            <a:r>
              <a:rPr lang="ru-RU" b="0" i="0" dirty="0" err="1" smtClean="0">
                <a:solidFill>
                  <a:schemeClr val="tx1"/>
                </a:solidFill>
                <a:latin typeface="Century"/>
                <a:ea typeface="+mn-ea"/>
                <a:cs typeface="+mn-cs"/>
              </a:rPr>
              <a:t>виробу</a:t>
            </a:r>
            <a:r>
              <a:rPr lang="ru-RU" b="0" i="0" dirty="0" smtClean="0">
                <a:solidFill>
                  <a:schemeClr val="tx1"/>
                </a:solidFill>
                <a:latin typeface="Century"/>
                <a:ea typeface="+mn-ea"/>
                <a:cs typeface="+mn-cs"/>
              </a:rPr>
              <a:t>.</a:t>
            </a:r>
          </a:p>
          <a:p>
            <a:pPr marL="228600" indent="-228600" algn="l" defTabSz="914400">
              <a:lnSpc>
                <a:spcPct val="90000"/>
              </a:lnSpc>
              <a:spcBef>
                <a:spcPts val="1600"/>
              </a:spcBef>
              <a:buClr>
                <a:schemeClr val="tx1"/>
              </a:buClr>
              <a:buFont typeface="Arial"/>
              <a:buChar char="•"/>
            </a:pPr>
            <a:r>
              <a:rPr lang="ru-RU" b="0" i="0" dirty="0" err="1" smtClean="0">
                <a:solidFill>
                  <a:schemeClr val="tx1"/>
                </a:solidFill>
                <a:latin typeface="Century"/>
                <a:ea typeface="+mn-ea"/>
                <a:cs typeface="+mn-cs"/>
              </a:rPr>
              <a:t>Аналіз</a:t>
            </a:r>
            <a:r>
              <a:rPr lang="ru-RU" b="0" i="0" dirty="0" smtClean="0">
                <a:solidFill>
                  <a:schemeClr val="tx1"/>
                </a:solidFill>
                <a:latin typeface="Century"/>
                <a:ea typeface="+mn-ea"/>
                <a:cs typeface="+mn-cs"/>
              </a:rPr>
              <a:t> </a:t>
            </a:r>
            <a:r>
              <a:rPr lang="ru-RU" b="0" i="0" dirty="0" err="1" smtClean="0">
                <a:solidFill>
                  <a:schemeClr val="tx1"/>
                </a:solidFill>
                <a:latin typeface="Century"/>
                <a:ea typeface="+mn-ea"/>
                <a:cs typeface="+mn-cs"/>
              </a:rPr>
              <a:t>конструкції</a:t>
            </a:r>
            <a:r>
              <a:rPr lang="ru-RU" b="0" i="0" dirty="0" smtClean="0">
                <a:solidFill>
                  <a:schemeClr val="tx1"/>
                </a:solidFill>
                <a:latin typeface="Century"/>
                <a:ea typeface="+mn-ea"/>
                <a:cs typeface="+mn-cs"/>
              </a:rPr>
              <a:t> </a:t>
            </a:r>
            <a:r>
              <a:rPr lang="ru-RU" b="0" i="0" dirty="0" err="1" smtClean="0">
                <a:solidFill>
                  <a:schemeClr val="tx1"/>
                </a:solidFill>
                <a:latin typeface="Century"/>
                <a:ea typeface="+mn-ea"/>
                <a:cs typeface="+mn-cs"/>
              </a:rPr>
              <a:t>моделі</a:t>
            </a:r>
            <a:r>
              <a:rPr lang="ru-RU" b="0" i="0" dirty="0" smtClean="0">
                <a:solidFill>
                  <a:schemeClr val="tx1"/>
                </a:solidFill>
                <a:latin typeface="Century"/>
                <a:ea typeface="+mn-ea"/>
                <a:cs typeface="+mn-cs"/>
              </a:rPr>
              <a:t> </a:t>
            </a:r>
            <a:r>
              <a:rPr lang="ru-RU" b="0" i="0" dirty="0" err="1" smtClean="0">
                <a:solidFill>
                  <a:schemeClr val="tx1"/>
                </a:solidFill>
                <a:latin typeface="Century"/>
                <a:ea typeface="+mn-ea"/>
                <a:cs typeface="+mn-cs"/>
              </a:rPr>
              <a:t>пляжної</a:t>
            </a:r>
            <a:r>
              <a:rPr lang="ru-RU" b="0" i="0" dirty="0" smtClean="0">
                <a:solidFill>
                  <a:schemeClr val="tx1"/>
                </a:solidFill>
                <a:latin typeface="Century"/>
                <a:ea typeface="+mn-ea"/>
                <a:cs typeface="+mn-cs"/>
              </a:rPr>
              <a:t> сумочки.</a:t>
            </a:r>
          </a:p>
          <a:p>
            <a:pPr marL="228600" indent="-228600" algn="l" defTabSz="914400">
              <a:lnSpc>
                <a:spcPct val="90000"/>
              </a:lnSpc>
              <a:spcBef>
                <a:spcPts val="1600"/>
              </a:spcBef>
              <a:buClr>
                <a:schemeClr val="tx1"/>
              </a:buClr>
              <a:buFont typeface="Arial"/>
              <a:buChar char="•"/>
            </a:pPr>
            <a:r>
              <a:rPr lang="ru-RU" dirty="0" smtClean="0">
                <a:latin typeface="Century"/>
              </a:rPr>
              <a:t> </a:t>
            </a:r>
            <a:r>
              <a:rPr lang="ru-RU" dirty="0" err="1" smtClean="0">
                <a:latin typeface="Century"/>
              </a:rPr>
              <a:t>Обгрунтування</a:t>
            </a:r>
            <a:r>
              <a:rPr lang="ru-RU" dirty="0" smtClean="0">
                <a:latin typeface="Century"/>
              </a:rPr>
              <a:t> </a:t>
            </a:r>
            <a:r>
              <a:rPr lang="ru-RU" dirty="0" err="1" smtClean="0">
                <a:latin typeface="Century"/>
              </a:rPr>
              <a:t>вибору</a:t>
            </a:r>
            <a:r>
              <a:rPr lang="ru-RU" dirty="0" smtClean="0">
                <a:latin typeface="Century"/>
              </a:rPr>
              <a:t> </a:t>
            </a:r>
            <a:r>
              <a:rPr lang="ru-RU" dirty="0" err="1" smtClean="0">
                <a:latin typeface="Century"/>
              </a:rPr>
              <a:t>матеріалів</a:t>
            </a:r>
            <a:r>
              <a:rPr lang="ru-RU" dirty="0" smtClean="0">
                <a:latin typeface="Century"/>
              </a:rPr>
              <a:t> для </a:t>
            </a:r>
            <a:r>
              <a:rPr lang="ru-RU" dirty="0" err="1" smtClean="0">
                <a:latin typeface="Century"/>
              </a:rPr>
              <a:t>виготовлення</a:t>
            </a:r>
            <a:r>
              <a:rPr lang="ru-RU" dirty="0" smtClean="0">
                <a:latin typeface="Century"/>
              </a:rPr>
              <a:t> та </a:t>
            </a:r>
            <a:r>
              <a:rPr lang="ru-RU" dirty="0" err="1" smtClean="0">
                <a:latin typeface="Century"/>
              </a:rPr>
              <a:t>оздоблення</a:t>
            </a:r>
            <a:r>
              <a:rPr lang="ru-RU" dirty="0" smtClean="0">
                <a:latin typeface="Century"/>
              </a:rPr>
              <a:t>.</a:t>
            </a:r>
          </a:p>
          <a:p>
            <a:pPr marL="228600" indent="-228600" algn="l" defTabSz="914400">
              <a:lnSpc>
                <a:spcPct val="90000"/>
              </a:lnSpc>
              <a:spcBef>
                <a:spcPts val="1600"/>
              </a:spcBef>
              <a:buClr>
                <a:schemeClr val="tx1"/>
              </a:buClr>
              <a:buFont typeface="Arial"/>
              <a:buChar char="•"/>
            </a:pPr>
            <a:r>
              <a:rPr lang="ru-RU" b="0" i="0" dirty="0" smtClean="0">
                <a:solidFill>
                  <a:schemeClr val="tx1"/>
                </a:solidFill>
                <a:latin typeface="Century"/>
                <a:ea typeface="+mn-ea"/>
                <a:cs typeface="+mn-cs"/>
              </a:rPr>
              <a:t> </a:t>
            </a:r>
            <a:r>
              <a:rPr lang="ru-RU" b="0" i="0" dirty="0" err="1" smtClean="0">
                <a:solidFill>
                  <a:schemeClr val="tx1"/>
                </a:solidFill>
                <a:latin typeface="Century"/>
                <a:ea typeface="+mn-ea"/>
                <a:cs typeface="+mn-cs"/>
              </a:rPr>
              <a:t>Опис</a:t>
            </a:r>
            <a:r>
              <a:rPr lang="ru-RU" b="0" i="0" dirty="0" smtClean="0">
                <a:solidFill>
                  <a:schemeClr val="tx1"/>
                </a:solidFill>
                <a:latin typeface="Century"/>
                <a:ea typeface="+mn-ea"/>
                <a:cs typeface="+mn-cs"/>
              </a:rPr>
              <a:t> </a:t>
            </a:r>
            <a:r>
              <a:rPr lang="ru-RU" b="0" i="0" dirty="0" err="1" smtClean="0">
                <a:solidFill>
                  <a:schemeClr val="tx1"/>
                </a:solidFill>
                <a:latin typeface="Century"/>
                <a:ea typeface="+mn-ea"/>
                <a:cs typeface="+mn-cs"/>
              </a:rPr>
              <a:t>інструментів</a:t>
            </a:r>
            <a:r>
              <a:rPr lang="ru-RU" b="0" i="0" dirty="0" smtClean="0">
                <a:solidFill>
                  <a:schemeClr val="tx1"/>
                </a:solidFill>
                <a:latin typeface="Century"/>
                <a:ea typeface="+mn-ea"/>
                <a:cs typeface="+mn-cs"/>
              </a:rPr>
              <a:t> та </a:t>
            </a:r>
            <a:r>
              <a:rPr lang="ru-RU" b="0" i="0" dirty="0" err="1" smtClean="0">
                <a:solidFill>
                  <a:schemeClr val="tx1"/>
                </a:solidFill>
                <a:latin typeface="Century"/>
                <a:ea typeface="+mn-ea"/>
                <a:cs typeface="+mn-cs"/>
              </a:rPr>
              <a:t>обладняння</a:t>
            </a:r>
            <a:r>
              <a:rPr lang="ru-RU" b="0" i="0" dirty="0" smtClean="0">
                <a:solidFill>
                  <a:schemeClr val="tx1"/>
                </a:solidFill>
                <a:latin typeface="Century"/>
                <a:ea typeface="+mn-ea"/>
                <a:cs typeface="+mn-cs"/>
              </a:rPr>
              <a:t>.</a:t>
            </a:r>
          </a:p>
          <a:p>
            <a:pPr marL="228600" indent="-228600" algn="l" defTabSz="914400">
              <a:lnSpc>
                <a:spcPct val="90000"/>
              </a:lnSpc>
              <a:spcBef>
                <a:spcPts val="1600"/>
              </a:spcBef>
              <a:buClr>
                <a:schemeClr val="tx1"/>
              </a:buClr>
              <a:buFont typeface="Arial"/>
              <a:buChar char="•"/>
            </a:pPr>
            <a:r>
              <a:rPr lang="ru-RU" dirty="0" smtClean="0">
                <a:latin typeface="Century"/>
              </a:rPr>
              <a:t> </a:t>
            </a:r>
            <a:r>
              <a:rPr lang="ru-RU" dirty="0" err="1" smtClean="0">
                <a:latin typeface="Century"/>
              </a:rPr>
              <a:t>Економічне</a:t>
            </a:r>
            <a:r>
              <a:rPr lang="ru-RU" dirty="0" smtClean="0">
                <a:latin typeface="Century"/>
              </a:rPr>
              <a:t> </a:t>
            </a:r>
            <a:r>
              <a:rPr lang="ru-RU" dirty="0" err="1" smtClean="0">
                <a:latin typeface="Century"/>
              </a:rPr>
              <a:t>обгрунтування</a:t>
            </a:r>
            <a:r>
              <a:rPr lang="ru-RU" dirty="0" smtClean="0">
                <a:latin typeface="Century"/>
              </a:rPr>
              <a:t> </a:t>
            </a:r>
            <a:r>
              <a:rPr lang="ru-RU" dirty="0" err="1" smtClean="0">
                <a:latin typeface="Century"/>
              </a:rPr>
              <a:t>собівартості</a:t>
            </a:r>
            <a:r>
              <a:rPr lang="ru-RU" dirty="0" smtClean="0">
                <a:latin typeface="Century"/>
              </a:rPr>
              <a:t> </a:t>
            </a:r>
            <a:r>
              <a:rPr lang="ru-RU" dirty="0" err="1" smtClean="0">
                <a:latin typeface="Century"/>
              </a:rPr>
              <a:t>виробу</a:t>
            </a:r>
            <a:r>
              <a:rPr lang="ru-RU" dirty="0" smtClean="0">
                <a:latin typeface="Century"/>
              </a:rPr>
              <a:t>.</a:t>
            </a:r>
          </a:p>
          <a:p>
            <a:pPr marL="228600" indent="-228600" algn="l" defTabSz="914400">
              <a:lnSpc>
                <a:spcPct val="90000"/>
              </a:lnSpc>
              <a:spcBef>
                <a:spcPts val="1600"/>
              </a:spcBef>
              <a:buClr>
                <a:schemeClr val="tx1"/>
              </a:buClr>
              <a:buFont typeface="Arial"/>
              <a:buChar char="•"/>
            </a:pPr>
            <a:r>
              <a:rPr lang="ru-RU" b="0" i="0" dirty="0" smtClean="0">
                <a:solidFill>
                  <a:schemeClr val="tx1"/>
                </a:solidFill>
                <a:latin typeface="Century"/>
                <a:ea typeface="+mn-ea"/>
                <a:cs typeface="+mn-cs"/>
              </a:rPr>
              <a:t> </a:t>
            </a:r>
            <a:r>
              <a:rPr lang="ru-RU" b="0" i="0" dirty="0" err="1" smtClean="0">
                <a:solidFill>
                  <a:schemeClr val="tx1"/>
                </a:solidFill>
                <a:latin typeface="Century"/>
                <a:ea typeface="+mn-ea"/>
                <a:cs typeface="+mn-cs"/>
              </a:rPr>
              <a:t>Розробка</a:t>
            </a:r>
            <a:r>
              <a:rPr lang="ru-RU" b="0" i="0" dirty="0" smtClean="0">
                <a:solidFill>
                  <a:schemeClr val="tx1"/>
                </a:solidFill>
                <a:latin typeface="Century"/>
                <a:ea typeface="+mn-ea"/>
                <a:cs typeface="+mn-cs"/>
              </a:rPr>
              <a:t> </a:t>
            </a:r>
            <a:r>
              <a:rPr lang="ru-RU" b="0" i="0" dirty="0" err="1" smtClean="0">
                <a:solidFill>
                  <a:schemeClr val="tx1"/>
                </a:solidFill>
                <a:latin typeface="Century"/>
                <a:ea typeface="+mn-ea"/>
                <a:cs typeface="+mn-cs"/>
              </a:rPr>
              <a:t>технологічної</a:t>
            </a:r>
            <a:r>
              <a:rPr lang="ru-RU" b="0" i="0" dirty="0" smtClean="0">
                <a:solidFill>
                  <a:schemeClr val="tx1"/>
                </a:solidFill>
                <a:latin typeface="Century"/>
                <a:ea typeface="+mn-ea"/>
                <a:cs typeface="+mn-cs"/>
              </a:rPr>
              <a:t> </a:t>
            </a:r>
            <a:r>
              <a:rPr lang="ru-RU" b="0" i="0" dirty="0" err="1" smtClean="0">
                <a:solidFill>
                  <a:schemeClr val="tx1"/>
                </a:solidFill>
                <a:latin typeface="Century"/>
                <a:ea typeface="+mn-ea"/>
                <a:cs typeface="+mn-cs"/>
              </a:rPr>
              <a:t>карти</a:t>
            </a:r>
            <a:r>
              <a:rPr lang="ru-RU" b="0" i="0" dirty="0" smtClean="0">
                <a:solidFill>
                  <a:schemeClr val="tx1"/>
                </a:solidFill>
                <a:latin typeface="Century"/>
                <a:ea typeface="+mn-ea"/>
                <a:cs typeface="+mn-cs"/>
              </a:rPr>
              <a:t> </a:t>
            </a:r>
            <a:r>
              <a:rPr lang="ru-RU" b="0" i="0" dirty="0" err="1" smtClean="0">
                <a:solidFill>
                  <a:schemeClr val="tx1"/>
                </a:solidFill>
                <a:latin typeface="Century"/>
                <a:ea typeface="+mn-ea"/>
                <a:cs typeface="+mn-cs"/>
              </a:rPr>
              <a:t>послідовності</a:t>
            </a:r>
            <a:r>
              <a:rPr lang="ru-RU" b="0" i="0" dirty="0" smtClean="0">
                <a:solidFill>
                  <a:schemeClr val="tx1"/>
                </a:solidFill>
                <a:latin typeface="Century"/>
                <a:ea typeface="+mn-ea"/>
                <a:cs typeface="+mn-cs"/>
              </a:rPr>
              <a:t> </a:t>
            </a:r>
            <a:r>
              <a:rPr lang="ru-RU" b="0" i="0" dirty="0" err="1" smtClean="0">
                <a:solidFill>
                  <a:schemeClr val="tx1"/>
                </a:solidFill>
                <a:latin typeface="Century"/>
                <a:ea typeface="+mn-ea"/>
                <a:cs typeface="+mn-cs"/>
              </a:rPr>
              <a:t>виконання</a:t>
            </a:r>
            <a:r>
              <a:rPr lang="ru-RU" b="0" i="0" dirty="0" smtClean="0">
                <a:solidFill>
                  <a:schemeClr val="tx1"/>
                </a:solidFill>
                <a:latin typeface="Century"/>
                <a:ea typeface="+mn-ea"/>
                <a:cs typeface="+mn-cs"/>
              </a:rPr>
              <a:t> </a:t>
            </a:r>
            <a:r>
              <a:rPr lang="ru-RU" b="0" i="0" dirty="0" err="1" smtClean="0">
                <a:solidFill>
                  <a:schemeClr val="tx1"/>
                </a:solidFill>
                <a:latin typeface="Century"/>
                <a:ea typeface="+mn-ea"/>
                <a:cs typeface="+mn-cs"/>
              </a:rPr>
              <a:t>робіт</a:t>
            </a:r>
            <a:r>
              <a:rPr lang="ru-RU" b="0" i="0" dirty="0" smtClean="0">
                <a:solidFill>
                  <a:schemeClr val="tx1"/>
                </a:solidFill>
                <a:latin typeface="Century"/>
                <a:ea typeface="+mn-ea"/>
                <a:cs typeface="+mn-cs"/>
              </a:rPr>
              <a:t>.</a:t>
            </a:r>
          </a:p>
          <a:p>
            <a:pPr marL="228600" indent="-228600" algn="l" defTabSz="914400">
              <a:lnSpc>
                <a:spcPct val="90000"/>
              </a:lnSpc>
              <a:spcBef>
                <a:spcPts val="1600"/>
              </a:spcBef>
              <a:buClr>
                <a:schemeClr val="tx1"/>
              </a:buClr>
              <a:buFont typeface="Arial"/>
              <a:buChar char="•"/>
            </a:pPr>
            <a:r>
              <a:rPr lang="ru-RU" dirty="0" err="1" smtClean="0">
                <a:latin typeface="Century"/>
              </a:rPr>
              <a:t>Розробка</a:t>
            </a:r>
            <a:r>
              <a:rPr lang="ru-RU" dirty="0" smtClean="0">
                <a:latin typeface="Century"/>
              </a:rPr>
              <a:t> </a:t>
            </a:r>
            <a:r>
              <a:rPr lang="ru-RU" dirty="0" err="1" smtClean="0">
                <a:latin typeface="Century"/>
              </a:rPr>
              <a:t>варіантів</a:t>
            </a:r>
            <a:r>
              <a:rPr lang="ru-RU" dirty="0" smtClean="0">
                <a:latin typeface="Century"/>
              </a:rPr>
              <a:t> </a:t>
            </a:r>
            <a:r>
              <a:rPr lang="ru-RU" dirty="0" err="1" smtClean="0">
                <a:latin typeface="Century"/>
              </a:rPr>
              <a:t>реклами</a:t>
            </a:r>
            <a:r>
              <a:rPr lang="ru-RU" dirty="0" smtClean="0">
                <a:latin typeface="Century"/>
              </a:rPr>
              <a:t> продажу </a:t>
            </a:r>
            <a:r>
              <a:rPr lang="ru-RU" dirty="0" err="1" smtClean="0">
                <a:latin typeface="Century"/>
              </a:rPr>
              <a:t>виробу</a:t>
            </a:r>
            <a:r>
              <a:rPr lang="ru-RU" dirty="0" smtClean="0">
                <a:latin typeface="Century"/>
              </a:rPr>
              <a:t>.</a:t>
            </a:r>
            <a:endParaRPr lang="ru-RU" b="0" i="0" dirty="0">
              <a:solidFill>
                <a:schemeClr val="tx1"/>
              </a:solidFill>
              <a:latin typeface="Centur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07986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Перший ескіз</a:t>
            </a:r>
            <a:endParaRPr lang="uk-UA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Другий ескіз.</a:t>
            </a:r>
            <a:endParaRPr lang="uk-UA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Третій ескіз. </a:t>
            </a:r>
            <a:endParaRPr lang="uk-UA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Мій варіант.</a:t>
            </a:r>
            <a:endParaRPr lang="uk-U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34372" y="404664"/>
            <a:ext cx="6120680" cy="6048672"/>
          </a:xfrm>
        </p:spPr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878388" y="404664"/>
            <a:ext cx="5976663" cy="5976664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Розкройка</a:t>
            </a:r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мого варіанту.</a:t>
            </a:r>
            <a:endParaRPr lang="uk-UA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1884" y="476672"/>
            <a:ext cx="33843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uk-UA" sz="24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Тканина – міцна, термостійка.</a:t>
            </a:r>
          </a:p>
          <a:p>
            <a:pPr>
              <a:lnSpc>
                <a:spcPct val="90000"/>
              </a:lnSpc>
            </a:pPr>
            <a:r>
              <a:rPr lang="uk-UA" sz="24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Замок – блискавка.</a:t>
            </a:r>
          </a:p>
          <a:p>
            <a:pPr>
              <a:lnSpc>
                <a:spcPct val="90000"/>
              </a:lnSpc>
            </a:pPr>
            <a:r>
              <a:rPr lang="uk-UA" sz="24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Нижня частина виробу та частина ручки – шкіряна.</a:t>
            </a:r>
          </a:p>
          <a:p>
            <a:pPr>
              <a:lnSpc>
                <a:spcPct val="90000"/>
              </a:lnSpc>
            </a:pPr>
            <a:r>
              <a:rPr lang="uk-UA" sz="24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Ручки  - з цупкої тканини та лляного канату.</a:t>
            </a:r>
          </a:p>
          <a:p>
            <a:pPr>
              <a:lnSpc>
                <a:spcPct val="90000"/>
              </a:lnSpc>
            </a:pPr>
            <a:r>
              <a:rPr lang="uk-UA" sz="24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Кільця – дерев</a:t>
            </a:r>
            <a:r>
              <a:rPr lang="en-US" sz="24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2400" dirty="0" err="1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яні</a:t>
            </a:r>
            <a:r>
              <a:rPr lang="uk-UA" sz="24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uk-UA" sz="2400" dirty="0">
              <a:ln w="31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9756" y="260648"/>
            <a:ext cx="5040560" cy="864096"/>
          </a:xfrm>
        </p:spPr>
        <p:txBody>
          <a:bodyPr/>
          <a:lstStyle/>
          <a:p>
            <a:r>
              <a:rPr lang="uk-UA" dirty="0" smtClean="0"/>
              <a:t>Третій крок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837828" y="1268760"/>
            <a:ext cx="9793088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uk-UA" sz="3200" dirty="0" smtClean="0"/>
              <a:t>Модель об</a:t>
            </a:r>
            <a:r>
              <a:rPr lang="en-US" sz="3200" dirty="0" smtClean="0"/>
              <a:t>’</a:t>
            </a:r>
            <a:r>
              <a:rPr lang="uk-UA" sz="3200" dirty="0" smtClean="0"/>
              <a:t>ємна, </a:t>
            </a:r>
            <a:r>
              <a:rPr lang="uk-UA" sz="3200" dirty="0" err="1" smtClean="0"/>
              <a:t>вмістка</a:t>
            </a:r>
            <a:r>
              <a:rPr lang="uk-UA" sz="3200" dirty="0" smtClean="0"/>
              <a:t>. Завдяки міцним ручкам її зручно носити як на плечі, так і в руці. </a:t>
            </a:r>
            <a:r>
              <a:rPr lang="uk-UA" sz="3200" dirty="0" smtClean="0"/>
              <a:t>Модель відповідає модним  тенденціям.</a:t>
            </a:r>
            <a:r>
              <a:rPr lang="uk-UA" sz="3200" dirty="0" smtClean="0"/>
              <a:t>  </a:t>
            </a:r>
            <a:endParaRPr lang="uk-UA" sz="32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9756" y="260648"/>
            <a:ext cx="5040560" cy="864096"/>
          </a:xfrm>
        </p:spPr>
        <p:txBody>
          <a:bodyPr/>
          <a:lstStyle/>
          <a:p>
            <a:r>
              <a:rPr lang="uk-UA" dirty="0" smtClean="0"/>
              <a:t>четвертий КРОК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1125860" y="1340768"/>
            <a:ext cx="88569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uk-UA" sz="2800" dirty="0" smtClean="0"/>
              <a:t>Матеріал для виробу вибрано термостійкий, що передбачає довге перебування на сонці. Яскравий малюнок допоможе легко знайти її на піску та відрізнити с поміж інших сумок.</a:t>
            </a:r>
          </a:p>
          <a:p>
            <a:pPr>
              <a:lnSpc>
                <a:spcPct val="90000"/>
              </a:lnSpc>
            </a:pPr>
            <a:r>
              <a:rPr lang="uk-UA" sz="2800" dirty="0" smtClean="0"/>
              <a:t>Варіантів оздоблення для цього виробу безліч. Найпростіший з них – візерунок з бісеру по контуру квіток.</a:t>
            </a:r>
          </a:p>
          <a:p>
            <a:pPr>
              <a:lnSpc>
                <a:spcPct val="90000"/>
              </a:lnSpc>
            </a:pPr>
            <a:endParaRPr lang="uk-UA" sz="2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S102801115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Woodgrain_16x9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miter lim="800000"/>
        </a:ln>
        <a:ln w="19050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Woodgrain_16x9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miter lim="800000"/>
        </a:ln>
        <a:ln w="19050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Woodgrain_16x9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miter lim="800000"/>
        </a:ln>
        <a:ln w="19050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06AF6D2-5EE4-4070-BBE8-FC12504F7B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TS102801115</Template>
  <TotalTime>0</TotalTime>
  <Words>356</Words>
  <Application>Microsoft Office PowerPoint</Application>
  <PresentationFormat>Произвольный</PresentationFormat>
  <Paragraphs>50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TS102801115</vt:lpstr>
      <vt:lpstr>Технологія виготовлення виробу</vt:lpstr>
      <vt:lpstr>План виконання </vt:lpstr>
      <vt:lpstr>Слайд 3</vt:lpstr>
      <vt:lpstr>Слайд 4</vt:lpstr>
      <vt:lpstr>Слайд 5</vt:lpstr>
      <vt:lpstr>Мій варіант.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2012-12-11T17:37:26Z</dcterms:created>
  <dcterms:modified xsi:type="dcterms:W3CDTF">2012-12-11T19:01:36Z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TC028011159991</vt:lpwstr>
  </property>
</Properties>
</file>