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03.06.2014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03.06.2014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60648"/>
            <a:ext cx="7772400" cy="1296144"/>
          </a:xfrm>
        </p:spPr>
        <p:txBody>
          <a:bodyPr/>
          <a:lstStyle/>
          <a:p>
            <a:r>
              <a:rPr lang="uk-UA" dirty="0" err="1"/>
              <a:t>Самоходная</a:t>
            </a:r>
            <a:r>
              <a:rPr lang="uk-UA" dirty="0"/>
              <a:t> </a:t>
            </a:r>
            <a:r>
              <a:rPr lang="uk-UA" dirty="0" err="1"/>
              <a:t>артиллерия</a:t>
            </a:r>
            <a:endParaRPr lang="uk-UA" dirty="0"/>
          </a:p>
        </p:txBody>
      </p:sp>
      <p:sp>
        <p:nvSpPr>
          <p:cNvPr id="3" name="Подзаголовок 2"/>
          <p:cNvSpPr>
            <a:spLocks noGrp="1"/>
          </p:cNvSpPr>
          <p:nvPr>
            <p:ph type="subTitle" idx="1"/>
          </p:nvPr>
        </p:nvSpPr>
        <p:spPr>
          <a:xfrm>
            <a:off x="4355976" y="3886200"/>
            <a:ext cx="3888432" cy="1752600"/>
          </a:xfrm>
        </p:spPr>
        <p:txBody>
          <a:bodyPr>
            <a:normAutofit/>
          </a:bodyPr>
          <a:lstStyle/>
          <a:p>
            <a:r>
              <a:rPr lang="uk-UA" i="1" dirty="0"/>
              <a:t>В</a:t>
            </a:r>
            <a:r>
              <a:rPr lang="ru-RU" i="1" dirty="0" err="1" smtClean="0"/>
              <a:t>ыполнил</a:t>
            </a:r>
            <a:r>
              <a:rPr lang="ru-RU" i="1" dirty="0" smtClean="0"/>
              <a:t> ученик</a:t>
            </a:r>
          </a:p>
          <a:p>
            <a:r>
              <a:rPr lang="ru-RU" i="1" dirty="0" smtClean="0"/>
              <a:t> </a:t>
            </a:r>
            <a:r>
              <a:rPr lang="uk-UA" i="1" dirty="0"/>
              <a:t>11-Б </a:t>
            </a:r>
            <a:r>
              <a:rPr lang="uk-UA" i="1" dirty="0" err="1"/>
              <a:t>класса</a:t>
            </a:r>
            <a:r>
              <a:rPr lang="uk-UA" i="1" dirty="0"/>
              <a:t> </a:t>
            </a:r>
          </a:p>
          <a:p>
            <a:r>
              <a:rPr lang="ru-RU" dirty="0" err="1" smtClean="0"/>
              <a:t>Пташник</a:t>
            </a:r>
            <a:r>
              <a:rPr lang="ru-RU" dirty="0" smtClean="0"/>
              <a:t> Евгений</a:t>
            </a:r>
            <a:endParaRPr lang="uk-UA" dirty="0"/>
          </a:p>
        </p:txBody>
      </p:sp>
    </p:spTree>
    <p:extLst>
      <p:ext uri="{BB962C8B-B14F-4D97-AF65-F5344CB8AC3E}">
        <p14:creationId xmlns:p14="http://schemas.microsoft.com/office/powerpoint/2010/main" xmlns="" val="3072358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Самоходная 155-мм пушка M40 «</a:t>
            </a:r>
            <a:r>
              <a:rPr lang="ru-RU" sz="2800" dirty="0" err="1"/>
              <a:t>Long</a:t>
            </a:r>
            <a:r>
              <a:rPr lang="ru-RU" sz="2800" dirty="0"/>
              <a:t> </a:t>
            </a:r>
            <a:r>
              <a:rPr lang="ru-RU" sz="2800" dirty="0" err="1"/>
              <a:t>Tom</a:t>
            </a:r>
            <a:r>
              <a:rPr lang="ru-RU" sz="2800" dirty="0"/>
              <a:t>»</a:t>
            </a:r>
            <a:endParaRPr lang="uk-UA" sz="2800" dirty="0"/>
          </a:p>
        </p:txBody>
      </p:sp>
      <p:sp>
        <p:nvSpPr>
          <p:cNvPr id="3" name="Объект 2"/>
          <p:cNvSpPr>
            <a:spLocks noGrp="1"/>
          </p:cNvSpPr>
          <p:nvPr>
            <p:ph idx="1"/>
          </p:nvPr>
        </p:nvSpPr>
        <p:spPr>
          <a:xfrm>
            <a:off x="323528" y="1412776"/>
            <a:ext cx="3240360" cy="4713387"/>
          </a:xfrm>
        </p:spPr>
        <p:txBody>
          <a:bodyPr>
            <a:noAutofit/>
          </a:bodyPr>
          <a:lstStyle/>
          <a:p>
            <a:pPr marL="0" indent="0">
              <a:buNone/>
            </a:pPr>
            <a:r>
              <a:rPr lang="ru-RU" sz="1400" dirty="0"/>
              <a:t>М 12 была первой серийной САУ Второй мировой войны производства США. Эта САУ со 155-мм пушкой была создана по проекту Т6, на базе шасси среднего танка М3. Новая комбинация орудия 155-мм М1А1, известного как «Лонг Том» (с 20 снарядами боезапаса) и шасси среднего танка М4А3, появилась в декабре 1943 года. Ширина шасси была увеличена, установлены более мощные пружины подвески, двигатель был перенесен вперед, предусмотрен сошник для гашения усилий отката. Дальность стрельбы 43–кг снарядом составляла 23514 м, что позволяло вести издалека обстрел позиций противника и контрбатарейный огонь. Толщина брони составляла 12,7 мм</a:t>
            </a:r>
            <a:r>
              <a:rPr lang="ru-RU" sz="1400" dirty="0" smtClean="0"/>
              <a:t>. </a:t>
            </a:r>
            <a:r>
              <a:rPr lang="ru-RU" sz="1400" dirty="0"/>
              <a:t>Доведение орудия до серийного уровня заняло много времени, и первые установки поступили в войска в январе 1945 года. </a:t>
            </a:r>
            <a:endParaRPr lang="uk-UA" sz="1400" dirty="0"/>
          </a:p>
        </p:txBody>
      </p:sp>
      <p:pic>
        <p:nvPicPr>
          <p:cNvPr id="8194" name="Picture 2" descr="Самоходная 155-мм пушка M4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91880" y="2060848"/>
            <a:ext cx="5544616" cy="36172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91313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404664"/>
            <a:ext cx="5760640" cy="1012974"/>
          </a:xfrm>
        </p:spPr>
        <p:txBody>
          <a:bodyPr>
            <a:normAutofit/>
          </a:bodyPr>
          <a:lstStyle/>
          <a:p>
            <a:r>
              <a:rPr lang="ru-RU" sz="2800" b="1" dirty="0" smtClean="0"/>
              <a:t>Современная</a:t>
            </a:r>
            <a:r>
              <a:rPr lang="uk-UA" sz="2800" b="1" dirty="0"/>
              <a:t> </a:t>
            </a:r>
            <a:r>
              <a:rPr lang="uk-UA" sz="2800" dirty="0"/>
              <a:t/>
            </a:r>
            <a:br>
              <a:rPr lang="uk-UA" sz="2800" dirty="0"/>
            </a:br>
            <a:r>
              <a:rPr lang="en-US" sz="2800" b="1" dirty="0"/>
              <a:t>c</a:t>
            </a:r>
            <a:r>
              <a:rPr lang="uk-UA" sz="2800" b="1" dirty="0" err="1"/>
              <a:t>амоходная</a:t>
            </a:r>
            <a:r>
              <a:rPr lang="uk-UA" sz="2800" b="1" dirty="0"/>
              <a:t> </a:t>
            </a:r>
            <a:r>
              <a:rPr lang="uk-UA" sz="2800" b="1" dirty="0" err="1"/>
              <a:t>артиллерия</a:t>
            </a:r>
            <a:endParaRPr lang="uk-UA" sz="2800" dirty="0"/>
          </a:p>
        </p:txBody>
      </p:sp>
      <p:sp>
        <p:nvSpPr>
          <p:cNvPr id="3" name="Объект 2"/>
          <p:cNvSpPr>
            <a:spLocks noGrp="1"/>
          </p:cNvSpPr>
          <p:nvPr>
            <p:ph idx="1"/>
          </p:nvPr>
        </p:nvSpPr>
        <p:spPr>
          <a:xfrm>
            <a:off x="457200" y="1600200"/>
            <a:ext cx="3034680" cy="4525963"/>
          </a:xfrm>
        </p:spPr>
        <p:txBody>
          <a:bodyPr>
            <a:normAutofit fontScale="92500" lnSpcReduction="10000"/>
          </a:bodyPr>
          <a:lstStyle/>
          <a:p>
            <a:r>
              <a:rPr lang="ru-RU" sz="1400" dirty="0"/>
              <a:t>Концерн «</a:t>
            </a:r>
            <a:r>
              <a:rPr lang="ru-RU" sz="1400" dirty="0" err="1"/>
              <a:t>Бофорс</a:t>
            </a:r>
            <a:r>
              <a:rPr lang="ru-RU" sz="1400" dirty="0"/>
              <a:t>» славится своей высокой квалификацией в проектировании, производстве и усовершенствовании артиллерийских орудий (и боеприпасов для них) для применения как на суше, так и на море. И именно «</a:t>
            </a:r>
            <a:r>
              <a:rPr lang="ru-RU" sz="1400" dirty="0" err="1"/>
              <a:t>Бофорс</a:t>
            </a:r>
            <a:r>
              <a:rPr lang="ru-RU" sz="1400" dirty="0"/>
              <a:t>» разрабатывал 155-мм самоходную пушку «</a:t>
            </a:r>
            <a:r>
              <a:rPr lang="ru-RU" sz="1400" dirty="0" err="1"/>
              <a:t>Бэндкэнон</a:t>
            </a:r>
            <a:r>
              <a:rPr lang="ru-RU" sz="1400" dirty="0"/>
              <a:t> 1А» Первый опытный образец был завершен в 1960 году, и после продолжительных испытаний и ряда усовершенствований пушка увидела свет в период между 1966 и 1968 годами. «</a:t>
            </a:r>
            <a:r>
              <a:rPr lang="ru-RU" sz="1400" dirty="0" err="1"/>
              <a:t>Бэндкэнон</a:t>
            </a:r>
            <a:r>
              <a:rPr lang="ru-RU" sz="1400" dirty="0"/>
              <a:t> 1А» знаменита тем, что была первой автоматической самоходной пушкой, поступившей на вооружение. Она является самой тяжелой и медленной пушкой в своем роде, что сильно затрудняет ее маскировку и снижает тактическую мобильность.</a:t>
            </a:r>
            <a:endParaRPr lang="uk-UA" sz="1400" dirty="0"/>
          </a:p>
        </p:txBody>
      </p:sp>
      <p:pic>
        <p:nvPicPr>
          <p:cNvPr id="9218" name="Picture 2" descr="Bandkanon 1А"/>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19872" y="1844824"/>
            <a:ext cx="5637312" cy="359474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Заголовок 1"/>
          <p:cNvSpPr txBox="1">
            <a:spLocks/>
          </p:cNvSpPr>
          <p:nvPr/>
        </p:nvSpPr>
        <p:spPr>
          <a:xfrm>
            <a:off x="3682244" y="1482353"/>
            <a:ext cx="5112568" cy="72494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smtClean="0"/>
              <a:t>155-мм самоходная пушка «Bandkanon 1А»</a:t>
            </a:r>
            <a:endParaRPr lang="uk-UA" sz="2000" dirty="0"/>
          </a:p>
        </p:txBody>
      </p:sp>
    </p:spTree>
    <p:extLst>
      <p:ext uri="{BB962C8B-B14F-4D97-AF65-F5344CB8AC3E}">
        <p14:creationId xmlns:p14="http://schemas.microsoft.com/office/powerpoint/2010/main" xmlns="" val="2596058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Самоходная гаубица PzH 200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03848" y="2197290"/>
            <a:ext cx="5701410" cy="324423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ru-RU" sz="2800" dirty="0"/>
              <a:t>155-мм самоходная гаубица </a:t>
            </a:r>
            <a:r>
              <a:rPr lang="ru-RU" sz="2800" dirty="0" err="1"/>
              <a:t>PzH</a:t>
            </a:r>
            <a:r>
              <a:rPr lang="ru-RU" sz="2800" dirty="0"/>
              <a:t> 2000</a:t>
            </a:r>
            <a:endParaRPr lang="uk-UA" sz="2800" dirty="0"/>
          </a:p>
        </p:txBody>
      </p:sp>
      <p:sp>
        <p:nvSpPr>
          <p:cNvPr id="3" name="Объект 2"/>
          <p:cNvSpPr>
            <a:spLocks noGrp="1"/>
          </p:cNvSpPr>
          <p:nvPr>
            <p:ph idx="1"/>
          </p:nvPr>
        </p:nvSpPr>
        <p:spPr>
          <a:xfrm>
            <a:off x="457200" y="1600200"/>
            <a:ext cx="3106688" cy="4525963"/>
          </a:xfrm>
        </p:spPr>
        <p:txBody>
          <a:bodyPr>
            <a:normAutofit lnSpcReduction="10000"/>
          </a:bodyPr>
          <a:lstStyle/>
          <a:p>
            <a:pPr marL="0" indent="0">
              <a:buNone/>
            </a:pPr>
            <a:r>
              <a:rPr lang="ru-RU" sz="1400" dirty="0"/>
              <a:t> Гаубица </a:t>
            </a:r>
            <a:r>
              <a:rPr lang="ru-RU" sz="1400" dirty="0" err="1"/>
              <a:t>PzH</a:t>
            </a:r>
            <a:r>
              <a:rPr lang="ru-RU" sz="1400" dirty="0"/>
              <a:t> 2000 вооружена новым стволом L/52, совместимым со всеми снарядами и метательными зарядами, используемыми в NATO на сегодняшний день. Дальность эффективного огня для обычных боеприпасов составляет 30000м, для активно-реактивных - до 41000 м. Типичным представителем последних является выстрел «</a:t>
            </a:r>
            <a:r>
              <a:rPr lang="ru-RU" sz="1400" dirty="0" err="1"/>
              <a:t>Рейнметалл</a:t>
            </a:r>
            <a:r>
              <a:rPr lang="ru-RU" sz="1400" dirty="0"/>
              <a:t>» RH 40 с донным расположением двигателя, комплектуемый модульным метательным зарядом. Электроприводы обеспечивают вертикальную наводку орудия в пределах от 2,5° до +65° и поворот башни на 360°. Для обеспечения точной наводки орудия на марше пребольших скоростях движения </a:t>
            </a:r>
            <a:r>
              <a:rPr lang="ru-RU" sz="1400" dirty="0" err="1"/>
              <a:t>PzH</a:t>
            </a:r>
            <a:r>
              <a:rPr lang="ru-RU" sz="1400" dirty="0"/>
              <a:t> 2000 имеет систему навигации, на 6a3eGPS. </a:t>
            </a:r>
            <a:endParaRPr lang="uk-UA" sz="1400" dirty="0"/>
          </a:p>
        </p:txBody>
      </p:sp>
    </p:spTree>
    <p:extLst>
      <p:ext uri="{BB962C8B-B14F-4D97-AF65-F5344CB8AC3E}">
        <p14:creationId xmlns:p14="http://schemas.microsoft.com/office/powerpoint/2010/main" xmlns="" val="1384088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TMOS 200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707904" y="2132856"/>
            <a:ext cx="5364088" cy="315545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uk-UA" sz="2800" dirty="0" err="1"/>
              <a:t>Самоходная</a:t>
            </a:r>
            <a:r>
              <a:rPr lang="uk-UA" sz="2800" dirty="0"/>
              <a:t> </a:t>
            </a:r>
            <a:r>
              <a:rPr lang="uk-UA" sz="2800" dirty="0" err="1"/>
              <a:t>гаубица</a:t>
            </a:r>
            <a:r>
              <a:rPr lang="uk-UA" sz="2800" dirty="0"/>
              <a:t> </a:t>
            </a:r>
            <a:r>
              <a:rPr lang="en-US" sz="2800" dirty="0"/>
              <a:t>ATMOS 2000</a:t>
            </a:r>
            <a:endParaRPr lang="uk-UA" sz="2800" dirty="0"/>
          </a:p>
        </p:txBody>
      </p:sp>
      <p:sp>
        <p:nvSpPr>
          <p:cNvPr id="3" name="Объект 2"/>
          <p:cNvSpPr>
            <a:spLocks noGrp="1"/>
          </p:cNvSpPr>
          <p:nvPr>
            <p:ph idx="1"/>
          </p:nvPr>
        </p:nvSpPr>
        <p:spPr>
          <a:xfrm>
            <a:off x="457200" y="1340768"/>
            <a:ext cx="3178696" cy="4785395"/>
          </a:xfrm>
        </p:spPr>
        <p:txBody>
          <a:bodyPr>
            <a:noAutofit/>
          </a:bodyPr>
          <a:lstStyle/>
          <a:p>
            <a:pPr marL="0" indent="0">
              <a:buNone/>
            </a:pPr>
            <a:r>
              <a:rPr lang="ru-RU" sz="1400" dirty="0"/>
              <a:t>Эта САУ направлена в основном на экспорт. Она представляет собой артиллерийскую систему дальнего действия, быстро перемещаемую, с орудием высокой огневой мощи и мобильности, быстро развертываемую и способную применять в любых условиях местности. Система интегрирована с полностью компьютеризированной системой, обеспечивающей автоматическое управление, точную навигацию и </a:t>
            </a:r>
            <a:r>
              <a:rPr lang="ru-RU" sz="1400" dirty="0" err="1"/>
              <a:t>целеуказания</a:t>
            </a:r>
            <a:r>
              <a:rPr lang="ru-RU" sz="1400" dirty="0"/>
              <a:t>. Система предлагается с пушками различного калибра, в пределах от 39 мм до 52 мм, чтобы удовлетворить различные требования заказчика. </a:t>
            </a:r>
            <a:br>
              <a:rPr lang="ru-RU" sz="1400" dirty="0"/>
            </a:br>
            <a:r>
              <a:rPr lang="ru-RU" sz="1400" dirty="0"/>
              <a:t>     В 2006 году ATMOS 2000 поступил на вооружение в Израильские силы обороны. </a:t>
            </a:r>
            <a:br>
              <a:rPr lang="ru-RU" sz="1400" dirty="0"/>
            </a:br>
            <a:r>
              <a:rPr lang="ru-RU" sz="1400" dirty="0"/>
              <a:t>     ATMOS 2000 вооружен 155-мм / L52 пушкой-гаубицей, которая совместима со всеми стандартными 155-мм боеприпасами НАТО. </a:t>
            </a:r>
            <a:endParaRPr lang="uk-UA" sz="1400" dirty="0"/>
          </a:p>
        </p:txBody>
      </p:sp>
    </p:spTree>
    <p:extLst>
      <p:ext uri="{BB962C8B-B14F-4D97-AF65-F5344CB8AC3E}">
        <p14:creationId xmlns:p14="http://schemas.microsoft.com/office/powerpoint/2010/main" xmlns="" val="322546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a:t>155-мм </a:t>
            </a:r>
            <a:r>
              <a:rPr lang="uk-UA" sz="2800" dirty="0" err="1"/>
              <a:t>самоходная</a:t>
            </a:r>
            <a:r>
              <a:rPr lang="uk-UA" sz="2800" dirty="0"/>
              <a:t> </a:t>
            </a:r>
            <a:r>
              <a:rPr lang="uk-UA" sz="2800" dirty="0" err="1"/>
              <a:t>гаубица</a:t>
            </a:r>
            <a:r>
              <a:rPr lang="uk-UA" sz="2800" dirty="0"/>
              <a:t> «</a:t>
            </a:r>
            <a:r>
              <a:rPr lang="uk-UA" sz="2800" dirty="0" err="1"/>
              <a:t>Палмария</a:t>
            </a:r>
            <a:r>
              <a:rPr lang="uk-UA" sz="2800" dirty="0"/>
              <a:t>»</a:t>
            </a:r>
          </a:p>
        </p:txBody>
      </p:sp>
      <p:sp>
        <p:nvSpPr>
          <p:cNvPr id="3" name="Объект 2"/>
          <p:cNvSpPr>
            <a:spLocks noGrp="1"/>
          </p:cNvSpPr>
          <p:nvPr>
            <p:ph idx="1"/>
          </p:nvPr>
        </p:nvSpPr>
        <p:spPr>
          <a:xfrm>
            <a:off x="457200" y="1600200"/>
            <a:ext cx="3394720" cy="4925144"/>
          </a:xfrm>
        </p:spPr>
        <p:txBody>
          <a:bodyPr>
            <a:normAutofit lnSpcReduction="10000"/>
          </a:bodyPr>
          <a:lstStyle/>
          <a:p>
            <a:pPr marL="0" indent="0">
              <a:buNone/>
            </a:pPr>
            <a:r>
              <a:rPr lang="ru-RU" sz="1400" dirty="0"/>
              <a:t>Эта 155 мм самоходная гаубица фирмы «</a:t>
            </a:r>
            <a:r>
              <a:rPr lang="ru-RU" sz="1400" dirty="0" err="1"/>
              <a:t>Отобреда</a:t>
            </a:r>
            <a:r>
              <a:rPr lang="ru-RU" sz="1400" dirty="0"/>
              <a:t>» является модификацией модели «ОТО-</a:t>
            </a:r>
            <a:r>
              <a:rPr lang="ru-RU" sz="1400" dirty="0" err="1"/>
              <a:t>Мелара</a:t>
            </a:r>
            <a:r>
              <a:rPr lang="ru-RU" sz="1400" dirty="0"/>
              <a:t>», созданной для экспорта. Большое количество ее деталей совпадает с деталями основного боевого танка OF-40 находящегося на вооружении армии Дубая. Первый опытный образец «</a:t>
            </a:r>
            <a:r>
              <a:rPr lang="ru-RU" sz="1400" dirty="0" err="1"/>
              <a:t>Палмария</a:t>
            </a:r>
            <a:r>
              <a:rPr lang="ru-RU" sz="1400" dirty="0"/>
              <a:t>» был закончен в 1981 году, а в следующем году началось производство этих орудий. «</a:t>
            </a:r>
            <a:r>
              <a:rPr lang="ru-RU" sz="1400" dirty="0" err="1"/>
              <a:t>Палмария</a:t>
            </a:r>
            <a:r>
              <a:rPr lang="ru-RU" sz="1400" dirty="0"/>
              <a:t>» была заказана Аргентиной (20 шт.), Ливией (210 </a:t>
            </a:r>
            <a:r>
              <a:rPr lang="ru-RU" sz="1400" dirty="0" err="1"/>
              <a:t>шт</a:t>
            </a:r>
            <a:r>
              <a:rPr lang="ru-RU" sz="1400" dirty="0"/>
              <a:t>) и Нигерией (25 или 50).</a:t>
            </a:r>
            <a:br>
              <a:rPr lang="ru-RU" sz="1400" dirty="0"/>
            </a:br>
            <a:r>
              <a:rPr lang="ru-RU" sz="1400" dirty="0"/>
              <a:t>     «</a:t>
            </a:r>
            <a:r>
              <a:rPr lang="ru-RU" sz="1400" dirty="0" err="1"/>
              <a:t>Палмария</a:t>
            </a:r>
            <a:r>
              <a:rPr lang="ru-RU" sz="1400" dirty="0"/>
              <a:t>» (названная в честь итальянского острова) имеет компоновку, аналогичную танку, с механиком-водителем впереди, башней в центральной части и двигателем и трансмиссией в задней части корпуса. Главное различие между шасси «</a:t>
            </a:r>
            <a:r>
              <a:rPr lang="ru-RU" sz="1400" dirty="0" err="1"/>
              <a:t>Палмария</a:t>
            </a:r>
            <a:r>
              <a:rPr lang="ru-RU" sz="1400" dirty="0"/>
              <a:t>» и шасси танка OF- 4D МВТ заключается в том, что первое имеет более тонкую броню и 8 </a:t>
            </a:r>
            <a:r>
              <a:rPr lang="ru-RU" sz="1400" dirty="0" err="1"/>
              <a:t>цил</a:t>
            </a:r>
            <a:r>
              <a:rPr lang="ru-RU" sz="1400" dirty="0"/>
              <a:t>. двигатель мощностью 750 </a:t>
            </a:r>
            <a:r>
              <a:rPr lang="ru-RU" sz="1400" dirty="0" err="1"/>
              <a:t>л.с</a:t>
            </a:r>
            <a:r>
              <a:rPr lang="ru-RU" sz="1400" dirty="0"/>
              <a:t>., тогда как на OF-40 стоит модифицированный 10-цил. двигатель мощностью 830 </a:t>
            </a:r>
            <a:r>
              <a:rPr lang="ru-RU" sz="1400" dirty="0" err="1"/>
              <a:t>л.с</a:t>
            </a:r>
            <a:r>
              <a:rPr lang="ru-RU" sz="1400" dirty="0"/>
              <a:t>.</a:t>
            </a:r>
            <a:endParaRPr lang="uk-UA" sz="1400" dirty="0"/>
          </a:p>
        </p:txBody>
      </p:sp>
      <p:pic>
        <p:nvPicPr>
          <p:cNvPr id="12290" name="Picture 2" descr="155 мм «Палмария»"/>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51920" y="2564904"/>
            <a:ext cx="5292080" cy="29737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62830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СУ-10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59632" y="2060847"/>
            <a:ext cx="7632848" cy="264795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uk-UA" sz="2800" dirty="0" err="1"/>
              <a:t>Самоходная</a:t>
            </a:r>
            <a:r>
              <a:rPr lang="uk-UA" sz="2800" dirty="0"/>
              <a:t> </a:t>
            </a:r>
            <a:r>
              <a:rPr lang="uk-UA" sz="2800" dirty="0" err="1"/>
              <a:t>артиллерийская</a:t>
            </a:r>
            <a:r>
              <a:rPr lang="uk-UA" sz="2800" dirty="0"/>
              <a:t> установка СУ-100</a:t>
            </a:r>
          </a:p>
        </p:txBody>
      </p:sp>
      <p:sp>
        <p:nvSpPr>
          <p:cNvPr id="3" name="Объект 2"/>
          <p:cNvSpPr>
            <a:spLocks noGrp="1"/>
          </p:cNvSpPr>
          <p:nvPr>
            <p:ph idx="1"/>
          </p:nvPr>
        </p:nvSpPr>
        <p:spPr>
          <a:xfrm>
            <a:off x="107504" y="1556792"/>
            <a:ext cx="3394720" cy="4997152"/>
          </a:xfrm>
        </p:spPr>
        <p:txBody>
          <a:bodyPr>
            <a:normAutofit lnSpcReduction="10000"/>
          </a:bodyPr>
          <a:lstStyle/>
          <a:p>
            <a:pPr marL="0" indent="0">
              <a:buNone/>
            </a:pPr>
            <a:r>
              <a:rPr lang="ru-RU" sz="1400" dirty="0"/>
              <a:t>Во время Второй мировой в СССР был разработан ряд истребителей танков на базе танковых шасси. Среди них СУ-85 и СУ-100 на шасси Т-34, а также СУ-152 на базе шасси тяжелого танка КВ. Их производство было дешевле, чем танков, поэтому выпускались они в больших количествах.</a:t>
            </a:r>
            <a:br>
              <a:rPr lang="ru-RU" sz="1400" dirty="0"/>
            </a:br>
            <a:r>
              <a:rPr lang="ru-RU" sz="1400" dirty="0"/>
              <a:t>     Внешне СУ-85 и СУ-100 очень похожи; различие было в калибре пушек - В5 и 100 мм соответственно. Боевой отсек СУ-100 располагался в вредней части корпуса, а пушка Д-10С крепилась в шаровой опоре перед передней броневой плитой с плавными обводами; подъем и разворот ствола у нее были ограничены и </a:t>
            </a:r>
            <a:r>
              <a:rPr lang="ru-RU" sz="1400" dirty="0" err="1"/>
              <a:t>осуществялись</a:t>
            </a:r>
            <a:r>
              <a:rPr lang="ru-RU" sz="1400" dirty="0"/>
              <a:t> вручную.</a:t>
            </a:r>
            <a:br>
              <a:rPr lang="ru-RU" sz="1400" dirty="0"/>
            </a:br>
            <a:r>
              <a:rPr lang="ru-RU" sz="1400" dirty="0"/>
              <a:t>     Боезапас СУ-100 для главного орудия состоял из 34: </a:t>
            </a:r>
            <a:r>
              <a:rPr lang="ru-RU" sz="1400" dirty="0" err="1"/>
              <a:t>фугасно</a:t>
            </a:r>
            <a:r>
              <a:rPr lang="ru-RU" sz="1400" dirty="0"/>
              <a:t>-бронебойных снарядов, пробивающих обшивку толщиной более 180 мм на дистанции 1000 м. Имелись также </a:t>
            </a:r>
            <a:r>
              <a:rPr lang="ru-RU" sz="1400" dirty="0" err="1"/>
              <a:t>фугасно</a:t>
            </a:r>
            <a:r>
              <a:rPr lang="ru-RU" sz="1400" dirty="0"/>
              <a:t>-осколочные снаряды ОФ-412.</a:t>
            </a:r>
            <a:endParaRPr lang="uk-UA" sz="1400" dirty="0"/>
          </a:p>
        </p:txBody>
      </p:sp>
    </p:spTree>
    <p:extLst>
      <p:ext uri="{BB962C8B-B14F-4D97-AF65-F5344CB8AC3E}">
        <p14:creationId xmlns:p14="http://schemas.microsoft.com/office/powerpoint/2010/main" xmlns="" val="779006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2СЗ «Акация»"/>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146648" y="2204863"/>
            <a:ext cx="5997352" cy="339052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ru-RU" sz="2800" dirty="0"/>
              <a:t>152-мм самоходная пушка-гаубица 2СЗ «Акация»</a:t>
            </a:r>
            <a:endParaRPr lang="uk-UA" sz="2800" dirty="0"/>
          </a:p>
        </p:txBody>
      </p:sp>
      <p:sp>
        <p:nvSpPr>
          <p:cNvPr id="3" name="Объект 2"/>
          <p:cNvSpPr>
            <a:spLocks noGrp="1"/>
          </p:cNvSpPr>
          <p:nvPr>
            <p:ph idx="1"/>
          </p:nvPr>
        </p:nvSpPr>
        <p:spPr>
          <a:xfrm>
            <a:off x="179512" y="1600200"/>
            <a:ext cx="3168352" cy="4997152"/>
          </a:xfrm>
        </p:spPr>
        <p:txBody>
          <a:bodyPr>
            <a:normAutofit lnSpcReduction="10000"/>
          </a:bodyPr>
          <a:lstStyle/>
          <a:p>
            <a:pPr marL="0" indent="0">
              <a:buNone/>
            </a:pPr>
            <a:r>
              <a:rPr lang="ru-RU" sz="1400" dirty="0"/>
              <a:t>152-мм самоходная пушка- гаубица М1973 в Советском Союзе имела обозначение 2СЗ. Мотострелковая и танковая советские дивизии имели по 18 таких боевых машин в каждой. 2СЗ также применялась в Алжире, Анголе, Болгарии, Кубе, ГДР, Ираке, Ливии, Сирии, Вьетнаме, а также бывших советских республиках. Укороченная версия шасси 2СЗ также используется в системе ПВО «Круг» (СА-4 «</a:t>
            </a:r>
            <a:r>
              <a:rPr lang="ru-RU" sz="1400" dirty="0" err="1"/>
              <a:t>Ганеф</a:t>
            </a:r>
            <a:r>
              <a:rPr lang="ru-RU" sz="1400" dirty="0"/>
              <a:t>») и бронированном </a:t>
            </a:r>
            <a:r>
              <a:rPr lang="ru-RU" sz="1400" dirty="0" err="1"/>
              <a:t>мино</a:t>
            </a:r>
            <a:r>
              <a:rPr lang="ru-RU" sz="1400" dirty="0"/>
              <a:t> укладчике ГМЗ.</a:t>
            </a:r>
            <a:br>
              <a:rPr lang="ru-RU" sz="1400" dirty="0"/>
            </a:br>
            <a:r>
              <a:rPr lang="ru-RU" sz="1400" dirty="0"/>
              <a:t>     В передней части М1973 находится отделение механика-водителя, с правой стороны -двигательное отделение, башня расположена в задней части корпуса. Торсионная подвеска состоит из шести опорных катков с различным расстоянием между первым вторым и третьим/четвертым колесом, ведущего колеса спереди, направляющего колеса сзади и четырех поддерживающих колес.</a:t>
            </a:r>
            <a:endParaRPr lang="uk-UA" sz="1400" dirty="0"/>
          </a:p>
        </p:txBody>
      </p:sp>
    </p:spTree>
    <p:extLst>
      <p:ext uri="{BB962C8B-B14F-4D97-AF65-F5344CB8AC3E}">
        <p14:creationId xmlns:p14="http://schemas.microsoft.com/office/powerpoint/2010/main" xmlns="" val="208248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2С25 «Спрут-СД»"/>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380117" y="2348880"/>
            <a:ext cx="5656379" cy="329756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ru-RU" sz="2800" dirty="0"/>
              <a:t>Аэромобильная самоходная плавающая</a:t>
            </a:r>
            <a:br>
              <a:rPr lang="ru-RU" sz="2800" dirty="0"/>
            </a:br>
            <a:r>
              <a:rPr lang="ru-RU" sz="2800" dirty="0"/>
              <a:t>противотанковая пушка 2С25 «Спрут-СД»</a:t>
            </a:r>
            <a:endParaRPr lang="uk-UA" sz="2800" dirty="0"/>
          </a:p>
        </p:txBody>
      </p:sp>
      <p:sp>
        <p:nvSpPr>
          <p:cNvPr id="3" name="Объект 2"/>
          <p:cNvSpPr>
            <a:spLocks noGrp="1"/>
          </p:cNvSpPr>
          <p:nvPr>
            <p:ph idx="1"/>
          </p:nvPr>
        </p:nvSpPr>
        <p:spPr>
          <a:xfrm>
            <a:off x="179512" y="1412776"/>
            <a:ext cx="3600400" cy="5141168"/>
          </a:xfrm>
        </p:spPr>
        <p:txBody>
          <a:bodyPr>
            <a:noAutofit/>
          </a:bodyPr>
          <a:lstStyle/>
          <a:p>
            <a:pPr marL="0" indent="0">
              <a:buNone/>
            </a:pPr>
            <a:r>
              <a:rPr lang="ru-RU" sz="1400" dirty="0"/>
              <a:t>Лёгкая гусеничная плавающая </a:t>
            </a:r>
            <a:r>
              <a:rPr lang="ru-RU" sz="1400" dirty="0" err="1"/>
              <a:t>авиадесантируемая</a:t>
            </a:r>
            <a:r>
              <a:rPr lang="ru-RU" sz="1400" dirty="0"/>
              <a:t> противотанковая пушка 2С25 «Спрут-СД» предназначена для борьбы с танками, самоходными </a:t>
            </a:r>
            <a:r>
              <a:rPr lang="ru-RU" sz="1400" dirty="0" err="1"/>
              <a:t>артустановками</a:t>
            </a:r>
            <a:r>
              <a:rPr lang="ru-RU" sz="1400" dirty="0"/>
              <a:t>, бронетранспортёрами и другими подвижными бронированными целями, огневой поддержки подразделений десантников в любое время суток.</a:t>
            </a:r>
            <a:br>
              <a:rPr lang="ru-RU" sz="1400" dirty="0"/>
            </a:br>
            <a:r>
              <a:rPr lang="ru-RU" sz="1400" dirty="0"/>
              <a:t>     В передней части корпуса самоходки расположено отделение управления, боевое отделение с башней занимает среднюю часть машины, в ее корме находится моторно-трансмиссионное отделение. В походном положении командир машины сидит справа от механика-водителя, а наводчик – слева. Каждый член экипажа располагает встроенными в крышу наблюдательными приборами с дневным и ночным каналами. Комбинированный прицел командира стабилизирован в двух плоскостях и совмещен с лазерным прицелом для наведения 125-мм снарядов по лазерному лучу.</a:t>
            </a:r>
            <a:endParaRPr lang="uk-UA" sz="1400" dirty="0"/>
          </a:p>
        </p:txBody>
      </p:sp>
    </p:spTree>
    <p:extLst>
      <p:ext uri="{BB962C8B-B14F-4D97-AF65-F5344CB8AC3E}">
        <p14:creationId xmlns:p14="http://schemas.microsoft.com/office/powerpoint/2010/main" xmlns="" val="2101110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2С23 «НОНА-СВК»"/>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915816" y="2132856"/>
            <a:ext cx="6228184" cy="355892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ru-RU" sz="2800" dirty="0"/>
              <a:t>Самоходное артиллерийское орудие 2С23 «НОНА-СВК»</a:t>
            </a:r>
            <a:endParaRPr lang="uk-UA" sz="2800" dirty="0"/>
          </a:p>
        </p:txBody>
      </p:sp>
      <p:sp>
        <p:nvSpPr>
          <p:cNvPr id="3" name="Объект 2"/>
          <p:cNvSpPr>
            <a:spLocks noGrp="1"/>
          </p:cNvSpPr>
          <p:nvPr>
            <p:ph idx="1"/>
          </p:nvPr>
        </p:nvSpPr>
        <p:spPr>
          <a:xfrm>
            <a:off x="107504" y="1600200"/>
            <a:ext cx="3024336" cy="4997152"/>
          </a:xfrm>
        </p:spPr>
        <p:txBody>
          <a:bodyPr>
            <a:normAutofit/>
          </a:bodyPr>
          <a:lstStyle/>
          <a:p>
            <a:pPr marL="0" indent="0">
              <a:buNone/>
            </a:pPr>
            <a:r>
              <a:rPr lang="ru-RU" sz="1400" dirty="0"/>
              <a:t>САО предназначено для подавления артиллерийских и минометных батарей, ракетных установок, бронированных целей, уничтожения огневых средств, пунктов управления и живой силы противника, задымления, ослепления и освещения местности. САО смонтировано на плавающем бронированном шасси с колесной формулой 8Х8 и способно следовать за танками, сходу преодолевать окопы, траншеи и водные преграды. </a:t>
            </a:r>
            <a:br>
              <a:rPr lang="ru-RU" sz="1400" dirty="0"/>
            </a:br>
            <a:r>
              <a:rPr lang="ru-RU" sz="1400" dirty="0"/>
              <a:t>     Орудие "НОНА-СВК" вооружено 120-мм нарезной полуавтоматической пушкой 2А60 с комбинированным затвором и пневматическим </a:t>
            </a:r>
            <a:r>
              <a:rPr lang="ru-RU" sz="1400" dirty="0" err="1"/>
              <a:t>досылателем</a:t>
            </a:r>
            <a:r>
              <a:rPr lang="ru-RU" sz="1400" dirty="0"/>
              <a:t> и способно вести прицельный огонь с закрытых позиций и прямой наводкой без предварительной подготовки огневой позиции. </a:t>
            </a:r>
            <a:endParaRPr lang="uk-UA" sz="1400" dirty="0"/>
          </a:p>
        </p:txBody>
      </p:sp>
    </p:spTree>
    <p:extLst>
      <p:ext uri="{BB962C8B-B14F-4D97-AF65-F5344CB8AC3E}">
        <p14:creationId xmlns:p14="http://schemas.microsoft.com/office/powerpoint/2010/main" xmlns="" val="2892126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240мм T9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03848" y="2132856"/>
            <a:ext cx="5824736" cy="2902472"/>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uk-UA" sz="2800" dirty="0"/>
              <a:t>240-мм </a:t>
            </a:r>
            <a:r>
              <a:rPr lang="uk-UA" sz="2800" dirty="0" err="1"/>
              <a:t>самоходная</a:t>
            </a:r>
            <a:r>
              <a:rPr lang="uk-UA" sz="2800" dirty="0"/>
              <a:t> </a:t>
            </a:r>
            <a:r>
              <a:rPr lang="uk-UA" sz="2800" dirty="0" err="1"/>
              <a:t>гаубица</a:t>
            </a:r>
            <a:r>
              <a:rPr lang="uk-UA" sz="2800" dirty="0"/>
              <a:t> </a:t>
            </a:r>
            <a:r>
              <a:rPr lang="en-US" sz="2800" dirty="0"/>
              <a:t>T92</a:t>
            </a:r>
            <a:endParaRPr lang="uk-UA" sz="2800" dirty="0"/>
          </a:p>
        </p:txBody>
      </p:sp>
      <p:sp>
        <p:nvSpPr>
          <p:cNvPr id="3" name="Объект 2"/>
          <p:cNvSpPr>
            <a:spLocks noGrp="1"/>
          </p:cNvSpPr>
          <p:nvPr>
            <p:ph idx="1"/>
          </p:nvPr>
        </p:nvSpPr>
        <p:spPr>
          <a:xfrm>
            <a:off x="179512" y="1340768"/>
            <a:ext cx="3312368" cy="4968552"/>
          </a:xfrm>
        </p:spPr>
        <p:txBody>
          <a:bodyPr>
            <a:normAutofit fontScale="25000" lnSpcReduction="20000"/>
          </a:bodyPr>
          <a:lstStyle/>
          <a:p>
            <a:pPr marL="0" indent="0">
              <a:buNone/>
            </a:pPr>
            <a:r>
              <a:rPr lang="ru-RU" dirty="0"/>
              <a:t> </a:t>
            </a:r>
            <a:r>
              <a:rPr lang="ru-RU" sz="5600" dirty="0"/>
              <a:t>После принятия тяжелого танка Т26Е3 в начале 1945 г. обсуждалось предложение о создании серии современных образцов бронетехники на базе единых шасси и комплекта узлов и агрегатов танка Т26ЕЗ. 240-мм гаубица М1918(буксируемая) не считалась особенно удачной из-за трудностей с передвижением столь массивного орудия по местности, а опыт с размещением 155-мм пушки на шасси серии М3/М4 указывал на возможность установки 240-мм гаубицы на шасси, созданное на основе тяжелого танка Т26ЕЗ. Это же шасси могло использоваться для размещения 8-дюймовой (203-мм) пушки. САУ с 240-мм гаубицей получила обозначение самоходная гаубица Т92, а такое же шасси с 8-дюймовой пушкой — самоходная пушка Т93. Другими машинами серии должны были стать тяжелый танк Т26ЕЗ, штурмовой танк Т26Е5, 8-дюймовая самоходная гаубица Т84, транспортер Т31 и (позднее) Т26Е2 (М45). Разработку Т92 одобрили в марте 1945 г. и немедленно выдали заказ на четыре опытные машины компании </a:t>
            </a:r>
            <a:r>
              <a:rPr lang="ru-RU" sz="5600" dirty="0" err="1"/>
              <a:t>Chrysler</a:t>
            </a:r>
            <a:r>
              <a:rPr lang="ru-RU" sz="5600" dirty="0"/>
              <a:t> (</a:t>
            </a:r>
            <a:r>
              <a:rPr lang="ru-RU" sz="5600" dirty="0" err="1"/>
              <a:t>Детройтскому</a:t>
            </a:r>
            <a:r>
              <a:rPr lang="ru-RU" sz="5600" dirty="0"/>
              <a:t> арсеналу), всего было построено пять T92.</a:t>
            </a:r>
            <a:endParaRPr lang="uk-UA" sz="5600" dirty="0"/>
          </a:p>
        </p:txBody>
      </p:sp>
    </p:spTree>
    <p:extLst>
      <p:ext uri="{BB962C8B-B14F-4D97-AF65-F5344CB8AC3E}">
        <p14:creationId xmlns:p14="http://schemas.microsoft.com/office/powerpoint/2010/main" xmlns="" val="2696291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40000" lnSpcReduction="20000"/>
          </a:bodyPr>
          <a:lstStyle/>
          <a:p>
            <a:r>
              <a:rPr lang="ru-RU" sz="3500" b="1" dirty="0" err="1"/>
              <a:t>Артилле́рия</a:t>
            </a:r>
            <a:r>
              <a:rPr lang="ru-RU" sz="3500" dirty="0"/>
              <a:t> — род войск, основным вооружением которого являются артиллерийские орудия — огнестрельное оружие относительно крупного калибра: пушки, гаубицы, миномёты и т. п.</a:t>
            </a:r>
            <a:endParaRPr lang="uk-UA" sz="3500" dirty="0"/>
          </a:p>
          <a:p>
            <a:pPr marL="0" indent="0">
              <a:buNone/>
            </a:pPr>
            <a:r>
              <a:rPr lang="ru-RU" sz="3500" dirty="0"/>
              <a:t> </a:t>
            </a:r>
            <a:endParaRPr lang="uk-UA" sz="3500" dirty="0"/>
          </a:p>
          <a:p>
            <a:r>
              <a:rPr lang="ru-RU" sz="3500" b="1" dirty="0" err="1"/>
              <a:t>Самохо́дная</a:t>
            </a:r>
            <a:r>
              <a:rPr lang="ru-RU" sz="3500" b="1" dirty="0"/>
              <a:t> </a:t>
            </a:r>
            <a:r>
              <a:rPr lang="ru-RU" sz="3500" b="1" dirty="0" err="1"/>
              <a:t>артилле́рия</a:t>
            </a:r>
            <a:r>
              <a:rPr lang="ru-RU" sz="3500" dirty="0"/>
              <a:t> — род </a:t>
            </a:r>
            <a:r>
              <a:rPr lang="ru-RU" sz="3500" dirty="0" smtClean="0"/>
              <a:t>войск</a:t>
            </a:r>
            <a:r>
              <a:rPr lang="ru-RU" sz="3500" dirty="0"/>
              <a:t> или представляющие его армейские части и подразделения в составе современных вооружённых сил различных государств мира, один из подвидов артиллерии. Основой вооружения частей и подразделений самоходной артиллерии являются </a:t>
            </a:r>
            <a:r>
              <a:rPr lang="ru-RU" sz="3500" dirty="0" smtClean="0"/>
              <a:t>самоходно-артиллерийски</a:t>
            </a:r>
            <a:r>
              <a:rPr lang="ru-RU" sz="3500" dirty="0"/>
              <a:t>е</a:t>
            </a:r>
            <a:r>
              <a:rPr lang="ru-RU" sz="3500" dirty="0" smtClean="0"/>
              <a:t> </a:t>
            </a:r>
            <a:r>
              <a:rPr lang="ru-RU" sz="3500" dirty="0"/>
              <a:t>установки (САУ) или реактивные системы залпового огня (РСЗО).</a:t>
            </a:r>
            <a:endParaRPr lang="uk-UA" sz="3500" dirty="0"/>
          </a:p>
          <a:p>
            <a:pPr marL="0" indent="0">
              <a:buNone/>
            </a:pPr>
            <a:r>
              <a:rPr lang="ru-RU" sz="3500" dirty="0"/>
              <a:t> </a:t>
            </a:r>
            <a:endParaRPr lang="uk-UA" sz="3500" dirty="0"/>
          </a:p>
          <a:p>
            <a:r>
              <a:rPr lang="ru-RU" sz="3500" b="1" dirty="0" err="1"/>
              <a:t>Самохо́дная</a:t>
            </a:r>
            <a:r>
              <a:rPr lang="ru-RU" sz="3500" b="1" dirty="0"/>
              <a:t> </a:t>
            </a:r>
            <a:r>
              <a:rPr lang="ru-RU" sz="3500" b="1" dirty="0" err="1"/>
              <a:t>артиллери́йская</a:t>
            </a:r>
            <a:r>
              <a:rPr lang="ru-RU" sz="3500" b="1" dirty="0"/>
              <a:t> установка </a:t>
            </a:r>
            <a:r>
              <a:rPr lang="ru-RU" sz="3500" dirty="0"/>
              <a:t>— боевая машина, представляющая собой артиллерийское орудие, смонтированное на самодвижущемся (самоходном) шасси.</a:t>
            </a:r>
            <a:r>
              <a:rPr lang="ru-RU" sz="3500" b="1" dirty="0"/>
              <a:t> </a:t>
            </a:r>
            <a:r>
              <a:rPr lang="ru-RU" sz="3500" dirty="0"/>
              <a:t> Виды и назначение САУ очень многообразны: они могут быть как бронированными, так и небронированными, использовать колёсное или гусеничное шасси, иметь башенную или фиксированную монтировку орудия. Некоторые из САУ с башенной установкой орудия очень сильно напоминают танк, однако они отличаются от танка балансом «броня-вооружение» и тактическим применением</a:t>
            </a:r>
            <a:r>
              <a:rPr lang="ru-RU" sz="3500" dirty="0" smtClean="0"/>
              <a:t>.</a:t>
            </a:r>
            <a:endParaRPr lang="uk-UA" sz="3500" dirty="0"/>
          </a:p>
          <a:p>
            <a:pPr marL="0" indent="0">
              <a:buNone/>
            </a:pPr>
            <a:r>
              <a:rPr lang="ru-RU" sz="3500" dirty="0"/>
              <a:t> </a:t>
            </a:r>
            <a:endParaRPr lang="uk-UA" sz="3500" dirty="0"/>
          </a:p>
          <a:p>
            <a:r>
              <a:rPr lang="ru-RU" sz="3500" b="1" dirty="0"/>
              <a:t>Реактивная система залпового огня</a:t>
            </a:r>
            <a:r>
              <a:rPr lang="ru-RU" sz="3500" dirty="0"/>
              <a:t> (РСЗО) — комплекс вооружения, включающий многозарядную пусковую </a:t>
            </a:r>
            <a:r>
              <a:rPr lang="ru-RU" sz="3500" dirty="0" smtClean="0"/>
              <a:t>установку </a:t>
            </a:r>
            <a:r>
              <a:rPr lang="ru-RU" sz="3500" dirty="0"/>
              <a:t> и реактивные снаряды(неуправляемые ракеты, реактивные </a:t>
            </a:r>
            <a:r>
              <a:rPr lang="ru-RU" sz="3500" dirty="0" smtClean="0"/>
              <a:t>глубинные </a:t>
            </a:r>
            <a:r>
              <a:rPr lang="ru-RU" sz="3500" dirty="0"/>
              <a:t>бомбы), а также вспомогательные средства, такие, как транспортная или транспортно-заряжающая машины и другое оборудование. РСЗО относится к реактивному оружию, такие системы состоят на вооружении сухопутных войск, военно-воздушных сил и военно-морских флотов многих стран.</a:t>
            </a:r>
            <a:endParaRPr lang="uk-UA" sz="3500" dirty="0"/>
          </a:p>
          <a:p>
            <a:endParaRPr lang="uk-UA" dirty="0"/>
          </a:p>
        </p:txBody>
      </p:sp>
    </p:spTree>
    <p:extLst>
      <p:ext uri="{BB962C8B-B14F-4D97-AF65-F5344CB8AC3E}">
        <p14:creationId xmlns:p14="http://schemas.microsoft.com/office/powerpoint/2010/main" xmlns="" val="123134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155-mm GC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41576" y="2996952"/>
            <a:ext cx="6402423" cy="303909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p:txBody>
          <a:bodyPr>
            <a:normAutofit/>
          </a:bodyPr>
          <a:lstStyle/>
          <a:p>
            <a:r>
              <a:rPr lang="uk-UA" sz="2800" dirty="0"/>
              <a:t>155-мм </a:t>
            </a:r>
            <a:r>
              <a:rPr lang="uk-UA" sz="2800" dirty="0" err="1"/>
              <a:t>самоходная</a:t>
            </a:r>
            <a:r>
              <a:rPr lang="uk-UA" sz="2800" dirty="0"/>
              <a:t> пушка </a:t>
            </a:r>
            <a:r>
              <a:rPr lang="en-US" sz="2800" dirty="0"/>
              <a:t>GCT</a:t>
            </a:r>
            <a:endParaRPr lang="uk-UA" sz="2800" dirty="0"/>
          </a:p>
        </p:txBody>
      </p:sp>
      <p:sp>
        <p:nvSpPr>
          <p:cNvPr id="3" name="Объект 2"/>
          <p:cNvSpPr>
            <a:spLocks noGrp="1"/>
          </p:cNvSpPr>
          <p:nvPr>
            <p:ph idx="1"/>
          </p:nvPr>
        </p:nvSpPr>
        <p:spPr>
          <a:xfrm>
            <a:off x="179512" y="1600200"/>
            <a:ext cx="3024336" cy="4925144"/>
          </a:xfrm>
        </p:spPr>
        <p:txBody>
          <a:bodyPr>
            <a:normAutofit/>
          </a:bodyPr>
          <a:lstStyle/>
          <a:p>
            <a:pPr marL="0" indent="0">
              <a:buNone/>
            </a:pPr>
            <a:r>
              <a:rPr lang="ru-RU" sz="1400" dirty="0"/>
              <a:t>Для замены стоящих на вооружении ВС Франции 155-мм пушек </a:t>
            </a:r>
            <a:r>
              <a:rPr lang="ru-RU" sz="1400" dirty="0" err="1"/>
              <a:t>Mk</a:t>
            </a:r>
            <a:r>
              <a:rPr lang="ru-RU" sz="1400" dirty="0"/>
              <a:t> F3 и 105 мм </a:t>
            </a:r>
            <a:r>
              <a:rPr lang="ru-RU" sz="1400" dirty="0" err="1"/>
              <a:t>Мк</a:t>
            </a:r>
            <a:r>
              <a:rPr lang="ru-RU" sz="1400" dirty="0"/>
              <a:t> 61 в конце 60-х годов на модернизированном шасси танка АМХ-30 была разработана новая самоходная пушка GCT. Первый прототип был создан в 1972 году, а после проведения испытаний партии из 10 машин в 1977 году началось серийное производство По ряду причин именно Саудовская Аравия была первым государством, где на вооружение поступила GCT, импортировав 63 боевые машины, а также полную систему управления огнем. Во французских ВС пушка получи лаобозначение155АиР1. Всего на вооружении находилось 273 орудия, по 20 орудий в полку (4батареи по 5 орудий). Позже Ирак и Кувейт приобрели 86 и 18 орудий соответственно.</a:t>
            </a:r>
            <a:endParaRPr lang="uk-UA" sz="1400" dirty="0"/>
          </a:p>
        </p:txBody>
      </p:sp>
    </p:spTree>
    <p:extLst>
      <p:ext uri="{BB962C8B-B14F-4D97-AF65-F5344CB8AC3E}">
        <p14:creationId xmlns:p14="http://schemas.microsoft.com/office/powerpoint/2010/main" xmlns="" val="191879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100" dirty="0" err="1"/>
              <a:t>Самоходная</a:t>
            </a:r>
            <a:r>
              <a:rPr lang="uk-UA" sz="3100" dirty="0"/>
              <a:t> </a:t>
            </a:r>
            <a:r>
              <a:rPr lang="uk-UA" sz="3100" dirty="0" err="1"/>
              <a:t>артиллерия</a:t>
            </a:r>
            <a:r>
              <a:rPr lang="uk-UA" sz="3100" dirty="0"/>
              <a:t> </a:t>
            </a:r>
            <a:r>
              <a:rPr lang="uk-UA" sz="3100" dirty="0" err="1"/>
              <a:t>времен</a:t>
            </a:r>
            <a:r>
              <a:rPr lang="uk-UA" sz="3100" dirty="0"/>
              <a:t> </a:t>
            </a:r>
            <a:r>
              <a:rPr lang="uk-UA" sz="3100" dirty="0" err="1"/>
              <a:t>Второй</a:t>
            </a:r>
            <a:r>
              <a:rPr lang="uk-UA" sz="3100" dirty="0"/>
              <a:t> </a:t>
            </a:r>
            <a:r>
              <a:rPr lang="uk-UA" sz="3100" dirty="0" err="1"/>
              <a:t>мировой</a:t>
            </a:r>
            <a:r>
              <a:rPr lang="uk-UA" sz="3100" dirty="0"/>
              <a:t> </a:t>
            </a:r>
            <a:r>
              <a:rPr lang="uk-UA" sz="3100" dirty="0" err="1"/>
              <a:t>войны</a:t>
            </a:r>
            <a:r>
              <a:rPr lang="uk-UA" dirty="0"/>
              <a:t/>
            </a:r>
            <a:br>
              <a:rPr lang="uk-UA" dirty="0"/>
            </a:b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479782985"/>
              </p:ext>
            </p:extLst>
          </p:nvPr>
        </p:nvGraphicFramePr>
        <p:xfrm>
          <a:off x="323528" y="1556792"/>
          <a:ext cx="3618865" cy="4896543"/>
        </p:xfrm>
        <a:graphic>
          <a:graphicData uri="http://schemas.openxmlformats.org/drawingml/2006/table">
            <a:tbl>
              <a:tblPr>
                <a:tableStyleId>{5C22544A-7EE6-4342-B048-85BDC9FD1C3A}</a:tableStyleId>
              </a:tblPr>
              <a:tblGrid>
                <a:gridCol w="1598930"/>
                <a:gridCol w="2019935"/>
              </a:tblGrid>
              <a:tr h="919119">
                <a:tc>
                  <a:txBody>
                    <a:bodyPr/>
                    <a:lstStyle/>
                    <a:p>
                      <a:pPr algn="ctr">
                        <a:lnSpc>
                          <a:spcPct val="115000"/>
                        </a:lnSpc>
                        <a:spcAft>
                          <a:spcPts val="1000"/>
                        </a:spcAft>
                      </a:pPr>
                      <a:r>
                        <a:rPr lang="ru-RU" sz="1200" dirty="0">
                          <a:effectLst/>
                        </a:rPr>
                        <a:t>Тактико-технические характеристики</a:t>
                      </a:r>
                      <a:endParaRPr lang="uk-UA" sz="1100" dirty="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dirty="0">
                          <a:effectLst/>
                        </a:rPr>
                        <a:t> </a:t>
                      </a:r>
                      <a:endParaRPr lang="uk-UA" sz="1100" dirty="0">
                        <a:effectLst/>
                      </a:endParaRPr>
                    </a:p>
                    <a:p>
                      <a:pPr algn="ctr">
                        <a:lnSpc>
                          <a:spcPct val="115000"/>
                        </a:lnSpc>
                        <a:spcAft>
                          <a:spcPts val="1000"/>
                        </a:spcAft>
                      </a:pPr>
                      <a:r>
                        <a:rPr lang="ru-RU" sz="1200" dirty="0" err="1">
                          <a:effectLst/>
                        </a:rPr>
                        <a:t>Wespe</a:t>
                      </a:r>
                      <a:endParaRPr lang="uk-UA" sz="1100" dirty="0">
                        <a:effectLst/>
                        <a:latin typeface="Constantia"/>
                        <a:ea typeface="Constantia"/>
                        <a:cs typeface="Times New Roman"/>
                      </a:endParaRPr>
                    </a:p>
                  </a:txBody>
                  <a:tcPr marL="68580" marR="68580" marT="0" marB="0"/>
                </a:tc>
              </a:tr>
              <a:tr h="346352">
                <a:tc>
                  <a:txBody>
                    <a:bodyPr/>
                    <a:lstStyle/>
                    <a:p>
                      <a:pPr algn="l">
                        <a:lnSpc>
                          <a:spcPct val="115000"/>
                        </a:lnSpc>
                        <a:spcAft>
                          <a:spcPts val="1000"/>
                        </a:spcAft>
                      </a:pPr>
                      <a:r>
                        <a:rPr lang="ru-RU" sz="1200">
                          <a:effectLst/>
                        </a:rPr>
                        <a:t>Расчет, человек</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5</a:t>
                      </a:r>
                      <a:endParaRPr lang="uk-UA" sz="1100">
                        <a:effectLst/>
                        <a:latin typeface="Constantia"/>
                        <a:ea typeface="Constantia"/>
                        <a:cs typeface="Times New Roman"/>
                      </a:endParaRPr>
                    </a:p>
                  </a:txBody>
                  <a:tcPr marL="68580" marR="68580" marT="0" marB="0"/>
                </a:tc>
              </a:tr>
              <a:tr h="235241">
                <a:tc>
                  <a:txBody>
                    <a:bodyPr/>
                    <a:lstStyle/>
                    <a:p>
                      <a:pPr algn="l">
                        <a:lnSpc>
                          <a:spcPct val="115000"/>
                        </a:lnSpc>
                        <a:spcAft>
                          <a:spcPts val="1000"/>
                        </a:spcAft>
                      </a:pPr>
                      <a:r>
                        <a:rPr lang="ru-RU" sz="1200">
                          <a:effectLst/>
                        </a:rPr>
                        <a:t>Масса, кг</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11000</a:t>
                      </a:r>
                      <a:endParaRPr lang="uk-UA" sz="1100">
                        <a:effectLst/>
                        <a:latin typeface="Constantia"/>
                        <a:ea typeface="Constantia"/>
                        <a:cs typeface="Times New Roman"/>
                      </a:endParaRPr>
                    </a:p>
                  </a:txBody>
                  <a:tcPr marL="68580" marR="68580" marT="0" marB="0"/>
                </a:tc>
              </a:tr>
              <a:tr h="734996">
                <a:tc>
                  <a:txBody>
                    <a:bodyPr/>
                    <a:lstStyle/>
                    <a:p>
                      <a:pPr algn="l">
                        <a:lnSpc>
                          <a:spcPct val="115000"/>
                        </a:lnSpc>
                        <a:spcAft>
                          <a:spcPts val="1000"/>
                        </a:spcAft>
                      </a:pPr>
                      <a:r>
                        <a:rPr lang="ru-RU" sz="1200">
                          <a:effectLst/>
                        </a:rPr>
                        <a:t>Габаритные размеры: дл. х шир. х выс., м</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4.81 х 2,28 х 2,3</a:t>
                      </a:r>
                      <a:endParaRPr lang="uk-UA" sz="1100">
                        <a:effectLst/>
                        <a:latin typeface="Constantia"/>
                        <a:ea typeface="Constantia"/>
                        <a:cs typeface="Times New Roman"/>
                      </a:endParaRPr>
                    </a:p>
                  </a:txBody>
                  <a:tcPr marL="68580" marR="68580" marT="0" marB="0"/>
                </a:tc>
              </a:tr>
              <a:tr h="235241">
                <a:tc>
                  <a:txBody>
                    <a:bodyPr/>
                    <a:lstStyle/>
                    <a:p>
                      <a:pPr algn="l">
                        <a:lnSpc>
                          <a:spcPct val="115000"/>
                        </a:lnSpc>
                        <a:spcAft>
                          <a:spcPts val="1000"/>
                        </a:spcAft>
                      </a:pPr>
                      <a:r>
                        <a:rPr lang="ru-RU" sz="1200">
                          <a:effectLst/>
                        </a:rPr>
                        <a:t>Силовая установка</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6-цил., дв.«Майбах»</a:t>
                      </a:r>
                      <a:endParaRPr lang="uk-UA" sz="1100">
                        <a:effectLst/>
                        <a:latin typeface="Constantia"/>
                        <a:ea typeface="Constantia"/>
                        <a:cs typeface="Times New Roman"/>
                      </a:endParaRPr>
                    </a:p>
                  </a:txBody>
                  <a:tcPr marL="68580" marR="68580" marT="0" marB="0"/>
                </a:tc>
              </a:tr>
              <a:tr h="485119">
                <a:tc>
                  <a:txBody>
                    <a:bodyPr/>
                    <a:lstStyle/>
                    <a:p>
                      <a:pPr algn="l">
                        <a:lnSpc>
                          <a:spcPct val="115000"/>
                        </a:lnSpc>
                        <a:spcAft>
                          <a:spcPts val="1000"/>
                        </a:spcAft>
                      </a:pPr>
                      <a:r>
                        <a:rPr lang="ru-RU" sz="1200">
                          <a:effectLst/>
                        </a:rPr>
                        <a:t>Мощность двигателя, л/с</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140</a:t>
                      </a:r>
                      <a:endParaRPr lang="uk-UA" sz="1100">
                        <a:effectLst/>
                        <a:latin typeface="Constantia"/>
                        <a:ea typeface="Constantia"/>
                        <a:cs typeface="Times New Roman"/>
                      </a:endParaRPr>
                    </a:p>
                  </a:txBody>
                  <a:tcPr marL="68580" marR="68580" marT="0" marB="0"/>
                </a:tc>
              </a:tr>
              <a:tr h="734996">
                <a:tc>
                  <a:txBody>
                    <a:bodyPr/>
                    <a:lstStyle/>
                    <a:p>
                      <a:pPr algn="l">
                        <a:lnSpc>
                          <a:spcPct val="115000"/>
                        </a:lnSpc>
                        <a:spcAft>
                          <a:spcPts val="1000"/>
                        </a:spcAft>
                      </a:pPr>
                      <a:r>
                        <a:rPr lang="ru-RU" sz="1200">
                          <a:effectLst/>
                        </a:rPr>
                        <a:t>Максимальная скорость движения, км/ч</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40</a:t>
                      </a:r>
                      <a:endParaRPr lang="uk-UA" sz="1100">
                        <a:effectLst/>
                        <a:latin typeface="Constantia"/>
                        <a:ea typeface="Constantia"/>
                        <a:cs typeface="Times New Roman"/>
                      </a:endParaRPr>
                    </a:p>
                  </a:txBody>
                  <a:tcPr marL="68580" marR="68580" marT="0" marB="0"/>
                </a:tc>
              </a:tr>
              <a:tr h="235241">
                <a:tc>
                  <a:txBody>
                    <a:bodyPr/>
                    <a:lstStyle/>
                    <a:p>
                      <a:pPr algn="l">
                        <a:lnSpc>
                          <a:spcPct val="115000"/>
                        </a:lnSpc>
                        <a:spcAft>
                          <a:spcPts val="1000"/>
                        </a:spcAft>
                      </a:pPr>
                      <a:r>
                        <a:rPr lang="ru-RU" sz="1200">
                          <a:effectLst/>
                        </a:rPr>
                        <a:t>Запас хода, км</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220</a:t>
                      </a:r>
                      <a:endParaRPr lang="uk-UA" sz="1100">
                        <a:effectLst/>
                        <a:latin typeface="Constantia"/>
                        <a:ea typeface="Constantia"/>
                        <a:cs typeface="Times New Roman"/>
                      </a:endParaRPr>
                    </a:p>
                  </a:txBody>
                  <a:tcPr marL="68580" marR="68580" marT="0" marB="0"/>
                </a:tc>
              </a:tr>
              <a:tr h="485119">
                <a:tc>
                  <a:txBody>
                    <a:bodyPr/>
                    <a:lstStyle/>
                    <a:p>
                      <a:pPr algn="l">
                        <a:lnSpc>
                          <a:spcPct val="115000"/>
                        </a:lnSpc>
                        <a:spcAft>
                          <a:spcPts val="1000"/>
                        </a:spcAft>
                      </a:pPr>
                      <a:r>
                        <a:rPr lang="ru-RU" sz="1200">
                          <a:effectLst/>
                        </a:rPr>
                        <a:t>Глубина проходимого брода, м</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a:effectLst/>
                        </a:rPr>
                        <a:t>0,8</a:t>
                      </a:r>
                      <a:endParaRPr lang="uk-UA" sz="1100">
                        <a:effectLst/>
                        <a:latin typeface="Constantia"/>
                        <a:ea typeface="Constantia"/>
                        <a:cs typeface="Times New Roman"/>
                      </a:endParaRPr>
                    </a:p>
                  </a:txBody>
                  <a:tcPr marL="68580" marR="68580" marT="0" marB="0"/>
                </a:tc>
              </a:tr>
              <a:tr h="485119">
                <a:tc>
                  <a:txBody>
                    <a:bodyPr/>
                    <a:lstStyle/>
                    <a:p>
                      <a:pPr algn="just">
                        <a:lnSpc>
                          <a:spcPct val="115000"/>
                        </a:lnSpc>
                        <a:spcAft>
                          <a:spcPts val="1000"/>
                        </a:spcAft>
                      </a:pPr>
                      <a:r>
                        <a:rPr lang="ru-RU" sz="1200">
                          <a:effectLst/>
                        </a:rPr>
                        <a:t>Вооружение</a:t>
                      </a:r>
                      <a:endParaRPr lang="uk-UA" sz="1100">
                        <a:effectLst/>
                        <a:latin typeface="Constantia"/>
                        <a:ea typeface="Constantia"/>
                        <a:cs typeface="Times New Roman"/>
                      </a:endParaRPr>
                    </a:p>
                  </a:txBody>
                  <a:tcPr marL="68580" marR="68580" marT="0" marB="0"/>
                </a:tc>
                <a:tc>
                  <a:txBody>
                    <a:bodyPr/>
                    <a:lstStyle/>
                    <a:p>
                      <a:pPr algn="ctr">
                        <a:lnSpc>
                          <a:spcPct val="115000"/>
                        </a:lnSpc>
                        <a:spcAft>
                          <a:spcPts val="1000"/>
                        </a:spcAft>
                      </a:pPr>
                      <a:r>
                        <a:rPr lang="ru-RU" sz="1200" dirty="0">
                          <a:effectLst/>
                        </a:rPr>
                        <a:t>105-мм гаубица</a:t>
                      </a:r>
                      <a:br>
                        <a:rPr lang="ru-RU" sz="1200" dirty="0">
                          <a:effectLst/>
                        </a:rPr>
                      </a:br>
                      <a:r>
                        <a:rPr lang="ru-RU" sz="1200" dirty="0">
                          <a:effectLst/>
                        </a:rPr>
                        <a:t>  7,92-мм пулемет МGЗ4</a:t>
                      </a:r>
                      <a:endParaRPr lang="uk-UA" sz="1100" dirty="0">
                        <a:effectLst/>
                        <a:latin typeface="Constantia"/>
                        <a:ea typeface="Constantia"/>
                        <a:cs typeface="Times New Roman"/>
                      </a:endParaRPr>
                    </a:p>
                  </a:txBody>
                  <a:tcPr marL="68580" marR="68580" marT="0" marB="0"/>
                </a:tc>
              </a:tr>
            </a:tbl>
          </a:graphicData>
        </a:graphic>
      </p:graphicFrame>
      <p:pic>
        <p:nvPicPr>
          <p:cNvPr id="1026" name="Picture 2" descr="SP Wesp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211960" y="2348880"/>
            <a:ext cx="4392488" cy="352839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Заголовок 1"/>
          <p:cNvSpPr txBox="1">
            <a:spLocks/>
          </p:cNvSpPr>
          <p:nvPr/>
        </p:nvSpPr>
        <p:spPr>
          <a:xfrm>
            <a:off x="4211960" y="1484784"/>
            <a:ext cx="4392488" cy="86409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b="1" dirty="0"/>
              <a:t>Самоходная полевая гаубица «</a:t>
            </a:r>
            <a:r>
              <a:rPr lang="ru-RU" sz="1800" b="1" dirty="0" err="1"/>
              <a:t>Веспе</a:t>
            </a:r>
            <a:r>
              <a:rPr lang="ru-RU" sz="1800" b="1" dirty="0"/>
              <a:t>» («</a:t>
            </a:r>
            <a:r>
              <a:rPr lang="ru-RU" sz="1800" b="1" dirty="0" err="1"/>
              <a:t>Wespe</a:t>
            </a:r>
            <a:r>
              <a:rPr lang="ru-RU" sz="1800" b="1" dirty="0"/>
              <a:t>»)</a:t>
            </a:r>
            <a:endParaRPr lang="uk-UA" sz="1800" dirty="0"/>
          </a:p>
          <a:p>
            <a:endParaRPr lang="uk-UA" dirty="0"/>
          </a:p>
        </p:txBody>
      </p:sp>
    </p:spTree>
    <p:extLst>
      <p:ext uri="{BB962C8B-B14F-4D97-AF65-F5344CB8AC3E}">
        <p14:creationId xmlns:p14="http://schemas.microsoft.com/office/powerpoint/2010/main" xmlns="" val="1287797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t>Самоходная полевая гаубица «</a:t>
            </a:r>
            <a:r>
              <a:rPr lang="ru-RU" sz="2400" dirty="0" err="1"/>
              <a:t>Хуммель</a:t>
            </a:r>
            <a:r>
              <a:rPr lang="ru-RU" sz="2400" dirty="0"/>
              <a:t>» («</a:t>
            </a:r>
            <a:r>
              <a:rPr lang="ru-RU" sz="2400" dirty="0" err="1"/>
              <a:t>Hummel</a:t>
            </a:r>
            <a:r>
              <a:rPr lang="ru-RU" sz="2400" dirty="0"/>
              <a:t>») </a:t>
            </a:r>
            <a:endParaRPr lang="uk-UA" sz="2400" dirty="0"/>
          </a:p>
        </p:txBody>
      </p:sp>
      <p:sp>
        <p:nvSpPr>
          <p:cNvPr id="7" name="Объект 6"/>
          <p:cNvSpPr>
            <a:spLocks noGrp="1"/>
          </p:cNvSpPr>
          <p:nvPr>
            <p:ph idx="1"/>
          </p:nvPr>
        </p:nvSpPr>
        <p:spPr>
          <a:xfrm>
            <a:off x="457200" y="1600200"/>
            <a:ext cx="3322712" cy="4525963"/>
          </a:xfrm>
        </p:spPr>
        <p:txBody>
          <a:bodyPr>
            <a:noAutofit/>
          </a:bodyPr>
          <a:lstStyle/>
          <a:p>
            <a:r>
              <a:rPr lang="ru-RU" sz="1400" dirty="0" err="1"/>
              <a:t>Хуммель</a:t>
            </a:r>
            <a:r>
              <a:rPr lang="ru-RU" sz="1400" dirty="0"/>
              <a:t>» представлял собой гибрид шасси и узлов двух легких танков названный GWIII/IV. В первой модели 1941 года использовалась удлиненная подвеска и катки от </a:t>
            </a:r>
            <a:r>
              <a:rPr lang="ru-RU" sz="1400" dirty="0" err="1"/>
              <a:t>PzKpfw</a:t>
            </a:r>
            <a:r>
              <a:rPr lang="ru-RU" sz="1400" dirty="0"/>
              <a:t> IV, а при вод, коробка передач и траки - от </a:t>
            </a:r>
            <a:r>
              <a:rPr lang="ru-RU" sz="1400" dirty="0" err="1"/>
              <a:t>PzKpfw</a:t>
            </a:r>
            <a:r>
              <a:rPr lang="ru-RU" sz="1400" dirty="0"/>
              <a:t> III. На этом корпусе соорудили открытую конструкцию из легких бронированных щитов, в которую могло устанавливаться орудие одного из двух типов. Самоходные установки предназначенные для уничтожения танков, получали модифицированную 88-мм противотанковую пушку, а для обеспечения артиллерийской поддержки – специальную модель 80-мм полевой гаубицы FH 18.</a:t>
            </a:r>
            <a:endParaRPr lang="uk-UA" sz="1400" dirty="0"/>
          </a:p>
        </p:txBody>
      </p:sp>
      <p:pic>
        <p:nvPicPr>
          <p:cNvPr id="2050" name="Picture 2" descr="Самоходная полевая гаубица «Хуммель»"/>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51920" y="1700808"/>
            <a:ext cx="5000667" cy="39243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20573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Тяжелая самоходная штурмовая гаубица «</a:t>
            </a:r>
            <a:r>
              <a:rPr lang="ru-RU" sz="2800" dirty="0" err="1"/>
              <a:t>Brummbar</a:t>
            </a:r>
            <a:r>
              <a:rPr lang="ru-RU" sz="2800" dirty="0"/>
              <a:t>»</a:t>
            </a:r>
            <a:endParaRPr lang="uk-UA" sz="2800" dirty="0"/>
          </a:p>
        </p:txBody>
      </p:sp>
      <p:sp>
        <p:nvSpPr>
          <p:cNvPr id="3" name="Объект 2"/>
          <p:cNvSpPr>
            <a:spLocks noGrp="1"/>
          </p:cNvSpPr>
          <p:nvPr>
            <p:ph idx="1"/>
          </p:nvPr>
        </p:nvSpPr>
        <p:spPr>
          <a:xfrm>
            <a:off x="467544" y="1628800"/>
            <a:ext cx="3466728" cy="4525963"/>
          </a:xfrm>
        </p:spPr>
        <p:txBody>
          <a:bodyPr>
            <a:normAutofit fontScale="25000" lnSpcReduction="20000"/>
          </a:bodyPr>
          <a:lstStyle/>
          <a:p>
            <a:pPr marL="0" indent="0">
              <a:buNone/>
            </a:pPr>
            <a:r>
              <a:rPr lang="ru-RU" dirty="0"/>
              <a:t> </a:t>
            </a:r>
            <a:r>
              <a:rPr lang="ru-RU" sz="5600" dirty="0"/>
              <a:t>Опытные образцы появились в 1943 году под названием штурмовая гаубица IV «</a:t>
            </a:r>
            <a:r>
              <a:rPr lang="ru-RU" sz="5600" dirty="0" err="1"/>
              <a:t>Брюммбэр</a:t>
            </a:r>
            <a:r>
              <a:rPr lang="ru-RU" sz="5600" dirty="0"/>
              <a:t>» («Медведь гризли»). Они представляли коробчатую конструкцию, образуемую опускающимися к земле броневыми листами, закрывающими переднюю часть танка </a:t>
            </a:r>
            <a:r>
              <a:rPr lang="ru-RU" sz="5600" dirty="0" err="1"/>
              <a:t>PzKpfw</a:t>
            </a:r>
            <a:r>
              <a:rPr lang="ru-RU" sz="5600" dirty="0"/>
              <a:t> IV со снятой башней. На ее место в шаровой опоре на передней броневой плите устанавливалась модифицированная гаубица. Она представляла собой 150-мм </a:t>
            </a:r>
            <a:r>
              <a:rPr lang="ru-RU" sz="5600" dirty="0" err="1"/>
              <a:t>slG</a:t>
            </a:r>
            <a:r>
              <a:rPr lang="ru-RU" sz="5600" dirty="0"/>
              <a:t> 33 с укороченным до 1,8 м стволом. Броневая обшивка была круговой (фронтальная – 100 мм), что полностью защищало расчет из пяти человек. Позднее была добавлена накладная боковая броня; большинство установок также получили покрытие из пластиковой пасты </a:t>
            </a:r>
            <a:r>
              <a:rPr lang="ru-RU" sz="5600" dirty="0" err="1"/>
              <a:t>циммерит</a:t>
            </a:r>
            <a:r>
              <a:rPr lang="ru-RU" sz="5600" dirty="0"/>
              <a:t>, предотвращающее прилипание магнитных зарядов, которые в ближнем бою успевали устанавливать на танковую броню группы истребителей танков. На передней плите корпуса монтировался пулемет как оружие для самозащиты установки в скоротечных огневых контактах.</a:t>
            </a:r>
            <a:endParaRPr lang="uk-UA" sz="5600" dirty="0"/>
          </a:p>
        </p:txBody>
      </p:sp>
      <p:pic>
        <p:nvPicPr>
          <p:cNvPr id="3074" name="Picture 2" descr="самоходная штурмовая гаубица «Brummba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61521" y="1772816"/>
            <a:ext cx="4824536" cy="42291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3670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Самоходная артиллерийская установка </a:t>
            </a:r>
            <a:r>
              <a:rPr lang="ru-RU" sz="2800" dirty="0" err="1"/>
              <a:t>StuG</a:t>
            </a:r>
            <a:r>
              <a:rPr lang="ru-RU" sz="2800" dirty="0"/>
              <a:t> III </a:t>
            </a:r>
            <a:r>
              <a:rPr lang="ru-RU" sz="2800" dirty="0" err="1"/>
              <a:t>Ausf</a:t>
            </a:r>
            <a:r>
              <a:rPr lang="ru-RU" sz="2800" dirty="0"/>
              <a:t> </a:t>
            </a:r>
            <a:endParaRPr lang="uk-UA" sz="2800" dirty="0"/>
          </a:p>
        </p:txBody>
      </p:sp>
      <p:sp>
        <p:nvSpPr>
          <p:cNvPr id="3" name="Объект 2"/>
          <p:cNvSpPr>
            <a:spLocks noGrp="1"/>
          </p:cNvSpPr>
          <p:nvPr>
            <p:ph idx="1"/>
          </p:nvPr>
        </p:nvSpPr>
        <p:spPr>
          <a:xfrm>
            <a:off x="107504" y="1628800"/>
            <a:ext cx="3826768" cy="4525963"/>
          </a:xfrm>
        </p:spPr>
        <p:txBody>
          <a:bodyPr>
            <a:noAutofit/>
          </a:bodyPr>
          <a:lstStyle/>
          <a:p>
            <a:r>
              <a:rPr lang="ru-RU" sz="1200" dirty="0"/>
              <a:t>Исходя из опыта Первой мировой войны, германская армия видела необходимость иметь мобильную бронированную АУ для наступления вместе с пехотой и оказания ей огневой поддержки, подавляя укрепленные пункты и разрушая бункеры противника. В конце 30-х годов такая установка была разработана на базе шасси, подвески и ходовой части танка </a:t>
            </a:r>
            <a:r>
              <a:rPr lang="ru-RU" sz="1200" dirty="0" err="1"/>
              <a:t>PzKpfw</a:t>
            </a:r>
            <a:r>
              <a:rPr lang="ru-RU" sz="1200" dirty="0"/>
              <a:t> III. Она была известна как </a:t>
            </a:r>
            <a:r>
              <a:rPr lang="ru-RU" sz="1200" dirty="0" err="1"/>
              <a:t>StuG</a:t>
            </a:r>
            <a:r>
              <a:rPr lang="ru-RU" sz="1200" dirty="0"/>
              <a:t> III. Стандартная верхняя часть корпуса вместе с баш ней танка были заменены толстой броневой плитой, на которой в передней части крепилось короткоствольное 75-мм орудие. </a:t>
            </a:r>
            <a:r>
              <a:rPr lang="ru-RU" sz="1200" dirty="0" err="1"/>
              <a:t>StuG</a:t>
            </a:r>
            <a:r>
              <a:rPr lang="ru-RU" sz="1200" dirty="0"/>
              <a:t> III </a:t>
            </a:r>
            <a:r>
              <a:rPr lang="ru-RU" sz="1200" dirty="0" err="1"/>
              <a:t>Ausf</a:t>
            </a:r>
            <a:r>
              <a:rPr lang="ru-RU" sz="1200" dirty="0"/>
              <a:t> А вошла в строй в 1940 году; вскоре появились модели В, С и О, а в 1942 году - </a:t>
            </a:r>
            <a:r>
              <a:rPr lang="ru-RU" sz="1200" dirty="0" err="1"/>
              <a:t>StuG</a:t>
            </a:r>
            <a:r>
              <a:rPr lang="ru-RU" sz="1200" dirty="0"/>
              <a:t> III </a:t>
            </a:r>
            <a:r>
              <a:rPr lang="ru-RU" sz="1200" dirty="0" err="1"/>
              <a:t>Ausf</a:t>
            </a:r>
            <a:r>
              <a:rPr lang="ru-RU" sz="1200" dirty="0"/>
              <a:t> F. САУ этой серии активно использовалась в боевых действиях вплоть до 1945 года.</a:t>
            </a:r>
            <a:br>
              <a:rPr lang="ru-RU" sz="1200" dirty="0"/>
            </a:br>
            <a:r>
              <a:rPr lang="ru-RU" sz="1200" dirty="0"/>
              <a:t>     Основное изменение в серии </a:t>
            </a:r>
            <a:r>
              <a:rPr lang="ru-RU" sz="1200" dirty="0" err="1"/>
              <a:t>StuG</a:t>
            </a:r>
            <a:r>
              <a:rPr lang="ru-RU" sz="1200" dirty="0"/>
              <a:t> III осуществлялось последовательным Выполнением программы модернизации орудия. Короткоствольная ( L/24) пушка имела ограничения по большинству целей, не считая стрельбы прямой наводкой, и была заменена длинноствольной: сначала L43 (</a:t>
            </a:r>
            <a:r>
              <a:rPr lang="ru-RU" sz="1200" dirty="0" err="1"/>
              <a:t>StuG</a:t>
            </a:r>
            <a:r>
              <a:rPr lang="ru-RU" sz="1200" dirty="0"/>
              <a:t> III </a:t>
            </a:r>
            <a:r>
              <a:rPr lang="ru-RU" sz="1200" dirty="0" err="1"/>
              <a:t>Ausf</a:t>
            </a:r>
            <a:r>
              <a:rPr lang="ru-RU" sz="1200" dirty="0"/>
              <a:t> F), а затем и L/48 (</a:t>
            </a:r>
            <a:r>
              <a:rPr lang="ru-RU" sz="1200" dirty="0" err="1"/>
              <a:t>StuG</a:t>
            </a:r>
            <a:r>
              <a:rPr lang="ru-RU" sz="1200" dirty="0"/>
              <a:t> III </a:t>
            </a:r>
            <a:r>
              <a:rPr lang="ru-RU" sz="1200" dirty="0" err="1"/>
              <a:t>Ausf</a:t>
            </a:r>
            <a:r>
              <a:rPr lang="ru-RU" sz="1200" dirty="0"/>
              <a:t> G ).</a:t>
            </a:r>
            <a:endParaRPr lang="uk-UA" sz="1200" dirty="0"/>
          </a:p>
        </p:txBody>
      </p:sp>
      <p:pic>
        <p:nvPicPr>
          <p:cNvPr id="4098" name="Picture 2" descr="Самоходная артиллерийская установка StuG III Aus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23928" y="2204864"/>
            <a:ext cx="4968552" cy="357073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08540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Самоходная</a:t>
            </a:r>
            <a:r>
              <a:rPr lang="uk-UA" sz="2800" dirty="0" smtClean="0"/>
              <a:t> </a:t>
            </a:r>
            <a:r>
              <a:rPr lang="uk-UA" sz="2800" dirty="0"/>
              <a:t>76,2-мм пушка СУ-76</a:t>
            </a:r>
          </a:p>
        </p:txBody>
      </p:sp>
      <p:sp>
        <p:nvSpPr>
          <p:cNvPr id="3" name="Объект 2"/>
          <p:cNvSpPr>
            <a:spLocks noGrp="1"/>
          </p:cNvSpPr>
          <p:nvPr>
            <p:ph idx="1"/>
          </p:nvPr>
        </p:nvSpPr>
        <p:spPr>
          <a:xfrm>
            <a:off x="0" y="1600200"/>
            <a:ext cx="4427984" cy="4925144"/>
          </a:xfrm>
        </p:spPr>
        <p:txBody>
          <a:bodyPr>
            <a:noAutofit/>
          </a:bodyPr>
          <a:lstStyle/>
          <a:p>
            <a:r>
              <a:rPr lang="ru-RU" sz="1400" dirty="0"/>
              <a:t>События 1941 года показали, что советские легкие танки были практически бесполезными в современном бою. Выпуск танков был прекращен, и они были сняты с вооружения. Но поскольку производственная линия для танков Т-70 была полностью отлажена, решили установить модифицированную пушку 3ИС-76 на его шасси. Так появилась высокомобильная противотанковая СУ-76. С учетом дополнительной нагрузки (пушки и 72 снарядов) корпус сделали немного шире и добавили один дорожный каток. На первых моделях пушка располагалась по центру, а затем была смещена влево от центра. Максимальная толщина брони составила 25 мм. Производство СУ -76 началось в конце 1 942 года; в боевые части они начали поступать в середине 1943 года. К этому времени немецкие танки оснащались все более толстой броневой защитой, против которой 3ИС - 3 была неэффективна, и СУ-76 переориентировали на прямую огневую поддержку пехотных батальонов.</a:t>
            </a:r>
          </a:p>
        </p:txBody>
      </p:sp>
      <p:pic>
        <p:nvPicPr>
          <p:cNvPr id="5124" name="Picture 4" descr="Самоходная 76,2-мм пушка СУ-76"/>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355976" y="1709192"/>
            <a:ext cx="4565576" cy="38671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246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Самоходные пушки ИСУ-122 и ИСУ-152</a:t>
            </a:r>
            <a:endParaRPr lang="uk-UA" sz="2800" dirty="0"/>
          </a:p>
        </p:txBody>
      </p:sp>
      <p:sp>
        <p:nvSpPr>
          <p:cNvPr id="3" name="Объект 2"/>
          <p:cNvSpPr>
            <a:spLocks noGrp="1"/>
          </p:cNvSpPr>
          <p:nvPr>
            <p:ph idx="1"/>
          </p:nvPr>
        </p:nvSpPr>
        <p:spPr>
          <a:xfrm>
            <a:off x="251520" y="1556792"/>
            <a:ext cx="3178696" cy="4525963"/>
          </a:xfrm>
        </p:spPr>
        <p:txBody>
          <a:bodyPr>
            <a:noAutofit/>
          </a:bodyPr>
          <a:lstStyle/>
          <a:p>
            <a:r>
              <a:rPr lang="ru-RU" sz="1400" dirty="0"/>
              <a:t> Первая из тяжелых советских САУ, СУ-152, появилась в 1943 году, перед сражением под Курском. 152-мм гаубица М-1937 крепилась к большому и тяжелому защитному кольцу переднего броневого щита корпуса танка КВ-2. В верхней плите корпуса имелись люки, в одном из которых было крепление для зенитного пулемета. Первые образцы планировались как противотанковые и штурмовые орудия - эти две задачи советские тактики никогда не разделяли – тем более что в бою СУ-152 полагалась, главным образом, на большую массу снаряда и его кинетическую энергию.</a:t>
            </a:r>
            <a:br>
              <a:rPr lang="ru-RU" sz="1400" dirty="0"/>
            </a:br>
            <a:r>
              <a:rPr lang="ru-RU" sz="1400" dirty="0"/>
              <a:t>     Когда танки серии КВ сменила в производстве серия ИС, они также стали приспосабливаться под САУ серии СУ. </a:t>
            </a:r>
            <a:endParaRPr lang="uk-UA" sz="1400" dirty="0"/>
          </a:p>
        </p:txBody>
      </p:sp>
      <p:pic>
        <p:nvPicPr>
          <p:cNvPr id="6146" name="Picture 2" descr="Самоходная пушка ИСУ-15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91880" y="2624614"/>
            <a:ext cx="5437726" cy="2657476"/>
          </a:xfrm>
          <a:prstGeom prst="rect">
            <a:avLst/>
          </a:prstGeom>
          <a:noFill/>
          <a:effectLst>
            <a:softEdge rad="635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3447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Самоходная 105-мм гаубица M7 «</a:t>
            </a:r>
            <a:r>
              <a:rPr lang="ru-RU" sz="2800" dirty="0" err="1"/>
              <a:t>Priest</a:t>
            </a:r>
            <a:r>
              <a:rPr lang="ru-RU" sz="2800" dirty="0"/>
              <a:t>»</a:t>
            </a:r>
            <a:endParaRPr lang="uk-UA" sz="2800" dirty="0"/>
          </a:p>
        </p:txBody>
      </p:sp>
      <p:sp>
        <p:nvSpPr>
          <p:cNvPr id="3" name="Объект 2"/>
          <p:cNvSpPr>
            <a:spLocks noGrp="1"/>
          </p:cNvSpPr>
          <p:nvPr>
            <p:ph idx="1"/>
          </p:nvPr>
        </p:nvSpPr>
        <p:spPr>
          <a:xfrm>
            <a:off x="107504" y="1340768"/>
            <a:ext cx="3312368" cy="5040560"/>
          </a:xfrm>
        </p:spPr>
        <p:txBody>
          <a:bodyPr>
            <a:noAutofit/>
          </a:bodyPr>
          <a:lstStyle/>
          <a:p>
            <a:pPr marL="0" indent="0">
              <a:buNone/>
            </a:pPr>
            <a:r>
              <a:rPr lang="ru-RU" sz="1400" dirty="0"/>
              <a:t>Опыт, полученный армией США при установке 105 – мм гаубицы на полугусеничные машины, говорил о том, что лучше приспособить для этого полностью гусеничные носители. Так было выбрано шасси среднего танка М3, существенно модифицированное под надстройку с открытым верхом и установкой орудия впереди. Опытный образец был назван Т32; после полевых испытаний справа от боевого отделения была установлена турель для пулемета, и установка М7 была принята на вооружение. Толщина бронирования составляла 25,4 мм</a:t>
            </a:r>
            <a:r>
              <a:rPr lang="ru-RU" sz="1400" dirty="0" smtClean="0"/>
              <a:t>. </a:t>
            </a:r>
            <a:r>
              <a:rPr lang="ru-RU" sz="1400" dirty="0"/>
              <a:t>Первые установки предназначались для армии США, а затем в рамках программы ленд-лиза и остальным союзникам, в том числе англичанам.</a:t>
            </a:r>
            <a:endParaRPr lang="uk-UA" sz="1400" dirty="0"/>
          </a:p>
        </p:txBody>
      </p:sp>
      <p:pic>
        <p:nvPicPr>
          <p:cNvPr id="7171" name="Picture 3" descr="Самоходная 105-мм гаубица M7 «Priest»"/>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19805" y="2060848"/>
            <a:ext cx="5544616" cy="34751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966783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1374</Words>
  <Application>Microsoft Office PowerPoint</Application>
  <PresentationFormat>Экран (4:3)</PresentationFormat>
  <Paragraphs>69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Самоходная артиллерия</vt:lpstr>
      <vt:lpstr>Слайд 2</vt:lpstr>
      <vt:lpstr>Самоходная артиллерия времен Второй мировой войны </vt:lpstr>
      <vt:lpstr>Самоходная полевая гаубица «Хуммель» («Hummel») </vt:lpstr>
      <vt:lpstr>Тяжелая самоходная штурмовая гаубица «Brummbar»</vt:lpstr>
      <vt:lpstr>Самоходная артиллерийская установка StuG III Ausf </vt:lpstr>
      <vt:lpstr>Самоходная 76,2-мм пушка СУ-76</vt:lpstr>
      <vt:lpstr>Самоходные пушки ИСУ-122 и ИСУ-152</vt:lpstr>
      <vt:lpstr>Самоходная 105-мм гаубица M7 «Priest»</vt:lpstr>
      <vt:lpstr>Самоходная 155-мм пушка M40 «Long Tom»</vt:lpstr>
      <vt:lpstr>Современная  cамоходная артиллерия</vt:lpstr>
      <vt:lpstr>155-мм самоходная гаубица PzH 2000</vt:lpstr>
      <vt:lpstr>Самоходная гаубица ATMOS 2000</vt:lpstr>
      <vt:lpstr>155-мм самоходная гаубица «Палмария»</vt:lpstr>
      <vt:lpstr>Самоходная артиллерийская установка СУ-100</vt:lpstr>
      <vt:lpstr>152-мм самоходная пушка-гаубица 2СЗ «Акация»</vt:lpstr>
      <vt:lpstr>Аэромобильная самоходная плавающая противотанковая пушка 2С25 «Спрут-СД»</vt:lpstr>
      <vt:lpstr>Самоходное артиллерийское орудие 2С23 «НОНА-СВК»</vt:lpstr>
      <vt:lpstr>240-мм самоходная гаубица T92</vt:lpstr>
      <vt:lpstr>155-мм самоходная пушка GCT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Самоходная артиллерия</dc:title>
  <dc:creator>KaC</dc:creator>
  <cp:lastModifiedBy>John</cp:lastModifiedBy>
  <cp:revision>7</cp:revision>
  <dcterms:created xsi:type="dcterms:W3CDTF">2013-11-21T19:55:17Z</dcterms:created>
  <dcterms:modified xsi:type="dcterms:W3CDTF">2014-06-03T16:47:21Z</dcterms:modified>
</cp:coreProperties>
</file>