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62" r:id="rId9"/>
    <p:sldId id="267" r:id="rId10"/>
    <p:sldId id="263" r:id="rId11"/>
    <p:sldId id="264" r:id="rId12"/>
    <p:sldId id="265"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5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85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hyperlink" Target="http://wiki.wildberries.ru/img/2012/05/35.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ursociety.ru/publ/novaja_i_novejshaja_istorija/stiljagi_v_sssr/9-1-0-17" TargetMode="External"/><Relationship Id="rId7" Type="http://schemas.openxmlformats.org/officeDocument/2006/relationships/hyperlink" Target="http://amnesia.pavelbers.com/Stiljagi.ht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molpol43.ru/istorij_stiljg_molodezhnaj_subkultura_v.html" TargetMode="External"/><Relationship Id="rId5" Type="http://schemas.openxmlformats.org/officeDocument/2006/relationships/hyperlink" Target="http://cit.ua/article/34152/" TargetMode="External"/><Relationship Id="rId4" Type="http://schemas.openxmlformats.org/officeDocument/2006/relationships/hyperlink" Target="http://ru.wikipedia.org/wiki/%D0%A1%D1%82%D0%B8%D0%BB%D1%8F%D0%B3%D0%B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effectfree.ru/useruploads/userphotos/2014/01/16/19/1389886455-92a54509316f64ff3ed19de8dc43ff80.jpg?rnd=697233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324544" y="332656"/>
            <a:ext cx="7015808" cy="1470025"/>
          </a:xfrm>
        </p:spPr>
        <p:txBody>
          <a:bodyPr>
            <a:normAutofit/>
          </a:bodyPr>
          <a:lstStyle/>
          <a:p>
            <a:r>
              <a:rPr lang="uk-UA" sz="8000" dirty="0" smtClean="0">
                <a:latin typeface="a_BosaNovaDcFr" pitchFamily="82" charset="-52"/>
              </a:rPr>
              <a:t>Стиляги</a:t>
            </a:r>
            <a:endParaRPr lang="uk-UA" sz="8000" dirty="0">
              <a:latin typeface="a_BosaNovaDcFr" pitchFamily="82" charset="-52"/>
            </a:endParaRPr>
          </a:p>
        </p:txBody>
      </p:sp>
      <p:sp>
        <p:nvSpPr>
          <p:cNvPr id="9" name="TextBox 8"/>
          <p:cNvSpPr txBox="1"/>
          <p:nvPr/>
        </p:nvSpPr>
        <p:spPr>
          <a:xfrm>
            <a:off x="0" y="6750278"/>
            <a:ext cx="7236296" cy="107722"/>
          </a:xfrm>
          <a:prstGeom prst="rect">
            <a:avLst/>
          </a:prstGeom>
          <a:noFill/>
        </p:spPr>
        <p:txBody>
          <a:bodyPr wrap="square" rtlCol="0">
            <a:spAutoFit/>
          </a:bodyPr>
          <a:lstStyle/>
          <a:p>
            <a:r>
              <a:rPr lang="uk-UA" sz="100" dirty="0" err="1" smtClean="0"/>
              <a:t>Презинтацію</a:t>
            </a:r>
            <a:r>
              <a:rPr lang="uk-UA" sz="100" dirty="0" smtClean="0"/>
              <a:t> підготовив </a:t>
            </a:r>
            <a:r>
              <a:rPr lang="uk-UA" sz="100" dirty="0" err="1" smtClean="0"/>
              <a:t>учнень</a:t>
            </a:r>
            <a:r>
              <a:rPr lang="uk-UA" sz="100" dirty="0" smtClean="0"/>
              <a:t> 11м класу </a:t>
            </a:r>
            <a:r>
              <a:rPr lang="uk-UA" sz="100" dirty="0" err="1" smtClean="0"/>
              <a:t>Кашпрук</a:t>
            </a:r>
            <a:r>
              <a:rPr lang="uk-UA" sz="100" dirty="0" smtClean="0"/>
              <a:t> Станіслав</a:t>
            </a:r>
            <a:endParaRPr lang="uk-UA" sz="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err="1" smtClean="0">
                <a:latin typeface="a_BosaNovaDcFr" pitchFamily="82" charset="-52"/>
              </a:rPr>
              <a:t>Прическа</a:t>
            </a:r>
            <a:r>
              <a:rPr lang="uk-UA" b="1" dirty="0" smtClean="0">
                <a:latin typeface="a_BosaNovaDcFr" pitchFamily="82" charset="-52"/>
              </a:rPr>
              <a:t> и </a:t>
            </a:r>
            <a:r>
              <a:rPr lang="uk-UA" b="1" dirty="0" err="1" smtClean="0">
                <a:latin typeface="a_BosaNovaDcFr" pitchFamily="82" charset="-52"/>
              </a:rPr>
              <a:t>макияж</a:t>
            </a:r>
            <a:endParaRPr lang="uk-UA" dirty="0">
              <a:latin typeface="a_BosaNovaDcFr" pitchFamily="82" charset="-52"/>
            </a:endParaRPr>
          </a:p>
        </p:txBody>
      </p:sp>
      <p:sp>
        <p:nvSpPr>
          <p:cNvPr id="4" name="Прямоугольник 3"/>
          <p:cNvSpPr/>
          <p:nvPr/>
        </p:nvSpPr>
        <p:spPr>
          <a:xfrm>
            <a:off x="251520" y="1340768"/>
            <a:ext cx="4644008" cy="5632311"/>
          </a:xfrm>
          <a:prstGeom prst="rect">
            <a:avLst/>
          </a:prstGeom>
        </p:spPr>
        <p:txBody>
          <a:bodyPr wrap="square">
            <a:spAutoFit/>
          </a:bodyPr>
          <a:lstStyle/>
          <a:p>
            <a:r>
              <a:rPr lang="ru-RU" sz="2000" b="1" dirty="0" smtClean="0">
                <a:latin typeface="Minion Pro SmBd" pitchFamily="18" charset="0"/>
              </a:rPr>
              <a:t>Стиляги 50-х носили начесанные и </a:t>
            </a:r>
            <a:r>
              <a:rPr lang="ru-RU" sz="2000" b="1" dirty="0" err="1" smtClean="0">
                <a:latin typeface="Minion Pro SmBd" pitchFamily="18" charset="0"/>
              </a:rPr>
              <a:t>набриолиненные</a:t>
            </a:r>
            <a:r>
              <a:rPr lang="ru-RU" sz="2000" b="1" dirty="0" smtClean="0">
                <a:latin typeface="Minion Pro SmBd" pitchFamily="18" charset="0"/>
              </a:rPr>
              <a:t> «коки» на лбу, а также тонкие усики-«мерзавчики».</a:t>
            </a:r>
          </a:p>
          <a:p>
            <a:r>
              <a:rPr lang="ru-RU" sz="2000" b="1" dirty="0" smtClean="0">
                <a:latin typeface="Minion Pro SmBd" pitchFamily="18" charset="0"/>
              </a:rPr>
              <a:t>Девушки-стиляги использовали больше косметики, чем простые советские женщины. Приветствовалась яркая помада, густо подведенные глаза. Модной прической был «венчик мира», для которого волосы завивались и укладывались вокруг головы, а к 60-м годам, благодаря фильму “</a:t>
            </a:r>
            <a:r>
              <a:rPr lang="ru-RU" sz="2000" b="1" dirty="0" err="1" smtClean="0">
                <a:latin typeface="Minion Pro SmBd" pitchFamily="18" charset="0"/>
              </a:rPr>
              <a:t>Бабетта</a:t>
            </a:r>
            <a:r>
              <a:rPr lang="ru-RU" sz="2000" b="1" dirty="0" smtClean="0">
                <a:latin typeface="Minion Pro SmBd" pitchFamily="18" charset="0"/>
              </a:rPr>
              <a:t> идет на войну” с </a:t>
            </a:r>
            <a:r>
              <a:rPr lang="ru-RU" sz="2000" b="1" dirty="0" err="1" smtClean="0">
                <a:latin typeface="Minion Pro SmBd" pitchFamily="18" charset="0"/>
              </a:rPr>
              <a:t>Бриджит</a:t>
            </a:r>
            <a:r>
              <a:rPr lang="ru-RU" sz="2000" b="1" dirty="0" smtClean="0">
                <a:latin typeface="Minion Pro SmBd" pitchFamily="18" charset="0"/>
              </a:rPr>
              <a:t> </a:t>
            </a:r>
            <a:r>
              <a:rPr lang="ru-RU" sz="2000" b="1" dirty="0" err="1" smtClean="0">
                <a:latin typeface="Minion Pro SmBd" pitchFamily="18" charset="0"/>
              </a:rPr>
              <a:t>Бардо</a:t>
            </a:r>
            <a:r>
              <a:rPr lang="ru-RU" sz="2000" b="1" dirty="0" smtClean="0">
                <a:latin typeface="Minion Pro SmBd" pitchFamily="18" charset="0"/>
              </a:rPr>
              <a:t>, невероятно популярной стала начесанная </a:t>
            </a:r>
            <a:r>
              <a:rPr lang="ru-RU" sz="2000" b="1" dirty="0" err="1" smtClean="0">
                <a:latin typeface="Minion Pro SmBd" pitchFamily="18" charset="0"/>
              </a:rPr>
              <a:t>бабетта</a:t>
            </a:r>
            <a:r>
              <a:rPr lang="ru-RU" sz="2000" b="1" dirty="0" smtClean="0">
                <a:latin typeface="Minion Pro SmBd" pitchFamily="18" charset="0"/>
              </a:rPr>
              <a:t>, которую носила главная героиня фильма</a:t>
            </a:r>
            <a:r>
              <a:rPr lang="ru-RU" sz="2000" dirty="0" smtClean="0">
                <a:solidFill>
                  <a:schemeClr val="bg1"/>
                </a:solidFill>
                <a:latin typeface="Minion Pro SmBd" pitchFamily="18" charset="0"/>
              </a:rPr>
              <a:t>.</a:t>
            </a:r>
            <a:endParaRPr lang="ru-RU" sz="2000" dirty="0">
              <a:solidFill>
                <a:schemeClr val="bg1"/>
              </a:solidFill>
              <a:latin typeface="Minion Pro SmBd" pitchFamily="18" charset="0"/>
            </a:endParaRPr>
          </a:p>
        </p:txBody>
      </p:sp>
      <p:pic>
        <p:nvPicPr>
          <p:cNvPr id="18436" name="Picture 4" descr="http://wiki.wildberries.ru/img/2012/05/ph184048.jpg"/>
          <p:cNvPicPr>
            <a:picLocks noChangeAspect="1" noChangeArrowheads="1"/>
          </p:cNvPicPr>
          <p:nvPr/>
        </p:nvPicPr>
        <p:blipFill>
          <a:blip r:embed="rId3" cstate="print"/>
          <a:srcRect/>
          <a:stretch>
            <a:fillRect/>
          </a:stretch>
        </p:blipFill>
        <p:spPr bwMode="auto">
          <a:xfrm>
            <a:off x="5580112" y="2204864"/>
            <a:ext cx="3064793" cy="4293097"/>
          </a:xfrm>
          <a:prstGeom prst="rect">
            <a:avLst/>
          </a:prstGeom>
          <a:noFill/>
        </p:spPr>
      </p:pic>
      <p:sp>
        <p:nvSpPr>
          <p:cNvPr id="8" name="Прямоугольник 7"/>
          <p:cNvSpPr/>
          <p:nvPr/>
        </p:nvSpPr>
        <p:spPr>
          <a:xfrm>
            <a:off x="5652120" y="1772816"/>
            <a:ext cx="2666243" cy="369332"/>
          </a:xfrm>
          <a:prstGeom prst="rect">
            <a:avLst/>
          </a:prstGeom>
        </p:spPr>
        <p:txBody>
          <a:bodyPr wrap="none">
            <a:spAutoFit/>
          </a:bodyPr>
          <a:lstStyle/>
          <a:p>
            <a:r>
              <a:rPr lang="ru-RU" b="1" dirty="0" smtClean="0">
                <a:solidFill>
                  <a:srgbClr val="1D150B"/>
                </a:solidFill>
              </a:rPr>
              <a:t>“</a:t>
            </a:r>
            <a:r>
              <a:rPr lang="ru-RU" b="1" dirty="0" err="1" smtClean="0">
                <a:solidFill>
                  <a:srgbClr val="1D150B"/>
                </a:solidFill>
              </a:rPr>
              <a:t>Бабетта</a:t>
            </a:r>
            <a:r>
              <a:rPr lang="ru-RU" b="1" dirty="0" smtClean="0">
                <a:solidFill>
                  <a:srgbClr val="1D150B"/>
                </a:solidFill>
              </a:rPr>
              <a:t> идет на войну</a:t>
            </a:r>
            <a:r>
              <a:rPr lang="uk-UA" dirty="0" smtClean="0"/>
              <a:t> ”</a:t>
            </a:r>
            <a:endParaRPr lang="uk-UA" b="1" dirty="0">
              <a:solidFill>
                <a:srgbClr val="1D150B"/>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540568" y="188640"/>
            <a:ext cx="5544616" cy="1143000"/>
          </a:xfrm>
        </p:spPr>
        <p:txBody>
          <a:bodyPr/>
          <a:lstStyle/>
          <a:p>
            <a:r>
              <a:rPr lang="uk-UA" b="1" dirty="0" err="1" smtClean="0">
                <a:latin typeface="a_BosaNovaDcFr" pitchFamily="82" charset="-52"/>
              </a:rPr>
              <a:t>Манеры</a:t>
            </a:r>
            <a:endParaRPr lang="uk-UA" dirty="0">
              <a:latin typeface="a_BosaNovaDcFr" pitchFamily="82" charset="-52"/>
            </a:endParaRPr>
          </a:p>
        </p:txBody>
      </p:sp>
      <p:sp>
        <p:nvSpPr>
          <p:cNvPr id="4" name="Прямоугольник 3"/>
          <p:cNvSpPr/>
          <p:nvPr/>
        </p:nvSpPr>
        <p:spPr>
          <a:xfrm>
            <a:off x="0" y="1196752"/>
            <a:ext cx="4860032" cy="5632311"/>
          </a:xfrm>
          <a:prstGeom prst="rect">
            <a:avLst/>
          </a:prstGeom>
        </p:spPr>
        <p:txBody>
          <a:bodyPr wrap="square">
            <a:spAutoFit/>
          </a:bodyPr>
          <a:lstStyle/>
          <a:p>
            <a:r>
              <a:rPr lang="ru-RU" sz="2000" dirty="0" smtClean="0">
                <a:latin typeface="Minion Pro SmBd" pitchFamily="18" charset="0"/>
              </a:rPr>
              <a:t>Стиляги имели особенные манеры движений, которые в фельетоне Беляева были представлены как «на редкость развязные». Пластика представителей субкультуры была осознанной и продуманной: высоко поднятая голова и свободная походка указывали на их принадлежность к движению, кроме того, диктовались костюмом и танцами. Стиляги из разных городов по вечерам прогуливались («совершали хил») по «Бродвею» – обычно центральной улице города (улица Горького в Москве, Невский проспект в Ленинграде). Важным элементом таких прогулок была демонстрация своих костюмов</a:t>
            </a:r>
            <a:r>
              <a:rPr lang="ru-RU" sz="2000" dirty="0" smtClean="0">
                <a:solidFill>
                  <a:schemeClr val="bg1"/>
                </a:solidFill>
                <a:latin typeface="Minion Pro SmBd" pitchFamily="18" charset="0"/>
              </a:rPr>
              <a:t>.</a:t>
            </a:r>
            <a:endParaRPr lang="uk-UA" sz="2000" dirty="0">
              <a:solidFill>
                <a:schemeClr val="bg1"/>
              </a:solidFill>
              <a:latin typeface="Minion Pro SmBd" pitchFamily="18" charset="0"/>
            </a:endParaRPr>
          </a:p>
        </p:txBody>
      </p:sp>
      <p:pic>
        <p:nvPicPr>
          <p:cNvPr id="17410" name="Picture 2" descr="http://wiki.wildberries.ru/img/2012/05/63303911_ce26158236aa.jpg"/>
          <p:cNvPicPr>
            <a:picLocks noChangeAspect="1" noChangeArrowheads="1"/>
          </p:cNvPicPr>
          <p:nvPr/>
        </p:nvPicPr>
        <p:blipFill>
          <a:blip r:embed="rId3" cstate="print"/>
          <a:srcRect/>
          <a:stretch>
            <a:fillRect/>
          </a:stretch>
        </p:blipFill>
        <p:spPr bwMode="auto">
          <a:xfrm>
            <a:off x="4644008" y="3501008"/>
            <a:ext cx="4291419" cy="2739356"/>
          </a:xfrm>
          <a:prstGeom prst="rect">
            <a:avLst/>
          </a:prstGeom>
          <a:ln>
            <a:noFill/>
          </a:ln>
          <a:effectLst>
            <a:softEdge rad="112500"/>
          </a:effectLst>
        </p:spPr>
      </p:pic>
      <p:pic>
        <p:nvPicPr>
          <p:cNvPr id="17412" name="Picture 4" descr="http://wiki.wildberries.ru/img/2012/05/63308233_1610_32986395_1222774022_bereg_1.jpg"/>
          <p:cNvPicPr>
            <a:picLocks noChangeAspect="1" noChangeArrowheads="1"/>
          </p:cNvPicPr>
          <p:nvPr/>
        </p:nvPicPr>
        <p:blipFill>
          <a:blip r:embed="rId4" cstate="print"/>
          <a:srcRect/>
          <a:stretch>
            <a:fillRect/>
          </a:stretch>
        </p:blipFill>
        <p:spPr bwMode="auto">
          <a:xfrm>
            <a:off x="4644008" y="404664"/>
            <a:ext cx="4241032" cy="27071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23528" y="188640"/>
            <a:ext cx="8229600" cy="1143000"/>
          </a:xfrm>
        </p:spPr>
        <p:txBody>
          <a:bodyPr/>
          <a:lstStyle/>
          <a:p>
            <a:r>
              <a:rPr lang="uk-UA" b="1" dirty="0" smtClean="0">
                <a:latin typeface="a_BosaNovaDcFr" pitchFamily="82" charset="-52"/>
              </a:rPr>
              <a:t>Сленг</a:t>
            </a:r>
            <a:endParaRPr lang="uk-UA" dirty="0">
              <a:latin typeface="a_BosaNovaDcFr" pitchFamily="82" charset="-52"/>
            </a:endParaRPr>
          </a:p>
        </p:txBody>
      </p:sp>
      <p:sp>
        <p:nvSpPr>
          <p:cNvPr id="16385" name="Rectangle 1"/>
          <p:cNvSpPr>
            <a:spLocks noChangeArrowheads="1"/>
          </p:cNvSpPr>
          <p:nvPr/>
        </p:nvSpPr>
        <p:spPr bwMode="auto">
          <a:xfrm>
            <a:off x="251520" y="2132856"/>
            <a:ext cx="5436096" cy="430887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dirty="0" smtClean="0">
              <a:ln>
                <a:noFill/>
              </a:ln>
              <a:solidFill>
                <a:schemeClr val="bg1"/>
              </a:solidFill>
              <a:effectLst/>
              <a:latin typeface="Arial" pitchFamily="34" charset="0"/>
              <a:cs typeface="Arial" pitchFamily="34" charset="0"/>
            </a:endParaRPr>
          </a:p>
          <a:p>
            <a:pPr lvl="0" eaLnBrk="0" fontAlgn="base" hangingPunct="0">
              <a:spcBef>
                <a:spcPct val="0"/>
              </a:spcBef>
              <a:spcAft>
                <a:spcPct val="0"/>
              </a:spcAft>
            </a:pPr>
            <a:r>
              <a:rPr kumimoji="0" lang="uk-UA" sz="2000" b="1" i="1" u="none" strike="noStrike" cap="none" normalizeH="0" baseline="0" dirty="0" err="1" smtClean="0">
                <a:ln>
                  <a:noFill/>
                </a:ln>
                <a:effectLst/>
                <a:latin typeface="Minion Pro SmBd" pitchFamily="18" charset="0"/>
                <a:cs typeface="Arial" pitchFamily="34" charset="0"/>
              </a:rPr>
              <a:t>Джакеток</a:t>
            </a:r>
            <a:r>
              <a:rPr kumimoji="0" lang="uk-UA" sz="2000" b="0" i="0" u="none" strike="noStrike" cap="none" normalizeH="0" baseline="0" dirty="0" smtClean="0">
                <a:ln>
                  <a:noFill/>
                </a:ln>
                <a:effectLst/>
                <a:latin typeface="Minion Pro SmBd" pitchFamily="18" charset="0"/>
                <a:cs typeface="Arial" pitchFamily="34" charset="0"/>
              </a:rPr>
              <a:t> (англ. </a:t>
            </a:r>
            <a:r>
              <a:rPr kumimoji="0" lang="uk-UA" sz="2000" b="0" i="0" u="none" strike="noStrike" cap="none" normalizeH="0" baseline="0" dirty="0" err="1" smtClean="0">
                <a:ln>
                  <a:noFill/>
                </a:ln>
                <a:effectLst/>
                <a:latin typeface="Minion Pro SmBd" pitchFamily="18" charset="0"/>
                <a:cs typeface="Arial" pitchFamily="34" charset="0"/>
              </a:rPr>
              <a:t>jacket</a:t>
            </a:r>
            <a:r>
              <a:rPr kumimoji="0" lang="uk-UA" sz="2000" b="0" i="0" u="none" strike="noStrike" cap="none" normalizeH="0" baseline="0" dirty="0" smtClean="0">
                <a:ln>
                  <a:noFill/>
                </a:ln>
                <a:effectLst/>
                <a:latin typeface="Minion Pro SmBd" pitchFamily="18" charset="0"/>
                <a:cs typeface="Arial" pitchFamily="34" charset="0"/>
              </a:rPr>
              <a:t>)</a:t>
            </a:r>
            <a:r>
              <a:rPr kumimoji="0" lang="en-US" sz="2000" b="0" i="0" u="none" strike="noStrike" cap="none" normalizeH="0" baseline="0" dirty="0" smtClean="0">
                <a:ln>
                  <a:noFill/>
                </a:ln>
                <a:effectLst/>
                <a:latin typeface="Minion Pro SmBd" pitchFamily="18" charset="0"/>
                <a:cs typeface="Arial" pitchFamily="34" charset="0"/>
              </a:rPr>
              <a:t>-</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пиджак</a:t>
            </a:r>
            <a:r>
              <a:rPr kumimoji="0" lang="uk-UA" sz="2000" b="0" i="0" u="none" strike="noStrike" cap="none" normalizeH="0" baseline="0" dirty="0" smtClean="0">
                <a:ln>
                  <a:noFill/>
                </a:ln>
                <a:effectLst/>
                <a:latin typeface="Minion Pro SmBd" pitchFamily="18" charset="0"/>
                <a:cs typeface="Arial" pitchFamily="34" charset="0"/>
              </a:rPr>
              <a:t>.   </a:t>
            </a:r>
            <a:r>
              <a:rPr kumimoji="0" lang="en-US" sz="2000" b="0" i="0" u="none" strike="noStrike" cap="none" normalizeH="0" baseline="0" dirty="0" smtClean="0">
                <a:ln>
                  <a:noFill/>
                </a:ln>
                <a:effectLst/>
                <a:latin typeface="Minion Pro SmBd" pitchFamily="18" charset="0"/>
                <a:cs typeface="Arial" pitchFamily="34" charset="0"/>
              </a:rPr>
              <a:t> </a:t>
            </a:r>
            <a:r>
              <a:rPr kumimoji="0" lang="uk-UA" sz="2000" b="0" i="0" u="none" strike="noStrike" cap="none" normalizeH="0" baseline="0" dirty="0" smtClean="0">
                <a:ln>
                  <a:noFill/>
                </a:ln>
                <a:effectLst/>
                <a:latin typeface="Minion Pro SmBd"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effectLst/>
                <a:latin typeface="Minion Pro SmBd" pitchFamily="18" charset="0"/>
                <a:cs typeface="Arial" pitchFamily="34" charset="0"/>
              </a:rPr>
              <a:t>Совпаршив</a:t>
            </a:r>
            <a:r>
              <a:rPr kumimoji="0" lang="uk-UA" sz="2000" b="0" i="0" u="none" strike="noStrike" cap="none" normalizeH="0" baseline="0" dirty="0" smtClean="0">
                <a:ln>
                  <a:noFill/>
                </a:ln>
                <a:effectLst/>
                <a:latin typeface="Minion Pro SmBd" pitchFamily="18" charset="0"/>
                <a:cs typeface="Arial" pitchFamily="34" charset="0"/>
              </a:rPr>
              <a:t> – </a:t>
            </a:r>
            <a:r>
              <a:rPr kumimoji="0" lang="uk-UA" sz="2000" b="0" i="0" u="none" strike="noStrike" cap="none" normalizeH="0" baseline="0" dirty="0" err="1" smtClean="0">
                <a:ln>
                  <a:noFill/>
                </a:ln>
                <a:effectLst/>
                <a:latin typeface="Minion Pro SmBd" pitchFamily="18" charset="0"/>
                <a:cs typeface="Arial" pitchFamily="34" charset="0"/>
              </a:rPr>
              <a:t>одежда</a:t>
            </a:r>
            <a:r>
              <a:rPr kumimoji="0" lang="uk-UA" sz="2000" b="0" i="0" u="none" strike="noStrike" cap="none" normalizeH="0" baseline="0" dirty="0" smtClean="0">
                <a:ln>
                  <a:noFill/>
                </a:ln>
                <a:effectLst/>
                <a:latin typeface="Minion Pro SmBd" pitchFamily="18" charset="0"/>
                <a:cs typeface="Arial" pitchFamily="34" charset="0"/>
              </a:rPr>
              <a:t> и </a:t>
            </a:r>
            <a:r>
              <a:rPr kumimoji="0" lang="uk-UA" sz="2000" b="0" i="0" u="none" strike="noStrike" cap="none" normalizeH="0" baseline="0" dirty="0" err="1" smtClean="0">
                <a:ln>
                  <a:noFill/>
                </a:ln>
                <a:effectLst/>
                <a:latin typeface="Minion Pro SmBd" pitchFamily="18" charset="0"/>
                <a:cs typeface="Arial" pitchFamily="34" charset="0"/>
              </a:rPr>
              <a:t>обувь</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0" i="0" u="none" strike="noStrike" cap="none" normalizeH="0" baseline="0" dirty="0" err="1" smtClean="0">
                <a:ln>
                  <a:noFill/>
                </a:ln>
                <a:effectLst/>
                <a:latin typeface="Minion Pro SmBd" pitchFamily="18" charset="0"/>
                <a:cs typeface="Arial" pitchFamily="34" charset="0"/>
              </a:rPr>
              <a:t>советского</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0" i="0" u="none" strike="noStrike" cap="none" normalizeH="0" baseline="0" dirty="0" err="1" smtClean="0">
                <a:ln>
                  <a:noFill/>
                </a:ln>
                <a:effectLst/>
                <a:latin typeface="Minion Pro SmBd" pitchFamily="18" charset="0"/>
                <a:cs typeface="Arial" pitchFamily="34" charset="0"/>
              </a:rPr>
              <a:t>производства</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0" i="0" u="none" strike="noStrike" cap="none" normalizeH="0" baseline="0" dirty="0" err="1" smtClean="0">
                <a:ln>
                  <a:noFill/>
                </a:ln>
                <a:effectLst/>
                <a:latin typeface="Minion Pro SmBd" pitchFamily="18" charset="0"/>
                <a:cs typeface="Arial" pitchFamily="34" charset="0"/>
              </a:rPr>
              <a:t>или</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0" i="0" u="none" strike="noStrike" cap="none" normalizeH="0" baseline="0" dirty="0" err="1" smtClean="0">
                <a:ln>
                  <a:noFill/>
                </a:ln>
                <a:effectLst/>
                <a:latin typeface="Minion Pro SmBd" pitchFamily="18" charset="0"/>
                <a:cs typeface="Arial" pitchFamily="34" charset="0"/>
              </a:rPr>
              <a:t>самодельная</a:t>
            </a:r>
            <a:r>
              <a:rPr kumimoji="0" lang="uk-UA" sz="2000" b="0" i="0" u="none" strike="noStrike" cap="none" normalizeH="0" baseline="0" dirty="0" smtClean="0">
                <a:ln>
                  <a:noFill/>
                </a:ln>
                <a:effectLst/>
                <a:latin typeface="Minion Pro SmBd"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effectLst/>
                <a:latin typeface="Minion Pro SmBd" pitchFamily="18" charset="0"/>
                <a:cs typeface="Arial" pitchFamily="34" charset="0"/>
              </a:rPr>
              <a:t>Соксы</a:t>
            </a:r>
            <a:r>
              <a:rPr kumimoji="0" lang="uk-UA" sz="2000" b="0" i="0" u="none" strike="noStrike" cap="none" normalizeH="0" baseline="0" dirty="0" smtClean="0">
                <a:ln>
                  <a:noFill/>
                </a:ln>
                <a:effectLst/>
                <a:latin typeface="Minion Pro SmBd" pitchFamily="18" charset="0"/>
                <a:cs typeface="Arial" pitchFamily="34" charset="0"/>
              </a:rPr>
              <a:t> (англ. </a:t>
            </a:r>
            <a:r>
              <a:rPr kumimoji="0" lang="uk-UA" sz="2000" b="0" i="0" u="none" strike="noStrike" cap="none" normalizeH="0" baseline="0" dirty="0" err="1" smtClean="0">
                <a:ln>
                  <a:noFill/>
                </a:ln>
                <a:effectLst/>
                <a:latin typeface="Minion Pro SmBd" pitchFamily="18" charset="0"/>
                <a:cs typeface="Arial" pitchFamily="34" charset="0"/>
              </a:rPr>
              <a:t>socks</a:t>
            </a:r>
            <a:r>
              <a:rPr kumimoji="0" lang="uk-UA" sz="2000" b="0" i="0" u="none" strike="noStrike" cap="none" normalizeH="0" baseline="0" dirty="0" smtClean="0">
                <a:ln>
                  <a:noFill/>
                </a:ln>
                <a:effectLst/>
                <a:latin typeface="Minion Pro SmBd" pitchFamily="18" charset="0"/>
                <a:cs typeface="Arial" pitchFamily="34" charset="0"/>
              </a:rPr>
              <a:t>) — </a:t>
            </a:r>
            <a:r>
              <a:rPr kumimoji="0" lang="uk-UA" sz="2000" b="0" i="0" u="none" strike="noStrike" cap="none" normalizeH="0" baseline="0" dirty="0" err="1" smtClean="0">
                <a:ln>
                  <a:noFill/>
                </a:ln>
                <a:effectLst/>
                <a:latin typeface="Minion Pro SmBd" pitchFamily="18" charset="0"/>
                <a:cs typeface="Arial" pitchFamily="34" charset="0"/>
              </a:rPr>
              <a:t>яркие</a:t>
            </a:r>
            <a:r>
              <a:rPr kumimoji="0" lang="uk-UA" sz="2000" b="0" i="0" u="none" strike="noStrike" cap="none" normalizeH="0" baseline="0" dirty="0" smtClean="0">
                <a:ln>
                  <a:noFill/>
                </a:ln>
                <a:effectLst/>
                <a:latin typeface="Minion Pro SmBd" pitchFamily="18" charset="0"/>
                <a:cs typeface="Arial" pitchFamily="34" charset="0"/>
              </a:rPr>
              <a:t> носки, </a:t>
            </a:r>
            <a:r>
              <a:rPr kumimoji="0" lang="uk-UA" sz="2000" b="0" i="0" u="none" strike="noStrike" cap="none" normalizeH="0" baseline="0" dirty="0" err="1" smtClean="0">
                <a:ln>
                  <a:noFill/>
                </a:ln>
                <a:effectLst/>
                <a:latin typeface="Minion Pro SmBd" pitchFamily="18" charset="0"/>
                <a:cs typeface="Arial" pitchFamily="34" charset="0"/>
              </a:rPr>
              <a:t>видные</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0" i="0" u="none" strike="noStrike" cap="none" normalizeH="0" baseline="0" dirty="0" err="1" smtClean="0">
                <a:ln>
                  <a:noFill/>
                </a:ln>
                <a:effectLst/>
                <a:latin typeface="Minion Pro SmBd" pitchFamily="18" charset="0"/>
                <a:cs typeface="Arial" pitchFamily="34" charset="0"/>
              </a:rPr>
              <a:t>из-под</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0" i="0" u="none" strike="noStrike" cap="none" normalizeH="0" baseline="0" dirty="0" err="1" smtClean="0">
                <a:ln>
                  <a:noFill/>
                </a:ln>
                <a:effectLst/>
                <a:latin typeface="Minion Pro SmBd" pitchFamily="18" charset="0"/>
                <a:cs typeface="Arial" pitchFamily="34" charset="0"/>
              </a:rPr>
              <a:t>брючины</a:t>
            </a:r>
            <a:r>
              <a:rPr kumimoji="0" lang="uk-UA" sz="2000" b="0" i="0" u="none" strike="noStrike" cap="none" normalizeH="0" baseline="0" dirty="0" smtClean="0">
                <a:ln>
                  <a:noFill/>
                </a:ln>
                <a:effectLst/>
                <a:latin typeface="Minion Pro SmBd"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effectLst/>
                <a:latin typeface="Minion Pro SmBd" pitchFamily="18" charset="0"/>
                <a:cs typeface="Arial" pitchFamily="34" charset="0"/>
              </a:rPr>
              <a:t>Таек</a:t>
            </a:r>
            <a:r>
              <a:rPr kumimoji="0" lang="uk-UA" sz="2000" b="0" i="0" u="none" strike="noStrike" cap="none" normalizeH="0" baseline="0" dirty="0" smtClean="0">
                <a:ln>
                  <a:noFill/>
                </a:ln>
                <a:effectLst/>
                <a:latin typeface="Minion Pro SmBd" pitchFamily="18" charset="0"/>
                <a:cs typeface="Arial" pitchFamily="34" charset="0"/>
              </a:rPr>
              <a:t> (англ. </a:t>
            </a:r>
            <a:r>
              <a:rPr kumimoji="0" lang="uk-UA" sz="2000" b="0" i="0" u="none" strike="noStrike" cap="none" normalizeH="0" baseline="0" dirty="0" err="1" smtClean="0">
                <a:ln>
                  <a:noFill/>
                </a:ln>
                <a:effectLst/>
                <a:latin typeface="Minion Pro SmBd" pitchFamily="18" charset="0"/>
                <a:cs typeface="Arial" pitchFamily="34" charset="0"/>
              </a:rPr>
              <a:t>tie</a:t>
            </a:r>
            <a:r>
              <a:rPr kumimoji="0" lang="uk-UA" sz="2000" b="0" i="0" u="none" strike="noStrike" cap="none" normalizeH="0" baseline="0" dirty="0" smtClean="0">
                <a:ln>
                  <a:noFill/>
                </a:ln>
                <a:effectLst/>
                <a:latin typeface="Minion Pro SmBd" pitchFamily="18" charset="0"/>
                <a:cs typeface="Arial" pitchFamily="34" charset="0"/>
              </a:rPr>
              <a:t>) — галстук.</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effectLst/>
                <a:latin typeface="Minion Pro SmBd" pitchFamily="18" charset="0"/>
                <a:cs typeface="Arial" pitchFamily="34" charset="0"/>
              </a:rPr>
              <a:t>Трузера</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1" i="1" u="none" strike="noStrike" cap="none" normalizeH="0" baseline="0" dirty="0" err="1" smtClean="0">
                <a:ln>
                  <a:noFill/>
                </a:ln>
                <a:effectLst/>
                <a:latin typeface="Minion Pro SmBd" pitchFamily="18" charset="0"/>
                <a:cs typeface="Arial" pitchFamily="34" charset="0"/>
              </a:rPr>
              <a:t>траузера</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1" i="1" u="none" strike="noStrike" cap="none" normalizeH="0" baseline="0" dirty="0" err="1" smtClean="0">
                <a:ln>
                  <a:noFill/>
                </a:ln>
                <a:effectLst/>
                <a:latin typeface="Minion Pro SmBd" pitchFamily="18" charset="0"/>
                <a:cs typeface="Arial" pitchFamily="34" charset="0"/>
              </a:rPr>
              <a:t>траузерса</a:t>
            </a:r>
            <a:r>
              <a:rPr kumimoji="0" lang="uk-UA" sz="2000" b="0" i="0" u="none" strike="noStrike" cap="none" normalizeH="0" baseline="0" dirty="0" smtClean="0">
                <a:ln>
                  <a:noFill/>
                </a:ln>
                <a:effectLst/>
                <a:latin typeface="Minion Pro SmBd" pitchFamily="18" charset="0"/>
                <a:cs typeface="Arial" pitchFamily="34" charset="0"/>
              </a:rPr>
              <a:t> (англ. </a:t>
            </a:r>
            <a:r>
              <a:rPr kumimoji="0" lang="uk-UA" sz="2000" b="0" i="0" u="none" strike="noStrike" cap="none" normalizeH="0" baseline="0" dirty="0" err="1" smtClean="0">
                <a:ln>
                  <a:noFill/>
                </a:ln>
                <a:effectLst/>
                <a:latin typeface="Minion Pro SmBd" pitchFamily="18" charset="0"/>
                <a:cs typeface="Arial" pitchFamily="34" charset="0"/>
              </a:rPr>
              <a:t>trousers</a:t>
            </a:r>
            <a:r>
              <a:rPr kumimoji="0" lang="uk-UA" sz="2000" b="0" i="0" u="none" strike="noStrike" cap="none" normalizeH="0" baseline="0" dirty="0" smtClean="0">
                <a:ln>
                  <a:noFill/>
                </a:ln>
                <a:effectLst/>
                <a:latin typeface="Minion Pro SmBd" pitchFamily="18" charset="0"/>
                <a:cs typeface="Arial" pitchFamily="34" charset="0"/>
              </a:rPr>
              <a:t>) — брюки.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effectLst/>
                <a:latin typeface="Minion Pro SmBd" pitchFamily="18" charset="0"/>
                <a:cs typeface="Arial" pitchFamily="34" charset="0"/>
              </a:rPr>
              <a:t>Тренчкот</a:t>
            </a:r>
            <a:r>
              <a:rPr kumimoji="0" lang="uk-UA" sz="2000" b="0" i="0" u="none" strike="noStrike" cap="none" normalizeH="0" baseline="0" dirty="0" smtClean="0">
                <a:ln>
                  <a:noFill/>
                </a:ln>
                <a:effectLst/>
                <a:latin typeface="Minion Pro SmBd" pitchFamily="18" charset="0"/>
                <a:cs typeface="Arial" pitchFamily="34" charset="0"/>
              </a:rPr>
              <a:t> (англ. </a:t>
            </a:r>
            <a:r>
              <a:rPr kumimoji="0" lang="uk-UA" sz="2000" b="0" i="0" u="none" strike="noStrike" cap="none" normalizeH="0" baseline="0" dirty="0" err="1" smtClean="0">
                <a:ln>
                  <a:noFill/>
                </a:ln>
                <a:effectLst/>
                <a:latin typeface="Minion Pro SmBd" pitchFamily="18" charset="0"/>
                <a:cs typeface="Arial" pitchFamily="34" charset="0"/>
              </a:rPr>
              <a:t>trenchcoat</a:t>
            </a:r>
            <a:r>
              <a:rPr kumimoji="0" lang="uk-UA" sz="2000" b="0" i="0" u="none" strike="noStrike" cap="none" normalizeH="0" baseline="0" dirty="0" smtClean="0">
                <a:ln>
                  <a:noFill/>
                </a:ln>
                <a:effectLst/>
                <a:latin typeface="Minion Pro SmBd" pitchFamily="18" charset="0"/>
                <a:cs typeface="Arial" pitchFamily="34" charset="0"/>
              </a:rPr>
              <a:t>) — плащ</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effectLst/>
                <a:latin typeface="Minion Pro SmBd" pitchFamily="18" charset="0"/>
                <a:cs typeface="Arial" pitchFamily="34" charset="0"/>
              </a:rPr>
              <a:t>Хэток</a:t>
            </a:r>
            <a:r>
              <a:rPr kumimoji="0" lang="uk-UA" sz="2000" b="0" i="0" u="none" strike="noStrike" cap="none" normalizeH="0" baseline="0" dirty="0" smtClean="0">
                <a:ln>
                  <a:noFill/>
                </a:ln>
                <a:effectLst/>
                <a:latin typeface="Minion Pro SmBd" pitchFamily="18" charset="0"/>
                <a:cs typeface="Arial" pitchFamily="34" charset="0"/>
              </a:rPr>
              <a:t> (англ. </a:t>
            </a:r>
            <a:r>
              <a:rPr kumimoji="0" lang="uk-UA" sz="2000" b="0" i="0" u="none" strike="noStrike" cap="none" normalizeH="0" baseline="0" dirty="0" err="1" smtClean="0">
                <a:ln>
                  <a:noFill/>
                </a:ln>
                <a:effectLst/>
                <a:latin typeface="Minion Pro SmBd" pitchFamily="18" charset="0"/>
                <a:cs typeface="Arial" pitchFamily="34" charset="0"/>
              </a:rPr>
              <a:t>hat</a:t>
            </a:r>
            <a:r>
              <a:rPr kumimoji="0" lang="uk-UA" sz="2000" b="0" i="0" u="none" strike="noStrike" cap="none" normalizeH="0" baseline="0" dirty="0" smtClean="0">
                <a:ln>
                  <a:noFill/>
                </a:ln>
                <a:effectLst/>
                <a:latin typeface="Minion Pro SmBd" pitchFamily="18" charset="0"/>
                <a:cs typeface="Arial" pitchFamily="34" charset="0"/>
              </a:rPr>
              <a:t>) — шляпа.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effectLst/>
                <a:latin typeface="Minion Pro SmBd" pitchFamily="18" charset="0"/>
                <a:cs typeface="Arial" pitchFamily="34" charset="0"/>
              </a:rPr>
              <a:t>Шузы</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1" i="1" u="none" strike="noStrike" cap="none" normalizeH="0" baseline="0" dirty="0" err="1" smtClean="0">
                <a:ln>
                  <a:noFill/>
                </a:ln>
                <a:effectLst/>
                <a:latin typeface="Minion Pro SmBd" pitchFamily="18" charset="0"/>
                <a:cs typeface="Arial" pitchFamily="34" charset="0"/>
              </a:rPr>
              <a:t>шузня</a:t>
            </a:r>
            <a:r>
              <a:rPr kumimoji="0" lang="uk-UA" sz="2000" b="0" i="0" u="none" strike="noStrike" cap="none" normalizeH="0" baseline="0" dirty="0" smtClean="0">
                <a:ln>
                  <a:noFill/>
                </a:ln>
                <a:effectLst/>
                <a:latin typeface="Minion Pro SmBd" pitchFamily="18" charset="0"/>
                <a:cs typeface="Arial" pitchFamily="34" charset="0"/>
              </a:rPr>
              <a:t> (англ. </a:t>
            </a:r>
            <a:r>
              <a:rPr kumimoji="0" lang="uk-UA" sz="2000" b="0" i="0" u="none" strike="noStrike" cap="none" normalizeH="0" baseline="0" dirty="0" err="1" smtClean="0">
                <a:ln>
                  <a:noFill/>
                </a:ln>
                <a:effectLst/>
                <a:latin typeface="Minion Pro SmBd" pitchFamily="18" charset="0"/>
                <a:cs typeface="Arial" pitchFamily="34" charset="0"/>
              </a:rPr>
              <a:t>shoes</a:t>
            </a:r>
            <a:r>
              <a:rPr kumimoji="0" lang="uk-UA" sz="2000" b="0" i="0" u="none" strike="noStrike" cap="none" normalizeH="0" baseline="0" dirty="0" smtClean="0">
                <a:ln>
                  <a:noFill/>
                </a:ln>
                <a:effectLst/>
                <a:latin typeface="Minion Pro SmBd" pitchFamily="18" charset="0"/>
                <a:cs typeface="Arial" pitchFamily="34" charset="0"/>
              </a:rPr>
              <a:t>) — </a:t>
            </a:r>
            <a:r>
              <a:rPr kumimoji="0" lang="uk-UA" sz="2000" b="0" i="0" u="none" strike="noStrike" cap="none" normalizeH="0" baseline="0" dirty="0" err="1" smtClean="0">
                <a:ln>
                  <a:noFill/>
                </a:ln>
                <a:effectLst/>
                <a:latin typeface="Minion Pro SmBd" pitchFamily="18" charset="0"/>
                <a:cs typeface="Arial" pitchFamily="34" charset="0"/>
              </a:rPr>
              <a:t>ботинки</a:t>
            </a:r>
            <a:r>
              <a:rPr kumimoji="0" lang="uk-UA" sz="2000" b="0" i="0" u="none" strike="noStrike" cap="none" normalizeH="0" baseline="0" dirty="0" smtClean="0">
                <a:ln>
                  <a:noFill/>
                </a:ln>
                <a:effectLst/>
                <a:latin typeface="Minion Pro SmBd" pitchFamily="18" charset="0"/>
                <a:cs typeface="Arial" pitchFamily="34" charset="0"/>
              </a:rPr>
              <a:t> на </a:t>
            </a:r>
            <a:r>
              <a:rPr kumimoji="0" lang="uk-UA" sz="2000" b="0" i="0" u="none" strike="noStrike" cap="none" normalizeH="0" baseline="0" dirty="0" err="1" smtClean="0">
                <a:ln>
                  <a:noFill/>
                </a:ln>
                <a:effectLst/>
                <a:latin typeface="Minion Pro SmBd" pitchFamily="18" charset="0"/>
                <a:cs typeface="Arial" pitchFamily="34" charset="0"/>
              </a:rPr>
              <a:t>высокой</a:t>
            </a:r>
            <a:r>
              <a:rPr kumimoji="0" lang="uk-UA" sz="2000" b="0" i="0" u="none" strike="noStrike" cap="none" normalizeH="0" baseline="0" dirty="0" smtClean="0">
                <a:ln>
                  <a:noFill/>
                </a:ln>
                <a:effectLst/>
                <a:latin typeface="Minion Pro SmBd" pitchFamily="18" charset="0"/>
                <a:cs typeface="Arial" pitchFamily="34" charset="0"/>
              </a:rPr>
              <a:t> </a:t>
            </a:r>
            <a:r>
              <a:rPr kumimoji="0" lang="uk-UA" sz="2000" b="0" i="0" u="none" strike="noStrike" cap="none" normalizeH="0" baseline="0" dirty="0" err="1" smtClean="0">
                <a:ln>
                  <a:noFill/>
                </a:ln>
                <a:effectLst/>
                <a:latin typeface="Minion Pro SmBd" pitchFamily="18" charset="0"/>
                <a:cs typeface="Arial" pitchFamily="34" charset="0"/>
              </a:rPr>
              <a:t>подошве</a:t>
            </a:r>
            <a:r>
              <a:rPr kumimoji="0" lang="uk-UA" sz="2000" b="0" i="0" u="none" strike="noStrike" cap="none" normalizeH="0" baseline="0" dirty="0" smtClean="0">
                <a:ln>
                  <a:noFill/>
                </a:ln>
                <a:effectLst/>
                <a:latin typeface="Minion Pro SmBd" pitchFamily="18" charset="0"/>
                <a:cs typeface="Arial" pitchFamily="34" charset="0"/>
              </a:rPr>
              <a:t>.</a:t>
            </a:r>
          </a:p>
        </p:txBody>
      </p:sp>
      <p:pic>
        <p:nvPicPr>
          <p:cNvPr id="16386" name="Picture 2" descr="http://wiki.wildberries.ru/img/2012/05/35-300x261.jpg">
            <a:hlinkClick r:id="rId3"/>
          </p:cNvPr>
          <p:cNvPicPr>
            <a:picLocks noChangeAspect="1" noChangeArrowheads="1"/>
          </p:cNvPicPr>
          <p:nvPr/>
        </p:nvPicPr>
        <p:blipFill>
          <a:blip r:embed="rId4" cstate="print">
            <a:grayscl/>
          </a:blip>
          <a:srcRect/>
          <a:stretch>
            <a:fillRect/>
          </a:stretch>
        </p:blipFill>
        <p:spPr bwMode="auto">
          <a:xfrm>
            <a:off x="5580112" y="2780928"/>
            <a:ext cx="3347864" cy="2913883"/>
          </a:xfrm>
          <a:prstGeom prst="rect">
            <a:avLst/>
          </a:prstGeom>
          <a:ln>
            <a:noFill/>
          </a:ln>
          <a:effectLst>
            <a:softEdge rad="112500"/>
          </a:effectLst>
        </p:spPr>
      </p:pic>
      <p:sp>
        <p:nvSpPr>
          <p:cNvPr id="6" name="Прямоугольник 5"/>
          <p:cNvSpPr/>
          <p:nvPr/>
        </p:nvSpPr>
        <p:spPr>
          <a:xfrm>
            <a:off x="179512" y="1412776"/>
            <a:ext cx="8712968" cy="1015663"/>
          </a:xfrm>
          <a:prstGeom prst="rect">
            <a:avLst/>
          </a:prstGeom>
        </p:spPr>
        <p:txBody>
          <a:bodyPr wrap="square">
            <a:spAutoFit/>
          </a:bodyPr>
          <a:lstStyle/>
          <a:p>
            <a:pPr lvl="0" fontAlgn="base">
              <a:spcBef>
                <a:spcPct val="0"/>
              </a:spcBef>
              <a:spcAft>
                <a:spcPct val="0"/>
              </a:spcAft>
            </a:pPr>
            <a:r>
              <a:rPr lang="uk-UA" sz="2000" dirty="0" err="1" smtClean="0">
                <a:latin typeface="Minion Pro SmBd" pitchFamily="18" charset="0"/>
                <a:cs typeface="Arial" pitchFamily="34" charset="0"/>
              </a:rPr>
              <a:t>Особый</a:t>
            </a:r>
            <a:r>
              <a:rPr lang="uk-UA" sz="2000" dirty="0" smtClean="0">
                <a:latin typeface="Minion Pro SmBd" pitchFamily="18" charset="0"/>
                <a:cs typeface="Arial" pitchFamily="34" charset="0"/>
              </a:rPr>
              <a:t> сленг стиляг </a:t>
            </a:r>
            <a:r>
              <a:rPr lang="uk-UA" sz="2000" dirty="0" err="1" smtClean="0">
                <a:latin typeface="Minion Pro SmBd" pitchFamily="18" charset="0"/>
                <a:cs typeface="Arial" pitchFamily="34" charset="0"/>
              </a:rPr>
              <a:t>складывался</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из</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английских</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заимствований</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переиначенных</a:t>
            </a:r>
            <a:r>
              <a:rPr lang="uk-UA" sz="2000" dirty="0" smtClean="0">
                <a:latin typeface="Minion Pro SmBd" pitchFamily="18" charset="0"/>
                <a:cs typeface="Arial" pitchFamily="34" charset="0"/>
              </a:rPr>
              <a:t> на </a:t>
            </a:r>
            <a:r>
              <a:rPr lang="uk-UA" sz="2000" dirty="0" err="1" smtClean="0">
                <a:latin typeface="Minion Pro SmBd" pitchFamily="18" charset="0"/>
                <a:cs typeface="Arial" pitchFamily="34" charset="0"/>
              </a:rPr>
              <a:t>русский</a:t>
            </a:r>
            <a:r>
              <a:rPr lang="uk-UA" sz="2000" dirty="0" smtClean="0">
                <a:latin typeface="Minion Pro SmBd" pitchFamily="18" charset="0"/>
                <a:cs typeface="Arial" pitchFamily="34" charset="0"/>
              </a:rPr>
              <a:t> лад, в </a:t>
            </a:r>
            <a:r>
              <a:rPr lang="uk-UA" sz="2000" dirty="0" err="1" smtClean="0">
                <a:latin typeface="Minion Pro SmBd" pitchFamily="18" charset="0"/>
                <a:cs typeface="Arial" pitchFamily="34" charset="0"/>
              </a:rPr>
              <a:t>сочетании</a:t>
            </a:r>
            <a:r>
              <a:rPr lang="uk-UA" sz="2000" dirty="0" smtClean="0">
                <a:latin typeface="Minion Pro SmBd" pitchFamily="18" charset="0"/>
                <a:cs typeface="Arial" pitchFamily="34" charset="0"/>
              </a:rPr>
              <a:t> с </a:t>
            </a:r>
            <a:r>
              <a:rPr lang="uk-UA" sz="2000" dirty="0" err="1" smtClean="0">
                <a:latin typeface="Minion Pro SmBd" pitchFamily="18" charset="0"/>
                <a:cs typeface="Arial" pitchFamily="34" charset="0"/>
              </a:rPr>
              <a:t>элементами</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музыкального</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жаргона</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Также</a:t>
            </a:r>
            <a:r>
              <a:rPr lang="uk-UA" sz="2000" dirty="0" smtClean="0">
                <a:latin typeface="Minion Pro SmBd" pitchFamily="18" charset="0"/>
                <a:cs typeface="Arial" pitchFamily="34" charset="0"/>
              </a:rPr>
              <a:t> стиляги </a:t>
            </a:r>
            <a:r>
              <a:rPr lang="uk-UA" sz="2000" dirty="0" err="1" smtClean="0">
                <a:latin typeface="Minion Pro SmBd" pitchFamily="18" charset="0"/>
                <a:cs typeface="Arial" pitchFamily="34" charset="0"/>
              </a:rPr>
              <a:t>меняли</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свои</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имена</a:t>
            </a:r>
            <a:r>
              <a:rPr lang="uk-UA" sz="2000" dirty="0" smtClean="0">
                <a:latin typeface="Minion Pro SmBd" pitchFamily="18" charset="0"/>
                <a:cs typeface="Arial" pitchFamily="34" charset="0"/>
              </a:rPr>
              <a:t> на </a:t>
            </a:r>
            <a:r>
              <a:rPr lang="uk-UA" sz="2000" dirty="0" err="1" smtClean="0">
                <a:latin typeface="Minion Pro SmBd" pitchFamily="18" charset="0"/>
                <a:cs typeface="Arial" pitchFamily="34" charset="0"/>
              </a:rPr>
              <a:t>созвучные</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им</a:t>
            </a:r>
            <a:r>
              <a:rPr lang="uk-UA" sz="2000" dirty="0" smtClean="0">
                <a:latin typeface="Minion Pro SmBd" pitchFamily="18" charset="0"/>
                <a:cs typeface="Arial" pitchFamily="34" charset="0"/>
              </a:rPr>
              <a:t> </a:t>
            </a:r>
            <a:r>
              <a:rPr lang="uk-UA" sz="2000" dirty="0" err="1" smtClean="0">
                <a:latin typeface="Minion Pro SmBd" pitchFamily="18" charset="0"/>
                <a:cs typeface="Arial" pitchFamily="34" charset="0"/>
              </a:rPr>
              <a:t>иностранные</a:t>
            </a:r>
            <a:r>
              <a:rPr lang="uk-UA" sz="2000" dirty="0" smtClean="0">
                <a:latin typeface="Minion Pro SmBd" pitchFamily="18" charset="0"/>
                <a:cs typeface="Arial"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979712" y="0"/>
            <a:ext cx="5266928" cy="1143000"/>
          </a:xfrm>
        </p:spPr>
        <p:txBody>
          <a:bodyPr/>
          <a:lstStyle/>
          <a:p>
            <a:r>
              <a:rPr lang="uk-UA" b="1" dirty="0" err="1" smtClean="0">
                <a:latin typeface="a_BosaNovaDcFr" pitchFamily="82" charset="-52"/>
              </a:rPr>
              <a:t>Музыка</a:t>
            </a:r>
            <a:endParaRPr lang="uk-UA" dirty="0">
              <a:latin typeface="a_BosaNovaDcFr" pitchFamily="82" charset="-52"/>
            </a:endParaRPr>
          </a:p>
        </p:txBody>
      </p:sp>
      <p:sp>
        <p:nvSpPr>
          <p:cNvPr id="4" name="Прямоугольник 3"/>
          <p:cNvSpPr/>
          <p:nvPr/>
        </p:nvSpPr>
        <p:spPr>
          <a:xfrm>
            <a:off x="323528" y="1124744"/>
            <a:ext cx="7920880" cy="1569660"/>
          </a:xfrm>
          <a:prstGeom prst="rect">
            <a:avLst/>
          </a:prstGeom>
        </p:spPr>
        <p:txBody>
          <a:bodyPr wrap="square">
            <a:spAutoFit/>
          </a:bodyPr>
          <a:lstStyle/>
          <a:p>
            <a:r>
              <a:rPr lang="ru-RU" sz="2400" dirty="0" smtClean="0"/>
              <a:t>Главным атрибутом стиляг был саксофон, олицетворявший музыку свободных людей. Стиляги увлекались зарубежными танцами и музыкой – в первую очередь, джазом.</a:t>
            </a:r>
            <a:endParaRPr lang="uk-UA" sz="2400" dirty="0"/>
          </a:p>
        </p:txBody>
      </p:sp>
      <p:pic>
        <p:nvPicPr>
          <p:cNvPr id="25606" name="Picture 6" descr="http://www.blatata.com/uploads/posts/2011-07/1309523790_kozlov.jpg"/>
          <p:cNvPicPr>
            <a:picLocks noChangeAspect="1" noChangeArrowheads="1"/>
          </p:cNvPicPr>
          <p:nvPr/>
        </p:nvPicPr>
        <p:blipFill>
          <a:blip r:embed="rId3" cstate="print">
            <a:biLevel thresh="50000"/>
          </a:blip>
          <a:srcRect/>
          <a:stretch>
            <a:fillRect/>
          </a:stretch>
        </p:blipFill>
        <p:spPr bwMode="auto">
          <a:xfrm>
            <a:off x="1691680" y="2492896"/>
            <a:ext cx="6048672" cy="419474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1043608" y="2276872"/>
            <a:ext cx="9144000" cy="830997"/>
          </a:xfrm>
          <a:prstGeom prst="rect">
            <a:avLst/>
          </a:prstGeom>
          <a:noFill/>
        </p:spPr>
        <p:txBody>
          <a:bodyPr wrap="square" rtlCol="0">
            <a:spAutoFit/>
          </a:bodyPr>
          <a:lstStyle/>
          <a:p>
            <a:r>
              <a:rPr lang="ru-RU" sz="4800" dirty="0" smtClean="0">
                <a:latin typeface="a_BosaNovaDcFr" pitchFamily="82" charset="-52"/>
              </a:rPr>
              <a:t>Спасибо за просмотр</a:t>
            </a:r>
            <a:endParaRPr lang="uk-UA" sz="4800" dirty="0">
              <a:latin typeface="a_BosaNovaDcFr" pitchFamily="82" charset="-52"/>
            </a:endParaRPr>
          </a:p>
        </p:txBody>
      </p:sp>
      <p:sp>
        <p:nvSpPr>
          <p:cNvPr id="6" name="Прямоугольник 5"/>
          <p:cNvSpPr/>
          <p:nvPr/>
        </p:nvSpPr>
        <p:spPr>
          <a:xfrm>
            <a:off x="0" y="4272677"/>
            <a:ext cx="4896544" cy="2585323"/>
          </a:xfrm>
          <a:prstGeom prst="rect">
            <a:avLst/>
          </a:prstGeom>
        </p:spPr>
        <p:txBody>
          <a:bodyPr wrap="square">
            <a:spAutoFit/>
          </a:bodyPr>
          <a:lstStyle/>
          <a:p>
            <a:pPr>
              <a:buFont typeface="Wingdings" pitchFamily="2" charset="2"/>
              <a:buChar char="q"/>
            </a:pPr>
            <a:r>
              <a:rPr lang="en-US" dirty="0" smtClean="0">
                <a:hlinkClick r:id="rId3"/>
              </a:rPr>
              <a:t>http://oursociety.ru/publ/novaja_i_novejshaja_istorija/stiljagi_v_sssr/9-1-0-17</a:t>
            </a:r>
            <a:endParaRPr lang="uk-UA" dirty="0" smtClean="0"/>
          </a:p>
          <a:p>
            <a:pPr>
              <a:buFont typeface="Wingdings" pitchFamily="2" charset="2"/>
              <a:buChar char="q"/>
            </a:pPr>
            <a:r>
              <a:rPr lang="en-US" dirty="0" smtClean="0">
                <a:hlinkClick r:id="rId4"/>
              </a:rPr>
              <a:t>http://ru.wikipedia.org/wiki/%D0%A1%D1%82%D0%B8%D0%BB%D1%8F%D0%B3%D0%B8</a:t>
            </a:r>
            <a:endParaRPr lang="uk-UA" dirty="0" smtClean="0"/>
          </a:p>
          <a:p>
            <a:pPr>
              <a:buFont typeface="Wingdings" pitchFamily="2" charset="2"/>
              <a:buChar char="q"/>
            </a:pPr>
            <a:r>
              <a:rPr lang="en-US" dirty="0" smtClean="0">
                <a:hlinkClick r:id="rId5"/>
              </a:rPr>
              <a:t>http://cit.ua/article/34152/</a:t>
            </a:r>
            <a:endParaRPr lang="uk-UA" dirty="0" smtClean="0"/>
          </a:p>
          <a:p>
            <a:pPr>
              <a:buFont typeface="Wingdings" pitchFamily="2" charset="2"/>
              <a:buChar char="q"/>
            </a:pPr>
            <a:r>
              <a:rPr lang="en-US" dirty="0" smtClean="0">
                <a:hlinkClick r:id="rId6"/>
              </a:rPr>
              <a:t>http://www.molpol43.ru/istorij_stiljg_molodezhnaj_subkultura_v.html</a:t>
            </a:r>
            <a:endParaRPr lang="uk-UA" dirty="0" smtClean="0"/>
          </a:p>
          <a:p>
            <a:pPr>
              <a:buFont typeface="Wingdings" pitchFamily="2" charset="2"/>
              <a:buChar char="q"/>
            </a:pPr>
            <a:r>
              <a:rPr lang="en-US" dirty="0" smtClean="0">
                <a:hlinkClick r:id="rId7"/>
              </a:rPr>
              <a:t>http://amnesia.pavelbers.com/Stiljagi.htm</a:t>
            </a:r>
            <a:r>
              <a:rPr lang="uk-UA" dirty="0" smtClean="0"/>
              <a:t/>
            </a:r>
            <a:br>
              <a:rPr lang="uk-UA" dirty="0" smtClean="0"/>
            </a:br>
            <a:r>
              <a:rPr lang="uk-UA" dirty="0" smtClean="0"/>
              <a:t>    </a:t>
            </a:r>
            <a:endParaRPr lang="uk-UA" dirty="0"/>
          </a:p>
        </p:txBody>
      </p:sp>
      <p:sp>
        <p:nvSpPr>
          <p:cNvPr id="7" name="TextBox 6"/>
          <p:cNvSpPr txBox="1"/>
          <p:nvPr/>
        </p:nvSpPr>
        <p:spPr>
          <a:xfrm>
            <a:off x="539552" y="4797152"/>
            <a:ext cx="5904656" cy="369332"/>
          </a:xfrm>
          <a:prstGeom prst="rect">
            <a:avLst/>
          </a:prstGeom>
          <a:noFill/>
        </p:spPr>
        <p:txBody>
          <a:bodyPr wrap="square" rtlCol="0">
            <a:spAutoFit/>
          </a:bodyPr>
          <a:lstStyle/>
          <a:p>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0" y="548680"/>
            <a:ext cx="9144000" cy="720080"/>
          </a:xfrm>
        </p:spPr>
        <p:txBody>
          <a:bodyPr>
            <a:normAutofit fontScale="90000"/>
          </a:bodyPr>
          <a:lstStyle/>
          <a:p>
            <a:pPr>
              <a:lnSpc>
                <a:spcPct val="150000"/>
              </a:lnSpc>
            </a:pPr>
            <a:r>
              <a:rPr lang="ru-RU" sz="3100" b="1" dirty="0" smtClean="0">
                <a:latin typeface="a_BosaNovaDcFr" pitchFamily="82" charset="-52"/>
              </a:rPr>
              <a:t>Первые представители и суть движения</a:t>
            </a:r>
            <a:r>
              <a:rPr lang="ru-RU" dirty="0" smtClean="0">
                <a:latin typeface="a_BosaNovaDcFr" pitchFamily="82" charset="-52"/>
              </a:rPr>
              <a:t/>
            </a:r>
            <a:br>
              <a:rPr lang="ru-RU" dirty="0" smtClean="0">
                <a:latin typeface="a_BosaNovaDcFr" pitchFamily="82" charset="-52"/>
              </a:rPr>
            </a:br>
            <a:endParaRPr lang="uk-UA" dirty="0">
              <a:latin typeface="a_BosaNovaDcFr" pitchFamily="82" charset="-52"/>
            </a:endParaRPr>
          </a:p>
        </p:txBody>
      </p:sp>
      <p:sp>
        <p:nvSpPr>
          <p:cNvPr id="4" name="Прямоугольник 3"/>
          <p:cNvSpPr/>
          <p:nvPr/>
        </p:nvSpPr>
        <p:spPr>
          <a:xfrm>
            <a:off x="323528" y="1196752"/>
            <a:ext cx="3528392" cy="5078313"/>
          </a:xfrm>
          <a:prstGeom prst="rect">
            <a:avLst/>
          </a:prstGeom>
        </p:spPr>
        <p:txBody>
          <a:bodyPr wrap="square">
            <a:spAutoFit/>
          </a:bodyPr>
          <a:lstStyle/>
          <a:p>
            <a:r>
              <a:rPr lang="ru-RU" b="1" dirty="0" smtClean="0">
                <a:solidFill>
                  <a:schemeClr val="bg1"/>
                </a:solidFill>
                <a:latin typeface="Minion Pro SmBd" pitchFamily="18" charset="0"/>
              </a:rPr>
              <a:t>Первые стиляги появились в конце 1940-х годов. Их движение стало протестом против стереотипов советского общества. Стиляг отличал цинизм суждений, подчеркнутая аполитичность, отрицание некоторых норм общественной морали того времени. Вернувшиеся из Западной Европы победители привезли множество так называемых «трофейных» журналов, украшений, одежды, обуви. Эти вещи, уже вышедшие из моды за рубежом, стали основой протестного гардероба для стиляг «из народа».</a:t>
            </a:r>
            <a:endParaRPr lang="uk-UA" b="1" dirty="0">
              <a:solidFill>
                <a:schemeClr val="bg1"/>
              </a:solidFill>
              <a:latin typeface="Minion Pro SmBd" pitchFamily="18" charset="0"/>
            </a:endParaRPr>
          </a:p>
        </p:txBody>
      </p:sp>
      <p:pic>
        <p:nvPicPr>
          <p:cNvPr id="14338" name="Picture 2" descr="http://wiki.wildberries.ru/img/2012/05/stilyagi.jpg"/>
          <p:cNvPicPr>
            <a:picLocks noChangeAspect="1" noChangeArrowheads="1"/>
          </p:cNvPicPr>
          <p:nvPr/>
        </p:nvPicPr>
        <p:blipFill>
          <a:blip r:embed="rId3" cstate="print"/>
          <a:srcRect/>
          <a:stretch>
            <a:fillRect/>
          </a:stretch>
        </p:blipFill>
        <p:spPr bwMode="auto">
          <a:xfrm>
            <a:off x="4067944" y="1340768"/>
            <a:ext cx="4876800" cy="32480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Picture 12"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0"/>
            <a:ext cx="9098504" cy="6858000"/>
          </a:xfrm>
          <a:prstGeom prst="rect">
            <a:avLst/>
          </a:prstGeom>
          <a:noFill/>
        </p:spPr>
      </p:pic>
      <p:sp>
        <p:nvSpPr>
          <p:cNvPr id="2" name="Заголовок 1"/>
          <p:cNvSpPr>
            <a:spLocks noGrp="1"/>
          </p:cNvSpPr>
          <p:nvPr>
            <p:ph type="title"/>
          </p:nvPr>
        </p:nvSpPr>
        <p:spPr>
          <a:xfrm>
            <a:off x="467544" y="332656"/>
            <a:ext cx="8229600" cy="1143000"/>
          </a:xfrm>
        </p:spPr>
        <p:txBody>
          <a:bodyPr>
            <a:normAutofit fontScale="90000"/>
          </a:bodyPr>
          <a:lstStyle/>
          <a:p>
            <a:r>
              <a:rPr lang="uk-UA" sz="4000" b="1" dirty="0" err="1" smtClean="0">
                <a:latin typeface="a_BosaNovaDcFr" pitchFamily="82" charset="-52"/>
              </a:rPr>
              <a:t>Появление</a:t>
            </a:r>
            <a:r>
              <a:rPr lang="uk-UA" sz="4000" b="1" dirty="0" smtClean="0">
                <a:latin typeface="a_BosaNovaDcFr" pitchFamily="82" charset="-52"/>
              </a:rPr>
              <a:t> </a:t>
            </a:r>
            <a:r>
              <a:rPr lang="uk-UA" sz="4000" b="1" dirty="0" err="1" smtClean="0">
                <a:latin typeface="a_BosaNovaDcFr" pitchFamily="82" charset="-52"/>
              </a:rPr>
              <a:t>термина</a:t>
            </a:r>
            <a:r>
              <a:rPr lang="uk-UA" sz="4000" b="1" dirty="0" smtClean="0">
                <a:latin typeface="a_BosaNovaDcFr" pitchFamily="82" charset="-52"/>
              </a:rPr>
              <a:t> «стиляга»</a:t>
            </a:r>
            <a:r>
              <a:rPr lang="uk-UA" dirty="0" smtClean="0">
                <a:latin typeface="a_BosaNovaDcFr" pitchFamily="82" charset="-52"/>
              </a:rPr>
              <a:t/>
            </a:r>
            <a:br>
              <a:rPr lang="uk-UA" dirty="0" smtClean="0">
                <a:latin typeface="a_BosaNovaDcFr" pitchFamily="82" charset="-52"/>
              </a:rPr>
            </a:br>
            <a:endParaRPr lang="uk-UA" dirty="0">
              <a:latin typeface="a_BosaNovaDcFr" pitchFamily="82" charset="-52"/>
            </a:endParaRPr>
          </a:p>
        </p:txBody>
      </p:sp>
      <p:sp>
        <p:nvSpPr>
          <p:cNvPr id="4" name="Прямоугольник 3"/>
          <p:cNvSpPr/>
          <p:nvPr/>
        </p:nvSpPr>
        <p:spPr>
          <a:xfrm>
            <a:off x="2339752" y="1052736"/>
            <a:ext cx="6552728" cy="5632311"/>
          </a:xfrm>
          <a:prstGeom prst="rect">
            <a:avLst/>
          </a:prstGeom>
        </p:spPr>
        <p:txBody>
          <a:bodyPr wrap="square" numCol="1">
            <a:spAutoFit/>
          </a:bodyPr>
          <a:lstStyle/>
          <a:p>
            <a:r>
              <a:rPr lang="ru-RU" sz="2000" b="1" dirty="0" smtClean="0">
                <a:solidFill>
                  <a:schemeClr val="tx1">
                    <a:lumMod val="95000"/>
                    <a:lumOff val="5000"/>
                  </a:schemeClr>
                </a:solidFill>
                <a:latin typeface="Minion Pro SmBd" pitchFamily="18" charset="0"/>
              </a:rPr>
              <a:t>Впервые термин был использован в 1949 году в сатирическом очерке Д. Г. Беляева «Стиляга». Текст был опубликован в журнале «Крокодил» в рубрике «Типы, уходящие в прошлое». В очерке описывался школьный вечер, где появился «разодетый на иностранный манер» невежественный и тщеславный молодой человек, гордый своим нелепым пестрым нарядом и навыками в зарубежных танцах. Он вызывает смех и брезгливую жалость у других студентов. Также в фельетоне представлена подруга стиляги </a:t>
            </a:r>
            <a:r>
              <a:rPr lang="ru-RU" sz="2000" b="1" dirty="0" err="1" smtClean="0">
                <a:solidFill>
                  <a:schemeClr val="tx1">
                    <a:lumMod val="95000"/>
                    <a:lumOff val="5000"/>
                  </a:schemeClr>
                </a:solidFill>
                <a:latin typeface="Minion Pro SmBd" pitchFamily="18" charset="0"/>
              </a:rPr>
              <a:t>Мумочка</a:t>
            </a:r>
            <a:r>
              <a:rPr lang="ru-RU" sz="2000" b="1" dirty="0" smtClean="0">
                <a:solidFill>
                  <a:schemeClr val="tx1">
                    <a:lumMod val="95000"/>
                    <a:lumOff val="5000"/>
                  </a:schemeClr>
                </a:solidFill>
                <a:latin typeface="Minion Pro SmBd" pitchFamily="18" charset="0"/>
              </a:rPr>
              <a:t>, «по виду спорхнувшая с обложки журнала мод». Очерк «Стиляга» и напечатанная в том же номере статья о безродных космополитах стали сигналом начала кампании против влияния Запада. Есть мнение, что сам термин «стиляга» пришел из музыкального языка: у джазовых исполнителей термин «</a:t>
            </a:r>
            <a:r>
              <a:rPr lang="ru-RU" sz="2000" b="1" dirty="0" err="1" smtClean="0">
                <a:solidFill>
                  <a:schemeClr val="tx1">
                    <a:lumMod val="95000"/>
                    <a:lumOff val="5000"/>
                  </a:schemeClr>
                </a:solidFill>
                <a:latin typeface="Minion Pro SmBd" pitchFamily="18" charset="0"/>
              </a:rPr>
              <a:t>стилять</a:t>
            </a:r>
            <a:r>
              <a:rPr lang="ru-RU" sz="2000" b="1" dirty="0" smtClean="0">
                <a:solidFill>
                  <a:schemeClr val="tx1">
                    <a:lumMod val="95000"/>
                    <a:lumOff val="5000"/>
                  </a:schemeClr>
                </a:solidFill>
                <a:latin typeface="Minion Pro SmBd" pitchFamily="18" charset="0"/>
              </a:rPr>
              <a:t>» означал «копировать чужой стиль игры». Существовало выражение «дуть стилягу» – то есть играть в подражательной манере.</a:t>
            </a:r>
            <a:endParaRPr lang="uk-UA" sz="2000" b="1" dirty="0">
              <a:solidFill>
                <a:schemeClr val="tx1">
                  <a:lumMod val="95000"/>
                  <a:lumOff val="5000"/>
                </a:schemeClr>
              </a:solidFill>
              <a:latin typeface="Minion Pro SmBd" pitchFamily="18" charset="0"/>
            </a:endParaRPr>
          </a:p>
        </p:txBody>
      </p:sp>
      <p:pic>
        <p:nvPicPr>
          <p:cNvPr id="15362" name="Picture 2" descr="http://wiki.wildberries.ru/img/2012/05/664.jpg"/>
          <p:cNvPicPr>
            <a:picLocks noChangeAspect="1" noChangeArrowheads="1"/>
          </p:cNvPicPr>
          <p:nvPr/>
        </p:nvPicPr>
        <p:blipFill>
          <a:blip r:embed="rId3" cstate="print"/>
          <a:srcRect/>
          <a:stretch>
            <a:fillRect/>
          </a:stretch>
        </p:blipFill>
        <p:spPr bwMode="auto">
          <a:xfrm>
            <a:off x="251520" y="1052736"/>
            <a:ext cx="1905000" cy="52579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68560" y="0"/>
            <a:ext cx="9865096" cy="1196752"/>
          </a:xfrm>
        </p:spPr>
        <p:txBody>
          <a:bodyPr>
            <a:noAutofit/>
          </a:bodyPr>
          <a:lstStyle/>
          <a:p>
            <a:r>
              <a:rPr lang="uk-UA" sz="3200" dirty="0" err="1" smtClean="0">
                <a:solidFill>
                  <a:srgbClr val="1D150B"/>
                </a:solidFill>
                <a:latin typeface="a_BosaNovaDcFr" pitchFamily="82" charset="-52"/>
              </a:rPr>
              <a:t>Отношение</a:t>
            </a:r>
            <a:r>
              <a:rPr lang="uk-UA" sz="3200" dirty="0" smtClean="0">
                <a:solidFill>
                  <a:srgbClr val="1D150B"/>
                </a:solidFill>
                <a:latin typeface="a_BosaNovaDcFr" pitchFamily="82" charset="-52"/>
              </a:rPr>
              <a:t> </a:t>
            </a:r>
            <a:r>
              <a:rPr lang="uk-UA" sz="3200" dirty="0" err="1" smtClean="0">
                <a:solidFill>
                  <a:srgbClr val="1D150B"/>
                </a:solidFill>
                <a:latin typeface="a_BosaNovaDcFr" pitchFamily="82" charset="-52"/>
              </a:rPr>
              <a:t>общества</a:t>
            </a:r>
            <a:r>
              <a:rPr lang="uk-UA" sz="3200" dirty="0" smtClean="0">
                <a:solidFill>
                  <a:srgbClr val="1D150B"/>
                </a:solidFill>
                <a:latin typeface="a_BosaNovaDcFr" pitchFamily="82" charset="-52"/>
              </a:rPr>
              <a:t> к </a:t>
            </a:r>
            <a:r>
              <a:rPr lang="uk-UA" sz="3200" dirty="0" err="1" smtClean="0">
                <a:solidFill>
                  <a:srgbClr val="1D150B"/>
                </a:solidFill>
                <a:latin typeface="a_BosaNovaDcFr" pitchFamily="82" charset="-52"/>
              </a:rPr>
              <a:t>субкультуре</a:t>
            </a:r>
            <a:r>
              <a:rPr lang="uk-UA" sz="3200" dirty="0" smtClean="0">
                <a:latin typeface="a_CopperGothDcFr" pitchFamily="34" charset="-52"/>
              </a:rPr>
              <a:t/>
            </a:r>
            <a:br>
              <a:rPr lang="uk-UA" sz="3200" dirty="0" smtClean="0">
                <a:latin typeface="a_CopperGothDcFr" pitchFamily="34" charset="-52"/>
              </a:rPr>
            </a:br>
            <a:endParaRPr lang="uk-UA" sz="3200" dirty="0">
              <a:latin typeface="a_CopperGothDcFr" pitchFamily="34" charset="-52"/>
            </a:endParaRPr>
          </a:p>
        </p:txBody>
      </p:sp>
      <p:sp>
        <p:nvSpPr>
          <p:cNvPr id="4" name="Прямоугольник 3"/>
          <p:cNvSpPr/>
          <p:nvPr/>
        </p:nvSpPr>
        <p:spPr>
          <a:xfrm>
            <a:off x="0" y="764704"/>
            <a:ext cx="9144000" cy="3170099"/>
          </a:xfrm>
          <a:prstGeom prst="rect">
            <a:avLst/>
          </a:prstGeom>
        </p:spPr>
        <p:txBody>
          <a:bodyPr wrap="square">
            <a:spAutoFit/>
          </a:bodyPr>
          <a:lstStyle/>
          <a:p>
            <a:r>
              <a:rPr lang="ru-RU" sz="2000" b="1" dirty="0" smtClean="0">
                <a:latin typeface="Minion Pro SmBd" pitchFamily="18" charset="0"/>
              </a:rPr>
              <a:t>Начиная с 50-х годов, стиляги постоянно подвергались преследованиям. Представителей субкультуры регулярно высмеивали в прессе и прорабатывали на комсомольских собраниях, отряды дружинников преследовали их на улицах. Стилягам портили одежду и отрезали волосы. Их насильно отводили в милицию и фотографировали для обличительных статей. Краткими «просветами» в отношении к субкультуре стиляг были выставка работ Пабло Пикассо в </a:t>
            </a:r>
            <a:r>
              <a:rPr lang="ru-RU" sz="2000" b="1" i="1" dirty="0" smtClean="0">
                <a:latin typeface="Minion Pro SmBd" pitchFamily="18" charset="0"/>
              </a:rPr>
              <a:t>1956</a:t>
            </a:r>
            <a:r>
              <a:rPr lang="ru-RU" sz="2000" b="1" dirty="0" smtClean="0">
                <a:latin typeface="Minion Pro SmBd" pitchFamily="18" charset="0"/>
              </a:rPr>
              <a:t> году, приезд в Москву </a:t>
            </a:r>
            <a:r>
              <a:rPr lang="ru-RU" sz="2000" b="1" i="1" u="sng" dirty="0" err="1" smtClean="0">
                <a:latin typeface="Minion Pro SmBd" pitchFamily="18" charset="0"/>
                <a:hlinkClick r:id="rId3" action="ppaction://hlinksldjump"/>
              </a:rPr>
              <a:t>Кристиана</a:t>
            </a:r>
            <a:r>
              <a:rPr lang="ru-RU" sz="2000" b="1" i="1" u="sng" dirty="0" smtClean="0">
                <a:latin typeface="Minion Pro SmBd" pitchFamily="18" charset="0"/>
                <a:hlinkClick r:id="rId3" action="ppaction://hlinksldjump"/>
              </a:rPr>
              <a:t> Диора</a:t>
            </a:r>
            <a:r>
              <a:rPr lang="ru-RU" sz="2000" b="1" i="1" dirty="0" smtClean="0">
                <a:latin typeface="Minion Pro SmBd" pitchFamily="18" charset="0"/>
              </a:rPr>
              <a:t> (</a:t>
            </a:r>
            <a:r>
              <a:rPr lang="ru-RU" sz="2000" b="1" i="1" dirty="0" err="1" smtClean="0">
                <a:latin typeface="Minion Pro SmBd" pitchFamily="18" charset="0"/>
              </a:rPr>
              <a:t>Christian</a:t>
            </a:r>
            <a:r>
              <a:rPr lang="ru-RU" sz="2000" b="1" i="1" dirty="0" smtClean="0">
                <a:latin typeface="Minion Pro SmBd" pitchFamily="18" charset="0"/>
              </a:rPr>
              <a:t> </a:t>
            </a:r>
            <a:r>
              <a:rPr lang="ru-RU" sz="2000" b="1" i="1" dirty="0" err="1" smtClean="0">
                <a:latin typeface="Minion Pro SmBd" pitchFamily="18" charset="0"/>
              </a:rPr>
              <a:t>Dior</a:t>
            </a:r>
            <a:r>
              <a:rPr lang="ru-RU" sz="2000" b="1" i="1" dirty="0" smtClean="0">
                <a:latin typeface="Minion Pro SmBd" pitchFamily="18" charset="0"/>
              </a:rPr>
              <a:t>) </a:t>
            </a:r>
            <a:r>
              <a:rPr lang="ru-RU" sz="2000" b="1" dirty="0" smtClean="0">
                <a:latin typeface="Minion Pro SmBd" pitchFamily="18" charset="0"/>
              </a:rPr>
              <a:t>с моделями в </a:t>
            </a:r>
            <a:r>
              <a:rPr lang="ru-RU" sz="2000" b="1" i="1" dirty="0" smtClean="0">
                <a:latin typeface="Minion Pro SmBd" pitchFamily="18" charset="0"/>
              </a:rPr>
              <a:t>1959</a:t>
            </a:r>
            <a:r>
              <a:rPr lang="ru-RU" sz="2000" b="1" dirty="0" smtClean="0">
                <a:latin typeface="Minion Pro SmBd" pitchFamily="18" charset="0"/>
              </a:rPr>
              <a:t> году и, в первую очередь, фестиваль молодежи и студентов в </a:t>
            </a:r>
            <a:r>
              <a:rPr lang="ru-RU" sz="2000" b="1" i="1" dirty="0" smtClean="0">
                <a:latin typeface="Minion Pro SmBd" pitchFamily="18" charset="0"/>
              </a:rPr>
              <a:t>1957 </a:t>
            </a:r>
            <a:r>
              <a:rPr lang="ru-RU" sz="2000" b="1" dirty="0" smtClean="0">
                <a:latin typeface="Minion Pro SmBd" pitchFamily="18" charset="0"/>
              </a:rPr>
              <a:t>году. В эти моменты преследования ослабевали, но позже начинались снова.</a:t>
            </a:r>
            <a:endParaRPr lang="uk-UA" sz="2000" b="1" dirty="0">
              <a:latin typeface="Minion Pro SmBd" pitchFamily="18" charset="0"/>
            </a:endParaRPr>
          </a:p>
        </p:txBody>
      </p:sp>
      <p:pic>
        <p:nvPicPr>
          <p:cNvPr id="22530" name="Picture 2" descr="http://wiki.wildberries.ru/img/2012/05/stilyagi_1.jpg"/>
          <p:cNvPicPr>
            <a:picLocks noChangeAspect="1" noChangeArrowheads="1"/>
          </p:cNvPicPr>
          <p:nvPr/>
        </p:nvPicPr>
        <p:blipFill>
          <a:blip r:embed="rId4" cstate="print">
            <a:grayscl/>
          </a:blip>
          <a:srcRect/>
          <a:stretch>
            <a:fillRect/>
          </a:stretch>
        </p:blipFill>
        <p:spPr bwMode="auto">
          <a:xfrm>
            <a:off x="1763688" y="3645024"/>
            <a:ext cx="5378097" cy="29169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anim calcmode="lin" valueType="num">
                                      <p:cBhvr>
                                        <p:cTn id="8" dur="2000" fill="hold"/>
                                        <p:tgtEl>
                                          <p:spTgt spid="22530"/>
                                        </p:tgtEl>
                                        <p:attrNameLst>
                                          <p:attrName>style.rotation</p:attrName>
                                        </p:attrNameLst>
                                      </p:cBhvr>
                                      <p:tavLst>
                                        <p:tav tm="0">
                                          <p:val>
                                            <p:fltVal val="720"/>
                                          </p:val>
                                        </p:tav>
                                        <p:tav tm="100000">
                                          <p:val>
                                            <p:fltVal val="0"/>
                                          </p:val>
                                        </p:tav>
                                      </p:tavLst>
                                    </p:anim>
                                    <p:anim calcmode="lin" valueType="num">
                                      <p:cBhvr>
                                        <p:cTn id="9" dur="2000" fill="hold"/>
                                        <p:tgtEl>
                                          <p:spTgt spid="22530"/>
                                        </p:tgtEl>
                                        <p:attrNameLst>
                                          <p:attrName>ppt_h</p:attrName>
                                        </p:attrNameLst>
                                      </p:cBhvr>
                                      <p:tavLst>
                                        <p:tav tm="0">
                                          <p:val>
                                            <p:fltVal val="0"/>
                                          </p:val>
                                        </p:tav>
                                        <p:tav tm="100000">
                                          <p:val>
                                            <p:strVal val="#ppt_h"/>
                                          </p:val>
                                        </p:tav>
                                      </p:tavLst>
                                    </p:anim>
                                    <p:anim calcmode="lin" valueType="num">
                                      <p:cBhvr>
                                        <p:cTn id="10" dur="2000" fill="hold"/>
                                        <p:tgtEl>
                                          <p:spTgt spid="225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0"/>
            <a:ext cx="9098504" cy="6858000"/>
          </a:xfrm>
          <a:prstGeom prst="rect">
            <a:avLst/>
          </a:prstGeom>
          <a:noFill/>
        </p:spPr>
      </p:pic>
      <p:sp>
        <p:nvSpPr>
          <p:cNvPr id="2" name="Заголовок 1"/>
          <p:cNvSpPr>
            <a:spLocks noGrp="1"/>
          </p:cNvSpPr>
          <p:nvPr>
            <p:ph type="title"/>
          </p:nvPr>
        </p:nvSpPr>
        <p:spPr>
          <a:xfrm>
            <a:off x="0" y="0"/>
            <a:ext cx="9144000" cy="1403648"/>
          </a:xfrm>
        </p:spPr>
        <p:txBody>
          <a:bodyPr>
            <a:noAutofit/>
          </a:bodyPr>
          <a:lstStyle/>
          <a:p>
            <a:r>
              <a:rPr lang="ru-RU" sz="4000" b="1" dirty="0" smtClean="0">
                <a:latin typeface="Arno Pro Smbd" pitchFamily="18" charset="0"/>
                <a:ea typeface="Arial Unicode MS" pitchFamily="34" charset="-128"/>
                <a:cs typeface="Arial Unicode MS" pitchFamily="34" charset="-128"/>
              </a:rPr>
              <a:t> </a:t>
            </a:r>
            <a:r>
              <a:rPr lang="ru-RU" sz="4000" b="1" dirty="0" err="1" smtClean="0">
                <a:latin typeface="Arno Pro Smbd" pitchFamily="18" charset="0"/>
                <a:ea typeface="Arial Unicode MS" pitchFamily="34" charset="-128"/>
                <a:cs typeface="Arial Unicode MS" pitchFamily="34" charset="-128"/>
              </a:rPr>
              <a:t>Кристиан</a:t>
            </a:r>
            <a:r>
              <a:rPr lang="ru-RU" sz="4000" b="1" dirty="0" smtClean="0">
                <a:latin typeface="Arno Pro Smbd" pitchFamily="18" charset="0"/>
                <a:ea typeface="Arial Unicode MS" pitchFamily="34" charset="-128"/>
                <a:cs typeface="Arial Unicode MS" pitchFamily="34" charset="-128"/>
              </a:rPr>
              <a:t> Диор (</a:t>
            </a:r>
            <a:r>
              <a:rPr lang="ru-RU" sz="4000" b="1" dirty="0" err="1" smtClean="0">
                <a:latin typeface="Arno Pro Smbd" pitchFamily="18" charset="0"/>
                <a:ea typeface="Arial Unicode MS" pitchFamily="34" charset="-128"/>
                <a:cs typeface="Arial Unicode MS" pitchFamily="34" charset="-128"/>
              </a:rPr>
              <a:t>Christian</a:t>
            </a:r>
            <a:r>
              <a:rPr lang="ru-RU" sz="4000" b="1" dirty="0" smtClean="0">
                <a:latin typeface="Arno Pro Smbd" pitchFamily="18" charset="0"/>
                <a:ea typeface="Arial Unicode MS" pitchFamily="34" charset="-128"/>
                <a:cs typeface="Arial Unicode MS" pitchFamily="34" charset="-128"/>
              </a:rPr>
              <a:t> </a:t>
            </a:r>
            <a:r>
              <a:rPr lang="ru-RU" sz="4000" b="1" dirty="0" err="1" smtClean="0">
                <a:latin typeface="Arno Pro Smbd" pitchFamily="18" charset="0"/>
                <a:ea typeface="Arial Unicode MS" pitchFamily="34" charset="-128"/>
                <a:cs typeface="Arial Unicode MS" pitchFamily="34" charset="-128"/>
              </a:rPr>
              <a:t>Dior</a:t>
            </a:r>
            <a:r>
              <a:rPr lang="ru-RU" sz="4000" b="1" dirty="0" smtClean="0">
                <a:latin typeface="Arno Pro Smbd" pitchFamily="18" charset="0"/>
                <a:ea typeface="Arial Unicode MS" pitchFamily="34" charset="-128"/>
                <a:cs typeface="Arial Unicode MS" pitchFamily="34" charset="-128"/>
              </a:rPr>
              <a:t>)</a:t>
            </a:r>
            <a:br>
              <a:rPr lang="ru-RU" sz="4000" b="1" dirty="0" smtClean="0">
                <a:latin typeface="Arno Pro Smbd" pitchFamily="18" charset="0"/>
                <a:ea typeface="Arial Unicode MS" pitchFamily="34" charset="-128"/>
                <a:cs typeface="Arial Unicode MS" pitchFamily="34" charset="-128"/>
              </a:rPr>
            </a:br>
            <a:r>
              <a:rPr lang="ru-RU" sz="4000" b="1" dirty="0" smtClean="0">
                <a:latin typeface="Arno Pro Smbd" pitchFamily="18" charset="0"/>
                <a:ea typeface="Arial Unicode MS" pitchFamily="34" charset="-128"/>
                <a:cs typeface="Arial Unicode MS" pitchFamily="34" charset="-128"/>
              </a:rPr>
              <a:t> с моделями</a:t>
            </a:r>
            <a:endParaRPr lang="uk-UA" sz="4000" dirty="0">
              <a:latin typeface="Arno Pro Smbd" pitchFamily="18" charset="0"/>
              <a:ea typeface="Arial Unicode MS" pitchFamily="34" charset="-128"/>
              <a:cs typeface="Arial Unicode MS" pitchFamily="34" charset="-128"/>
            </a:endParaRPr>
          </a:p>
        </p:txBody>
      </p:sp>
      <p:pic>
        <p:nvPicPr>
          <p:cNvPr id="23564" name="Picture 12" descr="Кристиан Диор и модели в одежде от Christian Dior"/>
          <p:cNvPicPr>
            <a:picLocks noChangeAspect="1" noChangeArrowheads="1"/>
          </p:cNvPicPr>
          <p:nvPr/>
        </p:nvPicPr>
        <p:blipFill>
          <a:blip r:embed="rId3" cstate="print"/>
          <a:srcRect/>
          <a:stretch>
            <a:fillRect/>
          </a:stretch>
        </p:blipFill>
        <p:spPr bwMode="auto">
          <a:xfrm>
            <a:off x="611560" y="1556792"/>
            <a:ext cx="3333750" cy="2362200"/>
          </a:xfrm>
          <a:prstGeom prst="rect">
            <a:avLst/>
          </a:prstGeom>
          <a:ln>
            <a:noFill/>
          </a:ln>
          <a:effectLst>
            <a:outerShdw blurRad="292100" dist="139700" dir="2700000" algn="tl" rotWithShape="0">
              <a:srgbClr val="333333">
                <a:alpha val="65000"/>
              </a:srgbClr>
            </a:outerShdw>
          </a:effectLst>
        </p:spPr>
      </p:pic>
      <p:pic>
        <p:nvPicPr>
          <p:cNvPr id="23566" name="Picture 14" descr="фото Кристиан Диор"/>
          <p:cNvPicPr>
            <a:picLocks noChangeAspect="1" noChangeArrowheads="1"/>
          </p:cNvPicPr>
          <p:nvPr/>
        </p:nvPicPr>
        <p:blipFill>
          <a:blip r:embed="rId4" cstate="print"/>
          <a:srcRect/>
          <a:stretch>
            <a:fillRect/>
          </a:stretch>
        </p:blipFill>
        <p:spPr bwMode="auto">
          <a:xfrm>
            <a:off x="4932040" y="1484784"/>
            <a:ext cx="2809875" cy="2571751"/>
          </a:xfrm>
          <a:prstGeom prst="rect">
            <a:avLst/>
          </a:prstGeom>
          <a:ln>
            <a:noFill/>
          </a:ln>
          <a:effectLst>
            <a:outerShdw blurRad="190500" algn="tl" rotWithShape="0">
              <a:srgbClr val="000000">
                <a:alpha val="70000"/>
              </a:srgbClr>
            </a:outerShdw>
          </a:effectLst>
        </p:spPr>
      </p:pic>
      <p:pic>
        <p:nvPicPr>
          <p:cNvPr id="23568" name="Picture 16" descr="фото Кристиан Диор"/>
          <p:cNvPicPr>
            <a:picLocks noChangeAspect="1" noChangeArrowheads="1"/>
          </p:cNvPicPr>
          <p:nvPr/>
        </p:nvPicPr>
        <p:blipFill>
          <a:blip r:embed="rId5" cstate="print"/>
          <a:srcRect/>
          <a:stretch>
            <a:fillRect/>
          </a:stretch>
        </p:blipFill>
        <p:spPr bwMode="auto">
          <a:xfrm>
            <a:off x="539552" y="4221088"/>
            <a:ext cx="3333750" cy="2286001"/>
          </a:xfrm>
          <a:prstGeom prst="rect">
            <a:avLst/>
          </a:prstGeom>
          <a:ln>
            <a:noFill/>
          </a:ln>
          <a:effectLst>
            <a:outerShdw blurRad="190500" algn="tl" rotWithShape="0">
              <a:srgbClr val="000000">
                <a:alpha val="70000"/>
              </a:srgbClr>
            </a:outerShdw>
          </a:effectLst>
        </p:spPr>
      </p:pic>
      <p:pic>
        <p:nvPicPr>
          <p:cNvPr id="23570" name="Picture 18" descr="Кристиан Диор фотографии"/>
          <p:cNvPicPr>
            <a:picLocks noChangeAspect="1" noChangeArrowheads="1"/>
          </p:cNvPicPr>
          <p:nvPr/>
        </p:nvPicPr>
        <p:blipFill>
          <a:blip r:embed="rId6" cstate="print"/>
          <a:srcRect/>
          <a:stretch>
            <a:fillRect/>
          </a:stretch>
        </p:blipFill>
        <p:spPr bwMode="auto">
          <a:xfrm>
            <a:off x="4932040" y="4221088"/>
            <a:ext cx="3048000" cy="22860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uk-UA" b="1" dirty="0" err="1" smtClean="0">
                <a:solidFill>
                  <a:srgbClr val="1D150B"/>
                </a:solidFill>
                <a:latin typeface="a_BosaNovaDcFr" pitchFamily="82" charset="-52"/>
              </a:rPr>
              <a:t>Угасание</a:t>
            </a:r>
            <a:r>
              <a:rPr lang="uk-UA" b="1" dirty="0" smtClean="0">
                <a:solidFill>
                  <a:srgbClr val="1D150B"/>
                </a:solidFill>
                <a:latin typeface="a_BosaNovaDcFr" pitchFamily="82" charset="-52"/>
              </a:rPr>
              <a:t> </a:t>
            </a:r>
            <a:r>
              <a:rPr lang="uk-UA" b="1" dirty="0" err="1" smtClean="0">
                <a:solidFill>
                  <a:srgbClr val="1D150B"/>
                </a:solidFill>
                <a:latin typeface="a_BosaNovaDcFr" pitchFamily="82" charset="-52"/>
              </a:rPr>
              <a:t>движения</a:t>
            </a:r>
            <a:r>
              <a:rPr lang="uk-UA" b="1" dirty="0" smtClean="0">
                <a:solidFill>
                  <a:srgbClr val="1D150B"/>
                </a:solidFill>
                <a:latin typeface="a_BosaNovaDcFr" pitchFamily="82" charset="-52"/>
              </a:rPr>
              <a:t> стиляг</a:t>
            </a:r>
            <a:r>
              <a:rPr lang="uk-UA" dirty="0" smtClean="0">
                <a:solidFill>
                  <a:srgbClr val="1D150B"/>
                </a:solidFill>
                <a:latin typeface="a_BosaNovaDcFr" pitchFamily="82" charset="-52"/>
              </a:rPr>
              <a:t/>
            </a:r>
            <a:br>
              <a:rPr lang="uk-UA" dirty="0" smtClean="0">
                <a:solidFill>
                  <a:srgbClr val="1D150B"/>
                </a:solidFill>
                <a:latin typeface="a_BosaNovaDcFr" pitchFamily="82" charset="-52"/>
              </a:rPr>
            </a:br>
            <a:endParaRPr lang="uk-UA" dirty="0">
              <a:solidFill>
                <a:srgbClr val="1D150B"/>
              </a:solidFill>
              <a:latin typeface="a_BosaNovaDcFr" pitchFamily="82" charset="-52"/>
            </a:endParaRPr>
          </a:p>
        </p:txBody>
      </p:sp>
      <p:sp>
        <p:nvSpPr>
          <p:cNvPr id="5" name="Прямоугольник 4"/>
          <p:cNvSpPr/>
          <p:nvPr/>
        </p:nvSpPr>
        <p:spPr>
          <a:xfrm>
            <a:off x="0" y="1124744"/>
            <a:ext cx="2411760" cy="4801314"/>
          </a:xfrm>
          <a:prstGeom prst="rect">
            <a:avLst/>
          </a:prstGeom>
        </p:spPr>
        <p:txBody>
          <a:bodyPr wrap="square">
            <a:spAutoFit/>
          </a:bodyPr>
          <a:lstStyle/>
          <a:p>
            <a:r>
              <a:rPr lang="ru-RU" b="1" dirty="0" smtClean="0">
                <a:solidFill>
                  <a:schemeClr val="bg1"/>
                </a:solidFill>
                <a:latin typeface="Minion Pro SmBd" pitchFamily="18" charset="0"/>
              </a:rPr>
              <a:t>Движение стиляг практически угасло к середине 1960-х. Некоторые исследователи считают, что представителей субкультуры начала 60-х уже нельзя отнести к стилягам. Несмотря на исчезновение субкультуры, стилягами еще в течение десяти лет продолжали называть модников</a:t>
            </a:r>
            <a:r>
              <a:rPr lang="ru-RU" b="1" dirty="0" smtClean="0">
                <a:latin typeface="Minion Pro SmBd" pitchFamily="18" charset="0"/>
              </a:rPr>
              <a:t>.</a:t>
            </a:r>
            <a:endParaRPr lang="uk-UA" b="1" dirty="0">
              <a:latin typeface="Minion Pro SmBd" pitchFamily="18" charset="0"/>
            </a:endParaRPr>
          </a:p>
        </p:txBody>
      </p:sp>
      <p:pic>
        <p:nvPicPr>
          <p:cNvPr id="21506" name="Picture 2" descr="http://wiki.wildberries.ru/img/2012/05/1957-%D0%B2%D0%B4%D0%BD%D1%85.jpg"/>
          <p:cNvPicPr>
            <a:picLocks noChangeAspect="1" noChangeArrowheads="1"/>
          </p:cNvPicPr>
          <p:nvPr/>
        </p:nvPicPr>
        <p:blipFill>
          <a:blip r:embed="rId3" cstate="print"/>
          <a:srcRect/>
          <a:stretch>
            <a:fillRect/>
          </a:stretch>
        </p:blipFill>
        <p:spPr bwMode="auto">
          <a:xfrm>
            <a:off x="5292080" y="1052736"/>
            <a:ext cx="3629203" cy="4536504"/>
          </a:xfrm>
          <a:prstGeom prst="rect">
            <a:avLst/>
          </a:prstGeom>
          <a:ln>
            <a:noFill/>
          </a:ln>
          <a:effectLst>
            <a:outerShdw blurRad="292100" dist="139700" dir="2700000" algn="tl" rotWithShape="0">
              <a:srgbClr val="333333">
                <a:alpha val="65000"/>
              </a:srgbClr>
            </a:outerShdw>
          </a:effectLst>
        </p:spPr>
      </p:pic>
      <p:pic>
        <p:nvPicPr>
          <p:cNvPr id="21508" name="Picture 4" descr="http://wiki.wildberries.ru/img/2012/05/48.jpg"/>
          <p:cNvPicPr>
            <a:picLocks noChangeAspect="1" noChangeArrowheads="1"/>
          </p:cNvPicPr>
          <p:nvPr/>
        </p:nvPicPr>
        <p:blipFill>
          <a:blip r:embed="rId4" cstate="print"/>
          <a:srcRect/>
          <a:stretch>
            <a:fillRect/>
          </a:stretch>
        </p:blipFill>
        <p:spPr bwMode="auto">
          <a:xfrm>
            <a:off x="2339752" y="1844824"/>
            <a:ext cx="2736304" cy="45605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0" y="332656"/>
            <a:ext cx="8229600" cy="764704"/>
          </a:xfrm>
        </p:spPr>
        <p:txBody>
          <a:bodyPr>
            <a:normAutofit fontScale="90000"/>
          </a:bodyPr>
          <a:lstStyle/>
          <a:p>
            <a:r>
              <a:rPr lang="uk-UA" sz="3600" b="1" dirty="0" err="1" smtClean="0">
                <a:latin typeface="a_BosaNovaDcFr" pitchFamily="82" charset="-52"/>
              </a:rPr>
              <a:t>Черты</a:t>
            </a:r>
            <a:r>
              <a:rPr lang="uk-UA" sz="3600" b="1" dirty="0" smtClean="0">
                <a:latin typeface="a_BosaNovaDcFr" pitchFamily="82" charset="-52"/>
              </a:rPr>
              <a:t> стиля</a:t>
            </a:r>
            <a:r>
              <a:rPr lang="uk-UA" b="1" dirty="0" smtClean="0"/>
              <a:t/>
            </a:r>
            <a:br>
              <a:rPr lang="uk-UA" b="1" dirty="0" smtClean="0"/>
            </a:br>
            <a:endParaRPr lang="uk-UA" dirty="0"/>
          </a:p>
        </p:txBody>
      </p:sp>
      <p:sp>
        <p:nvSpPr>
          <p:cNvPr id="4" name="Прямоугольник 3"/>
          <p:cNvSpPr/>
          <p:nvPr/>
        </p:nvSpPr>
        <p:spPr>
          <a:xfrm>
            <a:off x="0" y="836712"/>
            <a:ext cx="4176464" cy="3139321"/>
          </a:xfrm>
          <a:prstGeom prst="rect">
            <a:avLst/>
          </a:prstGeom>
        </p:spPr>
        <p:txBody>
          <a:bodyPr wrap="square">
            <a:spAutoFit/>
          </a:bodyPr>
          <a:lstStyle/>
          <a:p>
            <a:r>
              <a:rPr lang="ru-RU" dirty="0" smtClean="0">
                <a:solidFill>
                  <a:schemeClr val="bg1"/>
                </a:solidFill>
                <a:latin typeface="Minion Pro SmBd" pitchFamily="18" charset="0"/>
              </a:rPr>
              <a:t>Представители субкультуры имели специфический внешний вид, особые манеры поведения, свой сленг и музыкальные предпочтения. Во многом предпочтения стиляг сформировали «трофейные» фильмы – «Судьба солдата в Америке», «Серенада Солнечной Долины», «</a:t>
            </a:r>
            <a:r>
              <a:rPr lang="ru-RU" dirty="0" err="1" smtClean="0">
                <a:solidFill>
                  <a:schemeClr val="bg1"/>
                </a:solidFill>
                <a:latin typeface="Minion Pro SmBd" pitchFamily="18" charset="0"/>
              </a:rPr>
              <a:t>Тарзан</a:t>
            </a:r>
            <a:r>
              <a:rPr lang="ru-RU" dirty="0" smtClean="0">
                <a:solidFill>
                  <a:schemeClr val="bg1"/>
                </a:solidFill>
                <a:latin typeface="Minion Pro SmBd" pitchFamily="18" charset="0"/>
              </a:rPr>
              <a:t>», «Девушка моей мечты», «Джордж из </a:t>
            </a:r>
            <a:r>
              <a:rPr lang="ru-RU" dirty="0" err="1" smtClean="0">
                <a:solidFill>
                  <a:schemeClr val="bg1"/>
                </a:solidFill>
                <a:latin typeface="Minion Pro SmBd" pitchFamily="18" charset="0"/>
              </a:rPr>
              <a:t>Динки-джаза</a:t>
            </a:r>
            <a:r>
              <a:rPr lang="ru-RU" dirty="0" smtClean="0">
                <a:solidFill>
                  <a:schemeClr val="bg1"/>
                </a:solidFill>
                <a:latin typeface="Minion Pro SmBd" pitchFamily="18" charset="0"/>
              </a:rPr>
              <a:t>», а также картины с Диной </a:t>
            </a:r>
            <a:r>
              <a:rPr lang="ru-RU" dirty="0" err="1" smtClean="0">
                <a:solidFill>
                  <a:schemeClr val="bg1"/>
                </a:solidFill>
                <a:latin typeface="Minion Pro SmBd" pitchFamily="18" charset="0"/>
              </a:rPr>
              <a:t>Дурбин</a:t>
            </a:r>
            <a:r>
              <a:rPr lang="ru-RU" dirty="0" smtClean="0">
                <a:solidFill>
                  <a:schemeClr val="bg1"/>
                </a:solidFill>
                <a:latin typeface="Minion Pro SmBd" pitchFamily="18" charset="0"/>
              </a:rPr>
              <a:t>.</a:t>
            </a:r>
            <a:endParaRPr lang="uk-UA" dirty="0">
              <a:solidFill>
                <a:schemeClr val="bg1"/>
              </a:solidFill>
              <a:latin typeface="Minion Pro SmBd" pitchFamily="18" charset="0"/>
            </a:endParaRPr>
          </a:p>
        </p:txBody>
      </p:sp>
      <p:pic>
        <p:nvPicPr>
          <p:cNvPr id="20482" name="Picture 2" descr="http://wiki.wildberries.ru/img/2012/05/%D1%81%D1%83%D0%B4%D1%8C%D0%B1%D0%B0-%D1%81%D0%BE%D0%BB%D0%B4%D0%B0%D1%82%D0%B0-%D0%B2-%D0%B0%D0%BC%D0%B5%D1%80%D0%B8%D0%BA%D0%B5.jpg"/>
          <p:cNvPicPr>
            <a:picLocks noChangeAspect="1" noChangeArrowheads="1"/>
          </p:cNvPicPr>
          <p:nvPr/>
        </p:nvPicPr>
        <p:blipFill>
          <a:blip r:embed="rId3" cstate="print"/>
          <a:srcRect/>
          <a:stretch>
            <a:fillRect/>
          </a:stretch>
        </p:blipFill>
        <p:spPr bwMode="auto">
          <a:xfrm>
            <a:off x="5220072" y="764704"/>
            <a:ext cx="3707904" cy="2751449"/>
          </a:xfrm>
          <a:prstGeom prst="rect">
            <a:avLst/>
          </a:prstGeom>
          <a:noFill/>
        </p:spPr>
      </p:pic>
      <p:sp>
        <p:nvSpPr>
          <p:cNvPr id="7" name="Прямоугольник 6"/>
          <p:cNvSpPr/>
          <p:nvPr/>
        </p:nvSpPr>
        <p:spPr>
          <a:xfrm>
            <a:off x="5724128" y="404664"/>
            <a:ext cx="3214854" cy="369332"/>
          </a:xfrm>
          <a:prstGeom prst="rect">
            <a:avLst/>
          </a:prstGeom>
        </p:spPr>
        <p:txBody>
          <a:bodyPr wrap="none">
            <a:spAutoFit/>
          </a:bodyPr>
          <a:lstStyle/>
          <a:p>
            <a:r>
              <a:rPr lang="uk-UA" dirty="0" smtClean="0">
                <a:solidFill>
                  <a:srgbClr val="1D150B"/>
                </a:solidFill>
              </a:rPr>
              <a:t>« </a:t>
            </a:r>
            <a:r>
              <a:rPr lang="uk-UA" b="1" dirty="0" smtClean="0">
                <a:solidFill>
                  <a:srgbClr val="1D150B"/>
                </a:solidFill>
              </a:rPr>
              <a:t>Судьба солдата в </a:t>
            </a:r>
            <a:r>
              <a:rPr lang="uk-UA" b="1" dirty="0" err="1" smtClean="0">
                <a:solidFill>
                  <a:srgbClr val="1D150B"/>
                </a:solidFill>
              </a:rPr>
              <a:t>Америке</a:t>
            </a:r>
            <a:r>
              <a:rPr lang="uk-UA" dirty="0" smtClean="0">
                <a:solidFill>
                  <a:srgbClr val="1D150B"/>
                </a:solidFill>
              </a:rPr>
              <a:t> »</a:t>
            </a:r>
            <a:endParaRPr lang="uk-UA" b="1" dirty="0">
              <a:solidFill>
                <a:srgbClr val="1D150B"/>
              </a:solidFill>
            </a:endParaRPr>
          </a:p>
        </p:txBody>
      </p:sp>
      <p:pic>
        <p:nvPicPr>
          <p:cNvPr id="20486" name="Picture 6" descr="http://film.arjlover.net/ap/serenada.solnechnoj.doliny.avi/serenada.solnechnoj.doliny.avi.image6.jpg"/>
          <p:cNvPicPr>
            <a:picLocks noChangeAspect="1" noChangeArrowheads="1"/>
          </p:cNvPicPr>
          <p:nvPr/>
        </p:nvPicPr>
        <p:blipFill>
          <a:blip r:embed="rId4" cstate="print"/>
          <a:srcRect/>
          <a:stretch>
            <a:fillRect/>
          </a:stretch>
        </p:blipFill>
        <p:spPr bwMode="auto">
          <a:xfrm>
            <a:off x="5292080" y="3933056"/>
            <a:ext cx="3545632" cy="2678922"/>
          </a:xfrm>
          <a:prstGeom prst="rect">
            <a:avLst/>
          </a:prstGeom>
          <a:noFill/>
        </p:spPr>
      </p:pic>
      <p:sp>
        <p:nvSpPr>
          <p:cNvPr id="9" name="Прямоугольник 8"/>
          <p:cNvSpPr/>
          <p:nvPr/>
        </p:nvSpPr>
        <p:spPr>
          <a:xfrm>
            <a:off x="5364088" y="3573016"/>
            <a:ext cx="3530454" cy="369332"/>
          </a:xfrm>
          <a:prstGeom prst="rect">
            <a:avLst/>
          </a:prstGeom>
        </p:spPr>
        <p:txBody>
          <a:bodyPr wrap="none">
            <a:spAutoFit/>
          </a:bodyPr>
          <a:lstStyle/>
          <a:p>
            <a:r>
              <a:rPr lang="uk-UA" dirty="0" smtClean="0">
                <a:solidFill>
                  <a:srgbClr val="1D150B"/>
                </a:solidFill>
              </a:rPr>
              <a:t>« </a:t>
            </a:r>
            <a:r>
              <a:rPr lang="ru-RU" b="1" dirty="0" smtClean="0">
                <a:solidFill>
                  <a:srgbClr val="1D150B"/>
                </a:solidFill>
              </a:rPr>
              <a:t>Серенада Солнечной Долины</a:t>
            </a:r>
            <a:r>
              <a:rPr lang="uk-UA" dirty="0" smtClean="0">
                <a:solidFill>
                  <a:srgbClr val="1D150B"/>
                </a:solidFill>
              </a:rPr>
              <a:t> »</a:t>
            </a:r>
            <a:endParaRPr lang="uk-UA" b="1" dirty="0">
              <a:solidFill>
                <a:srgbClr val="1D150B"/>
              </a:solidFill>
            </a:endParaRPr>
          </a:p>
        </p:txBody>
      </p:sp>
      <p:pic>
        <p:nvPicPr>
          <p:cNvPr id="20488" name="Picture 8" descr="http://pic.afisha.mail.ru/1088103/"/>
          <p:cNvPicPr>
            <a:picLocks noChangeAspect="1" noChangeArrowheads="1"/>
          </p:cNvPicPr>
          <p:nvPr/>
        </p:nvPicPr>
        <p:blipFill>
          <a:blip r:embed="rId5" cstate="print"/>
          <a:srcRect/>
          <a:stretch>
            <a:fillRect/>
          </a:stretch>
        </p:blipFill>
        <p:spPr bwMode="auto">
          <a:xfrm>
            <a:off x="539552" y="4437112"/>
            <a:ext cx="3709525" cy="2060848"/>
          </a:xfrm>
          <a:prstGeom prst="rect">
            <a:avLst/>
          </a:prstGeom>
          <a:noFill/>
        </p:spPr>
      </p:pic>
      <p:sp>
        <p:nvSpPr>
          <p:cNvPr id="11" name="Прямоугольник 10"/>
          <p:cNvSpPr/>
          <p:nvPr/>
        </p:nvSpPr>
        <p:spPr>
          <a:xfrm>
            <a:off x="971600" y="4005064"/>
            <a:ext cx="2993640" cy="369332"/>
          </a:xfrm>
          <a:prstGeom prst="rect">
            <a:avLst/>
          </a:prstGeom>
        </p:spPr>
        <p:txBody>
          <a:bodyPr wrap="none">
            <a:spAutoFit/>
          </a:bodyPr>
          <a:lstStyle/>
          <a:p>
            <a:r>
              <a:rPr lang="ru-RU" b="1" dirty="0" smtClean="0">
                <a:solidFill>
                  <a:srgbClr val="1D150B"/>
                </a:solidFill>
              </a:rPr>
              <a:t>«Джордж из </a:t>
            </a:r>
            <a:r>
              <a:rPr lang="ru-RU" b="1" dirty="0" err="1" smtClean="0">
                <a:solidFill>
                  <a:srgbClr val="1D150B"/>
                </a:solidFill>
              </a:rPr>
              <a:t>Динки-джаза</a:t>
            </a:r>
            <a:r>
              <a:rPr lang="ru-RU" b="1" dirty="0" smtClean="0">
                <a:solidFill>
                  <a:srgbClr val="1D150B"/>
                </a:solidFill>
              </a:rPr>
              <a:t>»</a:t>
            </a:r>
            <a:endParaRPr lang="uk-UA" b="1" dirty="0">
              <a:solidFill>
                <a:srgbClr val="1D150B"/>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84584" y="0"/>
            <a:ext cx="4824536" cy="1143000"/>
          </a:xfrm>
        </p:spPr>
        <p:txBody>
          <a:bodyPr/>
          <a:lstStyle/>
          <a:p>
            <a:r>
              <a:rPr lang="uk-UA" b="1" dirty="0" err="1" smtClean="0">
                <a:latin typeface="a_BosaNovaDcFr" pitchFamily="82" charset="-52"/>
              </a:rPr>
              <a:t>Одежда</a:t>
            </a:r>
            <a:endParaRPr lang="uk-UA" dirty="0">
              <a:latin typeface="a_BosaNovaDcFr" pitchFamily="82" charset="-52"/>
            </a:endParaRPr>
          </a:p>
        </p:txBody>
      </p:sp>
      <p:sp>
        <p:nvSpPr>
          <p:cNvPr id="4" name="Прямоугольник 3"/>
          <p:cNvSpPr/>
          <p:nvPr/>
        </p:nvSpPr>
        <p:spPr>
          <a:xfrm>
            <a:off x="0" y="4005064"/>
            <a:ext cx="9144000" cy="2862322"/>
          </a:xfrm>
          <a:prstGeom prst="rect">
            <a:avLst/>
          </a:prstGeom>
        </p:spPr>
        <p:txBody>
          <a:bodyPr wrap="square">
            <a:spAutoFit/>
          </a:bodyPr>
          <a:lstStyle/>
          <a:p>
            <a:r>
              <a:rPr lang="ru-RU" sz="1500" dirty="0" smtClean="0">
                <a:latin typeface="Arial Unicode MS" pitchFamily="34" charset="-128"/>
                <a:ea typeface="Arial Unicode MS" pitchFamily="34" charset="-128"/>
                <a:cs typeface="Arial Unicode MS" pitchFamily="34" charset="-128"/>
              </a:rPr>
              <a:t>Первые стиляги носили мешковатые двубортные пиджаки пестрых расцветок, шляпы с широкими полями, яркие носки, выглядывающие из-под брюк, цветные шелковые или гавайские рубашки, свитера с оленями, остроносые ботинки на высокой подошве, галстуки с драконами, обезьянами, петухами.</a:t>
            </a:r>
          </a:p>
          <a:p>
            <a:r>
              <a:rPr lang="ru-RU" sz="1500" dirty="0" smtClean="0">
                <a:latin typeface="Arial Unicode MS" pitchFamily="34" charset="-128"/>
                <a:ea typeface="Arial Unicode MS" pitchFamily="34" charset="-128"/>
                <a:cs typeface="Arial Unicode MS" pitchFamily="34" charset="-128"/>
              </a:rPr>
              <a:t>Позднее наряд представителей субкультуры стал более элегантным: брюки-дудочки шириной 22 см – в противоположность советским 32-сантиметровым, джинсы, зонты-трости, узкие галстуки-селедки.</a:t>
            </a:r>
          </a:p>
          <a:p>
            <a:r>
              <a:rPr lang="ru-RU" sz="1500" dirty="0" smtClean="0">
                <a:latin typeface="Arial Unicode MS" pitchFamily="34" charset="-128"/>
                <a:ea typeface="Arial Unicode MS" pitchFamily="34" charset="-128"/>
                <a:cs typeface="Arial Unicode MS" pitchFamily="34" charset="-128"/>
              </a:rPr>
              <a:t>К 60-м годам в честь следования американской моде стиляги стали называть себя «</a:t>
            </a:r>
            <a:r>
              <a:rPr lang="ru-RU" sz="1500" dirty="0" err="1" smtClean="0">
                <a:latin typeface="Arial Unicode MS" pitchFamily="34" charset="-128"/>
                <a:ea typeface="Arial Unicode MS" pitchFamily="34" charset="-128"/>
                <a:cs typeface="Arial Unicode MS" pitchFamily="34" charset="-128"/>
              </a:rPr>
              <a:t>штатниками</a:t>
            </a:r>
            <a:r>
              <a:rPr lang="ru-RU" sz="1500" dirty="0" smtClean="0">
                <a:latin typeface="Arial Unicode MS" pitchFamily="34" charset="-128"/>
                <a:ea typeface="Arial Unicode MS" pitchFamily="34" charset="-128"/>
                <a:cs typeface="Arial Unicode MS" pitchFamily="34" charset="-128"/>
              </a:rPr>
              <a:t>». К тому времени среди представителей движения популярны были строгие плащи с верхней пуговицей, </a:t>
            </a:r>
            <a:r>
              <a:rPr lang="ru-RU" sz="1500" dirty="0" err="1" smtClean="0">
                <a:latin typeface="Arial Unicode MS" pitchFamily="34" charset="-128"/>
                <a:ea typeface="Arial Unicode MS" pitchFamily="34" charset="-128"/>
                <a:cs typeface="Arial Unicode MS" pitchFamily="34" charset="-128"/>
              </a:rPr>
              <a:t>ратиновые</a:t>
            </a:r>
            <a:r>
              <a:rPr lang="ru-RU" sz="1500" dirty="0" smtClean="0">
                <a:latin typeface="Arial Unicode MS" pitchFamily="34" charset="-128"/>
                <a:ea typeface="Arial Unicode MS" pitchFamily="34" charset="-128"/>
                <a:cs typeface="Arial Unicode MS" pitchFamily="34" charset="-128"/>
              </a:rPr>
              <a:t> пальто в английском стиле, костюмы из чистой шерсти, широкие серые пиджаки с платочком в кармашке, сшитые у портного шляпы «</a:t>
            </a:r>
            <a:r>
              <a:rPr lang="ru-RU" sz="1500" dirty="0" err="1" smtClean="0">
                <a:latin typeface="Arial Unicode MS" pitchFamily="34" charset="-128"/>
                <a:ea typeface="Arial Unicode MS" pitchFamily="34" charset="-128"/>
                <a:cs typeface="Arial Unicode MS" pitchFamily="34" charset="-128"/>
              </a:rPr>
              <a:t>стетсон</a:t>
            </a:r>
            <a:r>
              <a:rPr lang="ru-RU" sz="1500" dirty="0" smtClean="0">
                <a:latin typeface="Arial Unicode MS" pitchFamily="34" charset="-128"/>
                <a:ea typeface="Arial Unicode MS" pitchFamily="34" charset="-128"/>
                <a:cs typeface="Arial Unicode MS" pitchFamily="34" charset="-128"/>
              </a:rPr>
              <a:t>», американские солдатские ботинки и туфли с перфорированным носком.</a:t>
            </a:r>
            <a:endParaRPr lang="ru-RU" sz="1500" dirty="0">
              <a:latin typeface="Arial Unicode MS" pitchFamily="34" charset="-128"/>
              <a:ea typeface="Arial Unicode MS" pitchFamily="34" charset="-128"/>
              <a:cs typeface="Arial Unicode MS" pitchFamily="34" charset="-128"/>
            </a:endParaRPr>
          </a:p>
        </p:txBody>
      </p:sp>
      <p:pic>
        <p:nvPicPr>
          <p:cNvPr id="19458" name="Picture 2" descr="http://wiki.wildberries.ru/img/2012/05/77996637_3788693_4.jpg"/>
          <p:cNvPicPr>
            <a:picLocks noChangeAspect="1" noChangeArrowheads="1"/>
          </p:cNvPicPr>
          <p:nvPr/>
        </p:nvPicPr>
        <p:blipFill>
          <a:blip r:embed="rId3" cstate="print"/>
          <a:srcRect/>
          <a:stretch>
            <a:fillRect/>
          </a:stretch>
        </p:blipFill>
        <p:spPr bwMode="auto">
          <a:xfrm>
            <a:off x="5940152" y="260648"/>
            <a:ext cx="2952750" cy="3810000"/>
          </a:xfrm>
          <a:prstGeom prst="rect">
            <a:avLst/>
          </a:prstGeom>
          <a:ln>
            <a:noFill/>
          </a:ln>
          <a:effectLst>
            <a:outerShdw blurRad="292100" dist="139700" dir="2700000" algn="tl" rotWithShape="0">
              <a:srgbClr val="333333">
                <a:alpha val="65000"/>
              </a:srgbClr>
            </a:outerShdw>
          </a:effectLst>
        </p:spPr>
      </p:pic>
      <p:pic>
        <p:nvPicPr>
          <p:cNvPr id="19460" name="Picture 4" descr="http://wiki.wildberries.ru/img/2012/05/141.jpg"/>
          <p:cNvPicPr>
            <a:picLocks noChangeAspect="1" noChangeArrowheads="1"/>
          </p:cNvPicPr>
          <p:nvPr/>
        </p:nvPicPr>
        <p:blipFill>
          <a:blip r:embed="rId4" cstate="print"/>
          <a:srcRect/>
          <a:stretch>
            <a:fillRect/>
          </a:stretch>
        </p:blipFill>
        <p:spPr bwMode="auto">
          <a:xfrm>
            <a:off x="3131840" y="260648"/>
            <a:ext cx="2724150" cy="3810000"/>
          </a:xfrm>
          <a:prstGeom prst="rect">
            <a:avLst/>
          </a:prstGeom>
          <a:ln>
            <a:noFill/>
          </a:ln>
          <a:effectLst>
            <a:outerShdw blurRad="292100" dist="139700" dir="2700000" algn="tl" rotWithShape="0">
              <a:srgbClr val="333333">
                <a:alpha val="65000"/>
              </a:srgbClr>
            </a:outerShdw>
          </a:effectLst>
        </p:spPr>
      </p:pic>
      <p:pic>
        <p:nvPicPr>
          <p:cNvPr id="19462" name="Picture 6" descr="http://20th.su/wp-content/uploads/2012/08/retro_vimil.jpg"/>
          <p:cNvPicPr>
            <a:picLocks noChangeAspect="1" noChangeArrowheads="1"/>
          </p:cNvPicPr>
          <p:nvPr/>
        </p:nvPicPr>
        <p:blipFill>
          <a:blip r:embed="rId5" cstate="print">
            <a:grayscl/>
          </a:blip>
          <a:srcRect/>
          <a:stretch>
            <a:fillRect/>
          </a:stretch>
        </p:blipFill>
        <p:spPr bwMode="auto">
          <a:xfrm>
            <a:off x="683568" y="1412776"/>
            <a:ext cx="2215631" cy="216024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2000"/>
                                        <p:tgtEl>
                                          <p:spTgt spid="19462"/>
                                        </p:tgtEl>
                                      </p:cBhvr>
                                    </p:animEffect>
                                    <p:anim calcmode="lin" valueType="num">
                                      <p:cBhvr>
                                        <p:cTn id="8" dur="2000" fill="hold"/>
                                        <p:tgtEl>
                                          <p:spTgt spid="19462"/>
                                        </p:tgtEl>
                                        <p:attrNameLst>
                                          <p:attrName>style.rotation</p:attrName>
                                        </p:attrNameLst>
                                      </p:cBhvr>
                                      <p:tavLst>
                                        <p:tav tm="0">
                                          <p:val>
                                            <p:fltVal val="720"/>
                                          </p:val>
                                        </p:tav>
                                        <p:tav tm="100000">
                                          <p:val>
                                            <p:fltVal val="0"/>
                                          </p:val>
                                        </p:tav>
                                      </p:tavLst>
                                    </p:anim>
                                    <p:anim calcmode="lin" valueType="num">
                                      <p:cBhvr>
                                        <p:cTn id="9" dur="2000" fill="hold"/>
                                        <p:tgtEl>
                                          <p:spTgt spid="19462"/>
                                        </p:tgtEl>
                                        <p:attrNameLst>
                                          <p:attrName>ppt_h</p:attrName>
                                        </p:attrNameLst>
                                      </p:cBhvr>
                                      <p:tavLst>
                                        <p:tav tm="0">
                                          <p:val>
                                            <p:fltVal val="0"/>
                                          </p:val>
                                        </p:tav>
                                        <p:tav tm="100000">
                                          <p:val>
                                            <p:strVal val="#ppt_h"/>
                                          </p:val>
                                        </p:tav>
                                      </p:tavLst>
                                    </p:anim>
                                    <p:anim calcmode="lin" valueType="num">
                                      <p:cBhvr>
                                        <p:cTn id="10" dur="2000" fill="hold"/>
                                        <p:tgtEl>
                                          <p:spTgt spid="194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publicdomainpictures.net/pictures/30000/nahled/old-background-1350553550zp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17232" y="188640"/>
            <a:ext cx="3826768" cy="1143000"/>
          </a:xfrm>
        </p:spPr>
        <p:txBody>
          <a:bodyPr/>
          <a:lstStyle/>
          <a:p>
            <a:r>
              <a:rPr lang="uk-UA" b="1" dirty="0" err="1" smtClean="0">
                <a:latin typeface="a_BosaNovaDcFr" pitchFamily="82" charset="-52"/>
              </a:rPr>
              <a:t>Одежда</a:t>
            </a:r>
            <a:endParaRPr lang="uk-UA" dirty="0">
              <a:latin typeface="a_BosaNovaDcFr" pitchFamily="82" charset="-52"/>
            </a:endParaRPr>
          </a:p>
        </p:txBody>
      </p:sp>
      <p:sp>
        <p:nvSpPr>
          <p:cNvPr id="5" name="Прямоугольник 4"/>
          <p:cNvSpPr/>
          <p:nvPr/>
        </p:nvSpPr>
        <p:spPr>
          <a:xfrm>
            <a:off x="0" y="3441680"/>
            <a:ext cx="9144000" cy="3416320"/>
          </a:xfrm>
          <a:prstGeom prst="rect">
            <a:avLst/>
          </a:prstGeom>
        </p:spPr>
        <p:txBody>
          <a:bodyPr wrap="square">
            <a:spAutoFit/>
          </a:bodyPr>
          <a:lstStyle/>
          <a:p>
            <a:r>
              <a:rPr lang="ru-RU" dirty="0" smtClean="0"/>
              <a:t>Мужской гардероб стал квинтэссенцией протестного движения – девушки-стиляги не имели собственного стиля. Они копировали фасоны из прибалтийских или социалистических модных журналов: носили пышные и узкие юбки, брюки, яркие блузы с цветочным </a:t>
            </a:r>
            <a:r>
              <a:rPr lang="ru-RU" dirty="0" err="1" smtClean="0"/>
              <a:t>принтом</a:t>
            </a:r>
            <a:r>
              <a:rPr lang="ru-RU" dirty="0" smtClean="0"/>
              <a:t>, туфли с удлиненным носком.</a:t>
            </a:r>
          </a:p>
          <a:p>
            <a:r>
              <a:rPr lang="ru-RU" dirty="0" smtClean="0"/>
              <a:t>Зажиточные стиляги покупали одежду у фарцовщиков или приезжих иностранцев, а также заказывали пошив вещей из западных тканей, купленных в комиссионных магазинах. Стиляги из бедных семей часто шили плащи и брюки из брезента, наклеивали на ботинки так называемую «манную кашу» – подошвы из каучука или микропорки, которые затем гофрировали сбоку, и пр.</a:t>
            </a:r>
            <a:br>
              <a:rPr lang="ru-RU" dirty="0" smtClean="0"/>
            </a:br>
            <a:r>
              <a:rPr lang="ru-RU" dirty="0" smtClean="0"/>
              <a:t>У представителей субкультуры были в почете особые «предметы роскоши» – заграничные авторучки, портсигары и зажигалки, а также американские игральные карты с девушками в стиле </a:t>
            </a:r>
            <a:r>
              <a:rPr lang="ru-RU" dirty="0" err="1" smtClean="0"/>
              <a:t>Pin-up</a:t>
            </a:r>
            <a:r>
              <a:rPr lang="ru-RU" dirty="0" smtClean="0"/>
              <a:t>.</a:t>
            </a:r>
            <a:endParaRPr lang="ru-RU" dirty="0"/>
          </a:p>
        </p:txBody>
      </p:sp>
      <p:pic>
        <p:nvPicPr>
          <p:cNvPr id="24578" name="Picture 2" descr="http://wiki.wildberries.ru/img/2012/05/gal_71_b.jpg"/>
          <p:cNvPicPr>
            <a:picLocks noChangeAspect="1" noChangeArrowheads="1"/>
          </p:cNvPicPr>
          <p:nvPr/>
        </p:nvPicPr>
        <p:blipFill>
          <a:blip r:embed="rId3" cstate="print">
            <a:grayscl/>
          </a:blip>
          <a:srcRect/>
          <a:stretch>
            <a:fillRect/>
          </a:stretch>
        </p:blipFill>
        <p:spPr bwMode="auto">
          <a:xfrm>
            <a:off x="395536" y="260648"/>
            <a:ext cx="2319207" cy="3144688"/>
          </a:xfrm>
          <a:prstGeom prst="rect">
            <a:avLst/>
          </a:prstGeom>
          <a:ln>
            <a:noFill/>
          </a:ln>
          <a:effectLst>
            <a:outerShdw blurRad="292100" dist="139700" dir="2700000" algn="tl" rotWithShape="0">
              <a:srgbClr val="333333">
                <a:alpha val="65000"/>
              </a:srgbClr>
            </a:outerShdw>
          </a:effectLst>
        </p:spPr>
      </p:pic>
      <p:pic>
        <p:nvPicPr>
          <p:cNvPr id="24582" name="Picture 6" descr="http://lamcdn.net/lookatme.ru/post_image-image/EmtRphijdiNPacjW18AZyw-article.jpg"/>
          <p:cNvPicPr>
            <a:picLocks noChangeAspect="1" noChangeArrowheads="1"/>
          </p:cNvPicPr>
          <p:nvPr/>
        </p:nvPicPr>
        <p:blipFill>
          <a:blip r:embed="rId4" cstate="print">
            <a:grayscl/>
          </a:blip>
          <a:srcRect/>
          <a:stretch>
            <a:fillRect/>
          </a:stretch>
        </p:blipFill>
        <p:spPr bwMode="auto">
          <a:xfrm>
            <a:off x="3275856" y="188640"/>
            <a:ext cx="2279542" cy="3284984"/>
          </a:xfrm>
          <a:prstGeom prst="rect">
            <a:avLst/>
          </a:prstGeom>
          <a:ln>
            <a:noFill/>
          </a:ln>
          <a:effectLst>
            <a:outerShdw blurRad="292100" dist="139700" dir="2700000" algn="tl" rotWithShape="0">
              <a:srgbClr val="333333">
                <a:alpha val="65000"/>
              </a:srgbClr>
            </a:outerShdw>
          </a:effectLst>
        </p:spPr>
      </p:pic>
      <p:pic>
        <p:nvPicPr>
          <p:cNvPr id="11" name="Picture 6" descr="http://20th.su/wp-content/uploads/2012/08/retro_vimil.jpg"/>
          <p:cNvPicPr>
            <a:picLocks noChangeAspect="1" noChangeArrowheads="1"/>
          </p:cNvPicPr>
          <p:nvPr/>
        </p:nvPicPr>
        <p:blipFill>
          <a:blip r:embed="rId5" cstate="print">
            <a:grayscl/>
          </a:blip>
          <a:srcRect/>
          <a:stretch>
            <a:fillRect/>
          </a:stretch>
        </p:blipFill>
        <p:spPr bwMode="auto">
          <a:xfrm>
            <a:off x="6084168" y="1340768"/>
            <a:ext cx="2215631" cy="216024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728</Words>
  <Application>Microsoft Office PowerPoint</Application>
  <PresentationFormat>Экран (4:3)</PresentationFormat>
  <Paragraphs>48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Стиляги</vt:lpstr>
      <vt:lpstr>Первые представители и суть движения </vt:lpstr>
      <vt:lpstr>Появление термина «стиляга» </vt:lpstr>
      <vt:lpstr>Отношение общества к субкультуре </vt:lpstr>
      <vt:lpstr> Кристиан Диор (Christian Dior)  с моделями</vt:lpstr>
      <vt:lpstr>Угасание движения стиляг </vt:lpstr>
      <vt:lpstr>Черты стиля </vt:lpstr>
      <vt:lpstr>Одежда</vt:lpstr>
      <vt:lpstr>Одежда</vt:lpstr>
      <vt:lpstr>Прическа и макияж</vt:lpstr>
      <vt:lpstr>Манеры</vt:lpstr>
      <vt:lpstr>Сленг</vt:lpstr>
      <vt:lpstr>Музыка</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Стиляги</dc:title>
  <dc:creator>Stas</dc:creator>
  <cp:lastModifiedBy>Кашпрук</cp:lastModifiedBy>
  <cp:revision>15</cp:revision>
  <dcterms:created xsi:type="dcterms:W3CDTF">2014-01-16T15:19:16Z</dcterms:created>
  <dcterms:modified xsi:type="dcterms:W3CDTF">2014-01-16T23:30:07Z</dcterms:modified>
</cp:coreProperties>
</file>