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10C892-CC46-496F-B50B-6A5BE67FCB9E}" type="datetimeFigureOut">
              <a:rPr lang="uk-UA" smtClean="0"/>
              <a:t>22.05.2014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B75268-30F7-4FDA-B45D-C1449770A2CB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618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7967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8" descr="securitycom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2073275"/>
            <a:ext cx="32591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22768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Архівуйте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файли</a:t>
            </a:r>
            <a:r>
              <a:rPr lang="ru-R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Думайте, перш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клацати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посиланню</a:t>
            </a:r>
            <a:r>
              <a:rPr lang="ru-R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Читайте </a:t>
            </a:r>
            <a:r>
              <a:rPr lang="ru-RU" sz="2000" dirty="0" err="1" smtClean="0"/>
              <a:t>декларації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конфіденційність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веб-вузлах</a:t>
            </a:r>
            <a:r>
              <a:rPr lang="ru-R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Закривайте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спливаючі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клацанням</a:t>
            </a:r>
            <a:r>
              <a:rPr lang="ru-RU" sz="2000" dirty="0" smtClean="0"/>
              <a:t> по </a:t>
            </a:r>
            <a:r>
              <a:rPr lang="ru-RU" sz="2000" dirty="0" err="1" smtClean="0"/>
              <a:t>червоній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кнопці</a:t>
            </a:r>
            <a:r>
              <a:rPr lang="ru-RU" sz="2000" dirty="0" smtClean="0"/>
              <a:t> (Х).</a:t>
            </a:r>
            <a:endParaRPr lang="uk-UA" sz="2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54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Архівуйте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файли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www.exploreinsurancerates.net/images/icon_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2828925" cy="28956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22048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Зберігайте їх на </a:t>
            </a:r>
            <a:r>
              <a:rPr lang="uk-UA" sz="2800" dirty="0" err="1" smtClean="0"/>
              <a:t>компакт-або</a:t>
            </a:r>
            <a:r>
              <a:rPr lang="uk-UA" sz="2800" dirty="0" smtClean="0"/>
              <a:t> </a:t>
            </a:r>
            <a:r>
              <a:rPr lang="en-US" sz="2800" dirty="0" smtClean="0"/>
              <a:t>DVD-</a:t>
            </a:r>
            <a:r>
              <a:rPr lang="uk-UA" sz="2800" dirty="0" smtClean="0"/>
              <a:t>дисках, </a:t>
            </a:r>
            <a:r>
              <a:rPr lang="en-US" sz="2800" dirty="0" smtClean="0"/>
              <a:t>USB-</a:t>
            </a:r>
            <a:r>
              <a:rPr lang="uk-UA" sz="2800" dirty="0" smtClean="0"/>
              <a:t>накопичувачах або інших зовнішніх носіях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Використовуйте </a:t>
            </a:r>
            <a:r>
              <a:rPr lang="uk-UA" sz="2800" dirty="0" err="1" smtClean="0"/>
              <a:t>веб-служби</a:t>
            </a:r>
            <a:r>
              <a:rPr lang="uk-UA" sz="2800" dirty="0" smtClean="0"/>
              <a:t> архівації</a:t>
            </a:r>
            <a:endParaRPr lang="uk-UA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Думайте, перш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клацати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посиланню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5" descr="good em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72903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ooltool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2267744" y="4149080"/>
            <a:ext cx="4556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22768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Будьте обережні з вкладеннями і посиланнями в повідомленнях електронної пошти </a:t>
            </a:r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Завантажуйте файли тільки з </a:t>
            </a:r>
            <a:r>
              <a:rPr lang="uk-UA" sz="2800" dirty="0" err="1" smtClean="0"/>
              <a:t>веб-сайтів</a:t>
            </a:r>
            <a:r>
              <a:rPr lang="uk-UA" sz="2800" dirty="0" smtClean="0"/>
              <a:t>, яким довіряєте</a:t>
            </a:r>
            <a:endParaRPr lang="uk-UA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Вивчайте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заяви про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конфіденційність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83857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36912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Намагайтеся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зрозуміти</a:t>
            </a:r>
            <a:r>
              <a:rPr lang="ru-RU" sz="2800" dirty="0" smtClean="0"/>
              <a:t>, на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погоджуєтесь</a:t>
            </a:r>
            <a:r>
              <a:rPr lang="ru-RU" sz="2800" dirty="0" smtClean="0"/>
              <a:t>, перш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відправлення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endParaRPr lang="uk-UA" sz="2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Закривайте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спливаючі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вікна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клацанням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червоній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кнопці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(Х)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7" descr="mess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056047" cy="144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MSDN arrow illumin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10477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25649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червону</a:t>
            </a:r>
            <a:r>
              <a:rPr lang="ru-RU" sz="2400" dirty="0" smtClean="0"/>
              <a:t> кнопку (Х) в кутку </a:t>
            </a:r>
            <a:r>
              <a:rPr lang="ru-RU" sz="2400" dirty="0" err="1" smtClean="0"/>
              <a:t>спливаючого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Ніколи</a:t>
            </a:r>
            <a:r>
              <a:rPr lang="ru-RU" sz="2400" dirty="0" smtClean="0"/>
              <a:t> не натискайте «Так», «</a:t>
            </a:r>
            <a:r>
              <a:rPr lang="ru-RU" sz="2400" dirty="0" err="1" smtClean="0"/>
              <a:t>Прийняти</a:t>
            </a:r>
            <a:r>
              <a:rPr lang="ru-RU" sz="2400" dirty="0" smtClean="0"/>
              <a:t>»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«</a:t>
            </a:r>
            <a:r>
              <a:rPr lang="ru-RU" sz="2400" dirty="0" err="1" smtClean="0"/>
              <a:t>Скасувати</a:t>
            </a:r>
            <a:r>
              <a:rPr lang="ru-RU" sz="2400" dirty="0" smtClean="0"/>
              <a:t>»,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привести До установки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комп'ютер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268760"/>
            <a:ext cx="5652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Ми цінуємо Інтернет, оскільки він дає нові потужні можливості для зв'язку, покупок і спілкування. Однак разом з ним у наші будинки проникає і зовнішній світ. Це вимагає змінити наші уявлення про захист та безпеку в Інтернеті. </a:t>
            </a:r>
          </a:p>
          <a:p>
            <a:r>
              <a:rPr lang="uk-UA" sz="2400" dirty="0" smtClean="0"/>
              <a:t>При будь-якому виході в Інтернет існує загроза вашої безпеки. Ці небезпеки можуть загрожувати Вашій родині, Вашої конфіденційності, Вашій авторитету і Вашому комп'ютеру. </a:t>
            </a:r>
          </a:p>
          <a:p>
            <a:endParaRPr lang="uk-UA" sz="2400" dirty="0" smtClean="0"/>
          </a:p>
          <a:p>
            <a:r>
              <a:rPr lang="uk-UA" sz="2400" dirty="0" smtClean="0"/>
              <a:t>Ось чому важливо знати, як захистити себе в Інтернеті.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0"/>
            <a:ext cx="5944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Інтернеті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http://www.actionazcomputers.com/Images/security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265984" cy="32659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o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5782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2097" y="0"/>
            <a:ext cx="72286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широких</a:t>
            </a:r>
          </a:p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можливостей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77281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Інтернет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вам: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спілкуватися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друзями</a:t>
            </a:r>
            <a:r>
              <a:rPr lang="ru-RU" sz="2800" dirty="0" smtClean="0"/>
              <a:t>, родиною, </a:t>
            </a:r>
            <a:r>
              <a:rPr lang="ru-RU" sz="2800" dirty="0" err="1" smtClean="0"/>
              <a:t>колегами</a:t>
            </a:r>
            <a:r>
              <a:rPr lang="ru-RU" sz="2800" dirty="0" smtClean="0"/>
              <a:t>;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отримувати</a:t>
            </a:r>
            <a:r>
              <a:rPr lang="ru-RU" sz="2800" dirty="0" smtClean="0"/>
              <a:t> доступ до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розваг</a:t>
            </a:r>
            <a:r>
              <a:rPr lang="ru-RU" sz="2800" dirty="0" smtClean="0"/>
              <a:t>;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вчитися</a:t>
            </a:r>
            <a:r>
              <a:rPr lang="ru-RU" sz="2800" dirty="0" smtClean="0"/>
              <a:t>, </a:t>
            </a:r>
            <a:r>
              <a:rPr lang="ru-RU" sz="2800" dirty="0" err="1" smtClean="0"/>
              <a:t>зустрічатися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людьми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пізнавати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нове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18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Інтернеті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MSN icon safety 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817853" cy="49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XP icon credential mana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4291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15567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err="1" smtClean="0"/>
              <a:t>Захист</a:t>
            </a:r>
            <a:r>
              <a:rPr lang="ru-RU" sz="2800" dirty="0" smtClean="0"/>
              <a:t>.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захищати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подібно</a:t>
            </a:r>
            <a:r>
              <a:rPr lang="ru-RU" sz="2800" dirty="0" smtClean="0"/>
              <a:t> до того, як ми </a:t>
            </a:r>
            <a:r>
              <a:rPr lang="ru-RU" sz="2800" dirty="0" err="1" smtClean="0"/>
              <a:t>захищаємо</a:t>
            </a:r>
            <a:r>
              <a:rPr lang="ru-RU" sz="2800" dirty="0" smtClean="0"/>
              <a:t> </a:t>
            </a:r>
            <a:r>
              <a:rPr lang="ru-RU" sz="2800" dirty="0" err="1" smtClean="0"/>
              <a:t>двері</a:t>
            </a:r>
            <a:r>
              <a:rPr lang="ru-RU" sz="2800" dirty="0" smtClean="0"/>
              <a:t> в наших </a:t>
            </a:r>
            <a:r>
              <a:rPr lang="ru-RU" sz="2800" dirty="0" err="1" smtClean="0"/>
              <a:t>будинках</a:t>
            </a:r>
            <a:r>
              <a:rPr lang="ru-RU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/>
              <a:t>Безпека</a:t>
            </a:r>
            <a:r>
              <a:rPr lang="ru-RU" sz="2800" dirty="0" smtClean="0"/>
              <a:t>. Наша </a:t>
            </a:r>
            <a:r>
              <a:rPr lang="ru-RU" sz="2800" dirty="0" err="1" smtClean="0"/>
              <a:t>поведінка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захищати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небезпек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Інтернету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загрози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9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2078038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V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68488"/>
            <a:ext cx="17303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8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rogan 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1400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60848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s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060848"/>
            <a:ext cx="146208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3528" y="3645024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Віруси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програми-черв'яки</a:t>
            </a:r>
            <a:r>
              <a:rPr lang="ru-RU" sz="2000" b="1" dirty="0" smtClean="0"/>
              <a:t> </a:t>
            </a:r>
          </a:p>
          <a:p>
            <a:r>
              <a:rPr lang="ru-RU" sz="2000" dirty="0" err="1" smtClean="0"/>
              <a:t>Програми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ющіе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комп'ютер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копіювання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пошкодження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3717032"/>
            <a:ext cx="29340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Програми-трояни</a:t>
            </a:r>
            <a:r>
              <a:rPr lang="ru-RU" sz="2000" b="1" dirty="0" smtClean="0"/>
              <a:t> </a:t>
            </a:r>
          </a:p>
          <a:p>
            <a:r>
              <a:rPr lang="ru-RU" sz="2000" dirty="0" err="1" smtClean="0"/>
              <a:t>Віруси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імітують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знищення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пошкодження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викрадення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відомостей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371703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Програми-шпигуни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Програми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відстежувати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вающие</a:t>
            </a:r>
            <a:r>
              <a:rPr lang="ru-RU" sz="2000" dirty="0" smtClean="0"/>
              <a:t> </a:t>
            </a:r>
            <a:r>
              <a:rPr lang="ru-RU" sz="2000" dirty="0" err="1" smtClean="0"/>
              <a:t>ваші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Інтернеті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отобра-жающие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нав'язливу</a:t>
            </a:r>
            <a:r>
              <a:rPr lang="ru-RU" sz="2000" dirty="0" smtClean="0"/>
              <a:t> рекламу.</a:t>
            </a:r>
            <a:endParaRPr lang="uk-UA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загрози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особистої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Інтернеті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3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1189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th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12493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9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988" y="1914525"/>
            <a:ext cx="11890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p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614488"/>
            <a:ext cx="11160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1708150"/>
            <a:ext cx="1189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malicious em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30350"/>
            <a:ext cx="12001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5" y="3862388"/>
            <a:ext cx="1189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 descr="w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238" y="3252788"/>
            <a:ext cx="11049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95736" y="2132856"/>
            <a:ext cx="2692400" cy="20851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b="1" dirty="0" err="1">
                <a:sym typeface="Arial" charset="0"/>
              </a:rPr>
              <a:t>Ф</a:t>
            </a:r>
            <a:r>
              <a:rPr lang="ru-RU" sz="2000" b="1" dirty="0" err="1" smtClean="0">
                <a:sym typeface="Arial" charset="0"/>
              </a:rPr>
              <a:t>ішинг</a:t>
            </a:r>
            <a:r>
              <a:rPr lang="ru-RU" b="1" dirty="0" smtClean="0">
                <a:sym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dirty="0" err="1" smtClean="0">
                <a:sym typeface="Arial" charset="0"/>
              </a:rPr>
              <a:t>Повідомлення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електронної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пошти</a:t>
            </a:r>
            <a:r>
              <a:rPr lang="ru-RU" dirty="0" smtClean="0">
                <a:sym typeface="Arial" charset="0"/>
              </a:rPr>
              <a:t>, </a:t>
            </a:r>
            <a:r>
              <a:rPr lang="ru-RU" dirty="0" err="1" smtClean="0">
                <a:sym typeface="Arial" charset="0"/>
              </a:rPr>
              <a:t>відправлені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злочинцями</a:t>
            </a:r>
            <a:r>
              <a:rPr lang="ru-RU" dirty="0" smtClean="0">
                <a:sym typeface="Arial" charset="0"/>
              </a:rPr>
              <a:t>, </a:t>
            </a:r>
            <a:r>
              <a:rPr lang="ru-RU" dirty="0" err="1" smtClean="0">
                <a:sym typeface="Arial" charset="0"/>
              </a:rPr>
              <a:t>щоб</a:t>
            </a:r>
            <a:r>
              <a:rPr lang="ru-RU" dirty="0" smtClean="0">
                <a:sym typeface="Arial" charset="0"/>
              </a:rPr>
              <a:t> обманом </a:t>
            </a:r>
            <a:r>
              <a:rPr lang="ru-RU" dirty="0" err="1" smtClean="0">
                <a:sym typeface="Arial" charset="0"/>
              </a:rPr>
              <a:t>змусити</a:t>
            </a:r>
            <a:r>
              <a:rPr lang="ru-RU" dirty="0" smtClean="0">
                <a:sym typeface="Arial" charset="0"/>
              </a:rPr>
              <a:t> вас </a:t>
            </a:r>
            <a:r>
              <a:rPr lang="ru-RU" dirty="0" err="1" smtClean="0">
                <a:sym typeface="Arial" charset="0"/>
              </a:rPr>
              <a:t>відвідати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підроблені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веб-вузли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і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надати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особисті</a:t>
            </a:r>
            <a:r>
              <a:rPr lang="ru-RU" dirty="0" smtClean="0">
                <a:sym typeface="Arial" charset="0"/>
              </a:rPr>
              <a:t> </a:t>
            </a:r>
            <a:r>
              <a:rPr lang="ru-RU" dirty="0" err="1" smtClean="0">
                <a:sym typeface="Arial" charset="0"/>
              </a:rPr>
              <a:t>відомості</a:t>
            </a:r>
            <a:endParaRPr lang="ru-RU" sz="1400" dirty="0">
              <a:sym typeface="Arial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23528" y="4462463"/>
            <a:ext cx="3081660" cy="2068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200" b="1" dirty="0" err="1" smtClean="0">
                <a:sym typeface="Arial" charset="0"/>
              </a:rPr>
              <a:t>Крадіжка</a:t>
            </a:r>
            <a:r>
              <a:rPr lang="ru-RU" sz="2200" b="1" dirty="0" smtClean="0">
                <a:sym typeface="Arial" charset="0"/>
              </a:rPr>
              <a:t> </a:t>
            </a:r>
            <a:r>
              <a:rPr lang="ru-RU" sz="2200" b="1" dirty="0" err="1" smtClean="0">
                <a:sym typeface="Arial" charset="0"/>
              </a:rPr>
              <a:t>идентифика-ційних</a:t>
            </a:r>
            <a:r>
              <a:rPr lang="ru-RU" sz="2200" b="1" dirty="0" smtClean="0">
                <a:sym typeface="Arial" charset="0"/>
              </a:rPr>
              <a:t> </a:t>
            </a:r>
            <a:r>
              <a:rPr lang="ru-RU" sz="2200" b="1" dirty="0" err="1" smtClean="0">
                <a:sym typeface="Arial" charset="0"/>
              </a:rPr>
              <a:t>відомостей</a:t>
            </a:r>
            <a:r>
              <a:rPr lang="ru-RU" sz="2200" b="1" dirty="0" smtClean="0">
                <a:sym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dirty="0" err="1" smtClean="0">
                <a:sym typeface="Arial" charset="0"/>
              </a:rPr>
              <a:t>Злочин</a:t>
            </a:r>
            <a:r>
              <a:rPr lang="ru-RU" sz="2000" dirty="0" smtClean="0">
                <a:sym typeface="Arial" charset="0"/>
              </a:rPr>
              <a:t>, </a:t>
            </a:r>
            <a:r>
              <a:rPr lang="ru-RU" sz="2000" dirty="0" err="1" smtClean="0">
                <a:sym typeface="Arial" charset="0"/>
              </a:rPr>
              <a:t>пов'язаний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з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викраденням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особистих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відомостей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і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отриманням</a:t>
            </a:r>
            <a:r>
              <a:rPr lang="ru-RU" sz="2000" dirty="0" smtClean="0">
                <a:sym typeface="Arial" charset="0"/>
              </a:rPr>
              <a:t> доступу до </a:t>
            </a:r>
            <a:r>
              <a:rPr lang="ru-RU" sz="2000" dirty="0" err="1" smtClean="0">
                <a:sym typeface="Arial" charset="0"/>
              </a:rPr>
              <a:t>готівки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або</a:t>
            </a:r>
            <a:r>
              <a:rPr lang="ru-RU" sz="2000" dirty="0" smtClean="0">
                <a:sym typeface="Arial" charset="0"/>
              </a:rPr>
              <a:t> кредиту</a:t>
            </a:r>
            <a:endParaRPr lang="ru-RU" sz="1600" dirty="0">
              <a:sym typeface="Arial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508375" y="4970463"/>
            <a:ext cx="3238500" cy="149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b="1" dirty="0" err="1">
                <a:sym typeface="Arial" charset="0"/>
              </a:rPr>
              <a:t>М</a:t>
            </a:r>
            <a:r>
              <a:rPr lang="ru-RU" sz="2000" b="1" dirty="0" err="1" smtClean="0">
                <a:sym typeface="Arial" charset="0"/>
              </a:rPr>
              <a:t>істифікація</a:t>
            </a:r>
            <a:r>
              <a:rPr lang="ru-RU" sz="2000" b="1" dirty="0" smtClean="0">
                <a:sym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dirty="0" err="1" smtClean="0">
                <a:sym typeface="Arial" charset="0"/>
              </a:rPr>
              <a:t>Повідомлення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електронної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пошти</a:t>
            </a:r>
            <a:r>
              <a:rPr lang="ru-RU" sz="2000" dirty="0" smtClean="0">
                <a:sym typeface="Arial" charset="0"/>
              </a:rPr>
              <a:t>, </a:t>
            </a:r>
            <a:r>
              <a:rPr lang="ru-RU" sz="2000" dirty="0" err="1" smtClean="0">
                <a:sym typeface="Arial" charset="0"/>
              </a:rPr>
              <a:t>відправлені</a:t>
            </a:r>
            <a:r>
              <a:rPr lang="ru-RU" sz="2000" dirty="0" smtClean="0">
                <a:sym typeface="Arial" charset="0"/>
              </a:rPr>
              <a:t>, </a:t>
            </a:r>
            <a:r>
              <a:rPr lang="ru-RU" sz="2000" dirty="0" err="1" smtClean="0">
                <a:sym typeface="Arial" charset="0"/>
              </a:rPr>
              <a:t>щоб</a:t>
            </a:r>
            <a:r>
              <a:rPr lang="ru-RU" sz="2000" dirty="0" smtClean="0">
                <a:sym typeface="Arial" charset="0"/>
              </a:rPr>
              <a:t> обманом </a:t>
            </a:r>
            <a:r>
              <a:rPr lang="ru-RU" sz="2000" dirty="0" err="1" smtClean="0">
                <a:sym typeface="Arial" charset="0"/>
              </a:rPr>
              <a:t>змусити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користувача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віддати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гроші</a:t>
            </a:r>
            <a:endParaRPr lang="ru-RU" sz="1600" dirty="0">
              <a:sym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73863" y="2941638"/>
            <a:ext cx="2197100" cy="22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b="1" dirty="0" err="1">
                <a:sym typeface="Arial" charset="0"/>
              </a:rPr>
              <a:t>Н</a:t>
            </a:r>
            <a:r>
              <a:rPr lang="ru-RU" sz="2000" b="1" dirty="0" err="1" smtClean="0">
                <a:sym typeface="Arial" charset="0"/>
              </a:rPr>
              <a:t>ебажана</a:t>
            </a:r>
            <a:r>
              <a:rPr lang="ru-RU" sz="2000" b="1" dirty="0" smtClean="0">
                <a:sym typeface="Arial" charset="0"/>
              </a:rPr>
              <a:t> </a:t>
            </a:r>
            <a:r>
              <a:rPr lang="ru-RU" sz="2000" b="1" dirty="0" err="1" smtClean="0">
                <a:sym typeface="Arial" charset="0"/>
              </a:rPr>
              <a:t>пошта</a:t>
            </a:r>
            <a:r>
              <a:rPr lang="ru-RU" sz="2000" b="1" dirty="0" smtClean="0">
                <a:sym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dirty="0" err="1" smtClean="0">
                <a:sym typeface="Arial" charset="0"/>
              </a:rPr>
              <a:t>Небажані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повідомлення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елект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нейронної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пошти</a:t>
            </a:r>
            <a:r>
              <a:rPr lang="ru-RU" sz="2000" dirty="0" smtClean="0">
                <a:sym typeface="Arial" charset="0"/>
              </a:rPr>
              <a:t>, </a:t>
            </a:r>
            <a:r>
              <a:rPr lang="ru-RU" sz="2000" dirty="0" err="1" smtClean="0">
                <a:sym typeface="Arial" charset="0"/>
              </a:rPr>
              <a:t>повідомлення</a:t>
            </a:r>
            <a:r>
              <a:rPr lang="ru-RU" sz="2000" dirty="0" smtClean="0">
                <a:sym typeface="Arial" charset="0"/>
              </a:rPr>
              <a:t> та </a:t>
            </a:r>
            <a:r>
              <a:rPr lang="ru-RU" sz="2000" dirty="0" err="1" smtClean="0">
                <a:sym typeface="Arial" charset="0"/>
              </a:rPr>
              <a:t>інші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види</a:t>
            </a:r>
            <a:r>
              <a:rPr lang="ru-RU" sz="2000" dirty="0" smtClean="0">
                <a:sym typeface="Arial" charset="0"/>
              </a:rPr>
              <a:t> </a:t>
            </a:r>
            <a:r>
              <a:rPr lang="ru-RU" sz="2000" dirty="0" err="1" smtClean="0">
                <a:sym typeface="Arial" charset="0"/>
              </a:rPr>
              <a:t>комунікації</a:t>
            </a:r>
            <a:endParaRPr lang="ru-RU" sz="1600" dirty="0">
              <a:sym typeface="Arial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04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можете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зробити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23528" y="836712"/>
            <a:ext cx="3960440" cy="5296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800" b="1" dirty="0" smtClean="0">
                <a:sym typeface="Arial" charset="0"/>
              </a:rPr>
              <a:t>Ваш </a:t>
            </a:r>
            <a:r>
              <a:rPr lang="ru-RU" sz="2800" b="1" dirty="0" err="1" smtClean="0">
                <a:sym typeface="Arial" charset="0"/>
              </a:rPr>
              <a:t>комп'ютер</a:t>
            </a:r>
            <a:r>
              <a:rPr lang="ru-RU" sz="2800" b="1" dirty="0" smtClean="0">
                <a:sym typeface="Arial" charset="0"/>
              </a:rPr>
              <a:t>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Увімкніть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інтернет-брандмауер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en-US" sz="2400" dirty="0" smtClean="0">
                <a:sym typeface="Arial" charset="0"/>
              </a:rPr>
              <a:t>Windows.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Використовуйте</a:t>
            </a:r>
            <a:r>
              <a:rPr lang="ru-RU" sz="2400" dirty="0" smtClean="0">
                <a:sym typeface="Arial" charset="0"/>
              </a:rPr>
              <a:t> Центр </a:t>
            </a:r>
            <a:r>
              <a:rPr lang="ru-RU" sz="2400" dirty="0" err="1" smtClean="0">
                <a:sym typeface="Arial" charset="0"/>
              </a:rPr>
              <a:t>оновлення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en-US" sz="2400" dirty="0" smtClean="0">
                <a:sym typeface="Arial" charset="0"/>
              </a:rPr>
              <a:t>Microsoft </a:t>
            </a:r>
            <a:r>
              <a:rPr lang="ru-RU" sz="2400" dirty="0" smtClean="0">
                <a:sym typeface="Arial" charset="0"/>
              </a:rPr>
              <a:t>для автоматичного </a:t>
            </a:r>
            <a:r>
              <a:rPr lang="ru-RU" sz="2400" dirty="0" err="1" smtClean="0">
                <a:sym typeface="Arial" charset="0"/>
              </a:rPr>
              <a:t>завантаження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новітніх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оновлень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en-US" sz="2400" dirty="0" smtClean="0">
                <a:sym typeface="Arial" charset="0"/>
              </a:rPr>
              <a:t>Windows.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Встановіть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і</a:t>
            </a:r>
            <a:r>
              <a:rPr lang="ru-RU" sz="2400" dirty="0" smtClean="0">
                <a:sym typeface="Arial" charset="0"/>
              </a:rPr>
              <a:t> регулярно </a:t>
            </a:r>
            <a:r>
              <a:rPr lang="ru-RU" sz="2400" dirty="0" err="1" smtClean="0">
                <a:sym typeface="Arial" charset="0"/>
              </a:rPr>
              <a:t>оновлюйте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антивірус-ве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програмне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забезпечення</a:t>
            </a:r>
            <a:r>
              <a:rPr lang="ru-RU" sz="2400" dirty="0" smtClean="0">
                <a:sym typeface="Arial" charset="0"/>
              </a:rPr>
              <a:t>.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Встановіть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і</a:t>
            </a:r>
            <a:r>
              <a:rPr lang="ru-RU" sz="2400" dirty="0" smtClean="0">
                <a:sym typeface="Arial" charset="0"/>
              </a:rPr>
              <a:t> регулярно </a:t>
            </a:r>
            <a:r>
              <a:rPr lang="ru-RU" sz="2400" dirty="0" err="1" smtClean="0">
                <a:sym typeface="Arial" charset="0"/>
              </a:rPr>
              <a:t>оновлюйте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Захисник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en-US" sz="2400" dirty="0" smtClean="0">
                <a:sym typeface="Arial" charset="0"/>
              </a:rPr>
              <a:t>Windows (Microsoft Windows Defender)</a:t>
            </a:r>
            <a:endParaRPr lang="ru-RU" dirty="0">
              <a:sym typeface="Arial" charset="0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4499992" y="908720"/>
            <a:ext cx="4184501" cy="4244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800" b="1" dirty="0" err="1" smtClean="0">
                <a:sym typeface="Arial" charset="0"/>
              </a:rPr>
              <a:t>Ви</a:t>
            </a:r>
            <a:r>
              <a:rPr lang="ru-RU" sz="2800" b="1" dirty="0" smtClean="0">
                <a:sym typeface="Arial" charset="0"/>
              </a:rPr>
              <a:t> </a:t>
            </a:r>
            <a:r>
              <a:rPr lang="ru-RU" sz="2800" b="1" dirty="0" err="1" smtClean="0">
                <a:sym typeface="Arial" charset="0"/>
              </a:rPr>
              <a:t>самі</a:t>
            </a:r>
            <a:r>
              <a:rPr lang="ru-RU" sz="2800" b="1" dirty="0" smtClean="0">
                <a:sym typeface="Arial" charset="0"/>
              </a:rPr>
              <a:t>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Виробіть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лінію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поведінки</a:t>
            </a:r>
            <a:r>
              <a:rPr lang="ru-RU" sz="2400" dirty="0" smtClean="0">
                <a:sym typeface="Arial" charset="0"/>
              </a:rPr>
              <a:t> в </a:t>
            </a:r>
            <a:r>
              <a:rPr lang="ru-RU" sz="2400" dirty="0" err="1" smtClean="0">
                <a:sym typeface="Arial" charset="0"/>
              </a:rPr>
              <a:t>Інтернеті</a:t>
            </a:r>
            <a:r>
              <a:rPr lang="ru-RU" sz="2400" dirty="0" smtClean="0">
                <a:sym typeface="Arial" charset="0"/>
              </a:rPr>
              <a:t>, </a:t>
            </a:r>
            <a:r>
              <a:rPr lang="ru-RU" sz="2400" dirty="0" err="1" smtClean="0">
                <a:sym typeface="Arial" charset="0"/>
              </a:rPr>
              <a:t>що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знижує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ризики</a:t>
            </a:r>
            <a:r>
              <a:rPr lang="ru-RU" sz="2400" dirty="0" smtClean="0">
                <a:sym typeface="Arial" charset="0"/>
              </a:rPr>
              <a:t>.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Обережно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поводьтеся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з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особистими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відомостями</a:t>
            </a:r>
            <a:r>
              <a:rPr lang="ru-RU" sz="2400" dirty="0" smtClean="0">
                <a:sym typeface="Arial" charset="0"/>
              </a:rPr>
              <a:t>. 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SzPct val="100000"/>
              <a:buFont typeface="Arial" pitchFamily="34" charset="0"/>
              <a:buChar char="•"/>
            </a:pPr>
            <a:r>
              <a:rPr lang="ru-RU" sz="2400" dirty="0" err="1" smtClean="0">
                <a:sym typeface="Arial" charset="0"/>
              </a:rPr>
              <a:t>Використовуйте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технології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антифішинга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і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захисту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від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небажаної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ru-RU" sz="2400" dirty="0" err="1" smtClean="0">
                <a:sym typeface="Arial" charset="0"/>
              </a:rPr>
              <a:t>пошти</a:t>
            </a:r>
            <a:r>
              <a:rPr lang="ru-RU" sz="2400" dirty="0" smtClean="0">
                <a:sym typeface="Arial" charset="0"/>
              </a:rPr>
              <a:t>, </a:t>
            </a:r>
            <a:r>
              <a:rPr lang="ru-RU" sz="2400" dirty="0" err="1" smtClean="0">
                <a:sym typeface="Arial" charset="0"/>
              </a:rPr>
              <a:t>вбудовані</a:t>
            </a:r>
            <a:r>
              <a:rPr lang="ru-RU" sz="2400" dirty="0" smtClean="0">
                <a:sym typeface="Arial" charset="0"/>
              </a:rPr>
              <a:t> в </a:t>
            </a:r>
            <a:r>
              <a:rPr lang="en-US" sz="2400" dirty="0" smtClean="0">
                <a:sym typeface="Arial" charset="0"/>
              </a:rPr>
              <a:t>Windows Vista, Windows XP SP2, Windows Live </a:t>
            </a:r>
            <a:r>
              <a:rPr lang="ru-RU" sz="2400" dirty="0" err="1" smtClean="0">
                <a:sym typeface="Arial" charset="0"/>
              </a:rPr>
              <a:t>і</a:t>
            </a:r>
            <a:r>
              <a:rPr lang="ru-RU" sz="2400" dirty="0" smtClean="0">
                <a:sym typeface="Arial" charset="0"/>
              </a:rPr>
              <a:t> </a:t>
            </a:r>
            <a:r>
              <a:rPr lang="en-US" sz="2400" dirty="0" smtClean="0">
                <a:sym typeface="Arial" charset="0"/>
              </a:rPr>
              <a:t>Microsoft Outlook.</a:t>
            </a:r>
            <a:endParaRPr lang="ru-RU" dirty="0">
              <a:sym typeface="Arial" charset="0"/>
            </a:endParaRPr>
          </a:p>
        </p:txBody>
      </p:sp>
      <p:pic>
        <p:nvPicPr>
          <p:cNvPr id="7" name="Picture 41" descr="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373216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s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615" y="520841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Увімкніть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інтернет-брандмауер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Windows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MSN icon parental contr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24892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irewall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1447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pam 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1500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5256213" y="2500313"/>
            <a:ext cx="3625850" cy="18780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ru-RU" sz="3200" dirty="0" err="1" smtClean="0">
                <a:sym typeface="Arial" charset="0"/>
              </a:rPr>
              <a:t>Інтернет-брандмауер</a:t>
            </a:r>
            <a:r>
              <a:rPr lang="ru-RU" sz="3200" dirty="0" smtClean="0">
                <a:sym typeface="Arial" charset="0"/>
              </a:rPr>
              <a:t> </a:t>
            </a:r>
            <a:r>
              <a:rPr lang="ru-RU" sz="3200" dirty="0" err="1" smtClean="0">
                <a:sym typeface="Arial" charset="0"/>
              </a:rPr>
              <a:t>створює</a:t>
            </a:r>
            <a:r>
              <a:rPr lang="ru-RU" sz="3200" dirty="0" smtClean="0">
                <a:sym typeface="Arial" charset="0"/>
              </a:rPr>
              <a:t> </a:t>
            </a:r>
            <a:r>
              <a:rPr lang="ru-RU" sz="3200" dirty="0" err="1">
                <a:sym typeface="Arial" charset="0"/>
              </a:rPr>
              <a:t>захисний</a:t>
            </a:r>
            <a:r>
              <a:rPr lang="ru-RU" sz="3200" dirty="0">
                <a:sym typeface="Arial" charset="0"/>
              </a:rPr>
              <a:t> </a:t>
            </a:r>
            <a:r>
              <a:rPr lang="ru-RU" sz="3200" dirty="0" err="1">
                <a:sym typeface="Arial" charset="0"/>
              </a:rPr>
              <a:t>бар'єр</a:t>
            </a:r>
            <a:r>
              <a:rPr lang="ru-RU" sz="3200" dirty="0">
                <a:sym typeface="Arial" charset="0"/>
              </a:rPr>
              <a:t> </a:t>
            </a:r>
            <a:r>
              <a:rPr lang="ru-RU" sz="3200" dirty="0" err="1">
                <a:sym typeface="Arial" charset="0"/>
              </a:rPr>
              <a:t>між</a:t>
            </a:r>
            <a:r>
              <a:rPr lang="ru-RU" sz="3200" dirty="0">
                <a:sym typeface="Arial" charset="0"/>
              </a:rPr>
              <a:t> вашим </a:t>
            </a:r>
            <a:r>
              <a:rPr lang="ru-RU" sz="3200" dirty="0" err="1">
                <a:sym typeface="Arial" charset="0"/>
              </a:rPr>
              <a:t>комп'ютером</a:t>
            </a:r>
            <a:r>
              <a:rPr lang="ru-RU" sz="3200" dirty="0">
                <a:sym typeface="Arial" charset="0"/>
              </a:rPr>
              <a:t> та </a:t>
            </a:r>
            <a:r>
              <a:rPr lang="ru-RU" sz="3200" dirty="0" err="1">
                <a:sym typeface="Arial" charset="0"/>
              </a:rPr>
              <a:t>Інтернетом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SN icon calen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71675"/>
            <a:ext cx="37242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Використовуйте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автоматичне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оновлення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завантаження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новітніх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оновлень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програмного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611560" y="2564904"/>
            <a:ext cx="4419600" cy="3425825"/>
          </a:xfrm>
          <a:prstGeom prst="rect">
            <a:avLst/>
          </a:prstGeom>
        </p:spPr>
        <p:txBody>
          <a:bodyPr/>
          <a:lstStyle/>
          <a:p>
            <a:pPr marL="411480" lvl="0" indent="-342900">
              <a:spcBef>
                <a:spcPts val="7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800" dirty="0" err="1">
                <a:sym typeface="Arial" charset="0"/>
              </a:rPr>
              <a:t>Встановлюйте</a:t>
            </a:r>
            <a:r>
              <a:rPr lang="ru-RU" sz="2800" dirty="0">
                <a:sym typeface="Arial" charset="0"/>
              </a:rPr>
              <a:t> </a:t>
            </a:r>
            <a:r>
              <a:rPr lang="ru-RU" sz="2800" dirty="0" err="1" smtClean="0">
                <a:sym typeface="Arial" charset="0"/>
              </a:rPr>
              <a:t>всі</a:t>
            </a:r>
            <a:r>
              <a:rPr lang="ru-RU" sz="2800" dirty="0" smtClean="0">
                <a:sym typeface="Arial" charset="0"/>
              </a:rPr>
              <a:t> </a:t>
            </a:r>
            <a:r>
              <a:rPr lang="ru-RU" sz="2800" dirty="0" err="1">
                <a:sym typeface="Arial" charset="0"/>
              </a:rPr>
              <a:t>оновлення</a:t>
            </a:r>
            <a:r>
              <a:rPr lang="ru-RU" sz="2800" dirty="0">
                <a:sym typeface="Arial" charset="0"/>
              </a:rPr>
              <a:t>, </a:t>
            </a:r>
            <a:r>
              <a:rPr lang="ru-RU" sz="2800" dirty="0" smtClean="0">
                <a:sym typeface="Arial" charset="0"/>
              </a:rPr>
              <a:t>як </a:t>
            </a:r>
            <a:r>
              <a:rPr lang="ru-RU" sz="2800" dirty="0" err="1">
                <a:sym typeface="Arial" charset="0"/>
              </a:rPr>
              <a:t>тільки</a:t>
            </a:r>
            <a:r>
              <a:rPr lang="ru-RU" sz="2800" dirty="0">
                <a:sym typeface="Arial" charset="0"/>
              </a:rPr>
              <a:t> вони </a:t>
            </a:r>
            <a:r>
              <a:rPr lang="ru-RU" sz="2800" dirty="0" err="1">
                <a:sym typeface="Arial" charset="0"/>
              </a:rPr>
              <a:t>стають</a:t>
            </a:r>
            <a:r>
              <a:rPr lang="ru-RU" sz="2800" dirty="0">
                <a:sym typeface="Arial" charset="0"/>
              </a:rPr>
              <a:t> </a:t>
            </a:r>
            <a:r>
              <a:rPr lang="ru-RU" sz="2800" dirty="0" err="1" smtClean="0">
                <a:sym typeface="Arial" charset="0"/>
              </a:rPr>
              <a:t>доступні</a:t>
            </a:r>
            <a:r>
              <a:rPr lang="ru-RU" sz="2800" dirty="0" smtClean="0">
                <a:sym typeface="Arial" charset="0"/>
              </a:rPr>
              <a:t> </a:t>
            </a:r>
            <a:endParaRPr lang="ru-RU" sz="2800" dirty="0">
              <a:sym typeface="Arial" charset="0"/>
            </a:endParaRPr>
          </a:p>
          <a:p>
            <a:pPr marL="411480" lvl="0" indent="-342900">
              <a:spcBef>
                <a:spcPts val="7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800" dirty="0" err="1">
                <a:sym typeface="Arial" charset="0"/>
              </a:rPr>
              <a:t>Автоматичне</a:t>
            </a:r>
            <a:r>
              <a:rPr lang="ru-RU" sz="2800" dirty="0">
                <a:sym typeface="Arial" charset="0"/>
              </a:rPr>
              <a:t> </a:t>
            </a:r>
            <a:r>
              <a:rPr lang="ru-RU" sz="2800" dirty="0" err="1">
                <a:sym typeface="Arial" charset="0"/>
              </a:rPr>
              <a:t>оновлення</a:t>
            </a:r>
            <a:r>
              <a:rPr lang="ru-RU" sz="2800" dirty="0">
                <a:sym typeface="Arial" charset="0"/>
              </a:rPr>
              <a:t> </a:t>
            </a:r>
            <a:r>
              <a:rPr lang="ru-RU" sz="2800" dirty="0" err="1">
                <a:sym typeface="Arial" charset="0"/>
              </a:rPr>
              <a:t>забезпечує</a:t>
            </a:r>
            <a:r>
              <a:rPr lang="ru-RU" sz="2800" dirty="0">
                <a:sym typeface="Arial" charset="0"/>
              </a:rPr>
              <a:t> </a:t>
            </a:r>
            <a:r>
              <a:rPr lang="ru-RU" sz="2800" dirty="0" err="1">
                <a:sym typeface="Arial" charset="0"/>
              </a:rPr>
              <a:t>найкращий</a:t>
            </a:r>
            <a:r>
              <a:rPr lang="ru-RU" sz="2800" dirty="0">
                <a:sym typeface="Arial" charset="0"/>
              </a:rPr>
              <a:t> </a:t>
            </a:r>
            <a:r>
              <a:rPr lang="ru-RU" sz="2800" dirty="0" err="1">
                <a:sym typeface="Arial" charset="0"/>
              </a:rPr>
              <a:t>захист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Встановіть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регулярно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оновлюйте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антивірусне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програмне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upload.wikimedia.org/wikipedia/uk/6/67/COMODO_Internet_Security_v4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798440" cy="279844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83968" y="2492896"/>
            <a:ext cx="4556125" cy="35274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lvl="0" indent="-457200">
              <a:spcBef>
                <a:spcPts val="7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  <a:defRPr/>
            </a:pPr>
            <a:r>
              <a:rPr lang="ru-RU" sz="2400" dirty="0" err="1">
                <a:sym typeface="Arial" charset="0"/>
              </a:rPr>
              <a:t>Антивірусне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програмне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забезпечення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допомагає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виявляти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і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видаляти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комп'ютерні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віруси</a:t>
            </a:r>
            <a:r>
              <a:rPr lang="ru-RU" sz="2400" dirty="0">
                <a:sym typeface="Arial" charset="0"/>
              </a:rPr>
              <a:t>, перш </a:t>
            </a:r>
            <a:r>
              <a:rPr lang="ru-RU" sz="2400" dirty="0" err="1">
                <a:sym typeface="Arial" charset="0"/>
              </a:rPr>
              <a:t>ніж</a:t>
            </a:r>
            <a:r>
              <a:rPr lang="ru-RU" sz="2400" dirty="0">
                <a:sym typeface="Arial" charset="0"/>
              </a:rPr>
              <a:t> вони </a:t>
            </a:r>
            <a:r>
              <a:rPr lang="ru-RU" sz="2400" dirty="0" err="1">
                <a:sym typeface="Arial" charset="0"/>
              </a:rPr>
              <a:t>зможуть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зашкодити</a:t>
            </a:r>
            <a:r>
              <a:rPr lang="ru-RU" sz="2400" dirty="0">
                <a:sym typeface="Arial" charset="0"/>
              </a:rPr>
              <a:t>. </a:t>
            </a:r>
          </a:p>
          <a:p>
            <a:pPr marL="457200" lvl="0" indent="-457200">
              <a:spcBef>
                <a:spcPts val="7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  <a:defRPr/>
            </a:pPr>
            <a:r>
              <a:rPr lang="ru-RU" sz="2400" dirty="0">
                <a:sym typeface="Arial" charset="0"/>
              </a:rPr>
              <a:t>Для </a:t>
            </a:r>
            <a:r>
              <a:rPr lang="ru-RU" sz="2400" dirty="0" err="1">
                <a:sym typeface="Arial" charset="0"/>
              </a:rPr>
              <a:t>ефективності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антивірусного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програмного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забезпечення</a:t>
            </a:r>
            <a:r>
              <a:rPr lang="ru-RU" sz="2400" dirty="0">
                <a:sym typeface="Arial" charset="0"/>
              </a:rPr>
              <a:t> регулярно </a:t>
            </a:r>
            <a:r>
              <a:rPr lang="ru-RU" sz="2400" dirty="0" err="1">
                <a:sym typeface="Arial" charset="0"/>
              </a:rPr>
              <a:t>оновлюйте</a:t>
            </a:r>
            <a:r>
              <a:rPr lang="ru-RU" sz="2400" dirty="0">
                <a:sym typeface="Arial" charset="0"/>
              </a:rPr>
              <a:t> </a:t>
            </a:r>
            <a:r>
              <a:rPr lang="ru-RU" sz="2400" dirty="0" err="1">
                <a:sym typeface="Arial" charset="0"/>
              </a:rPr>
              <a:t>його</a:t>
            </a:r>
            <a:r>
              <a:rPr lang="ru-RU" sz="2400" dirty="0">
                <a:sym typeface="Arial" charset="0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445224"/>
            <a:ext cx="4211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r>
              <a:rPr lang="ru-RU" sz="2400" b="1" i="1" dirty="0" smtClean="0">
                <a:sym typeface="Arial" charset="0"/>
              </a:rPr>
              <a:t>Не дозволяйте </a:t>
            </a:r>
            <a:r>
              <a:rPr lang="ru-RU" sz="2400" b="1" i="1" dirty="0" err="1" smtClean="0">
                <a:sym typeface="Arial" charset="0"/>
              </a:rPr>
              <a:t>минути</a:t>
            </a:r>
            <a:r>
              <a:rPr lang="ru-RU" sz="2400" b="1" i="1" dirty="0" smtClean="0">
                <a:sym typeface="Arial" charset="0"/>
              </a:rPr>
              <a:t>  </a:t>
            </a:r>
            <a:r>
              <a:rPr lang="ru-RU" sz="2400" b="1" i="1" dirty="0" err="1">
                <a:sym typeface="Arial" charset="0"/>
              </a:rPr>
              <a:t>т</a:t>
            </a:r>
            <a:r>
              <a:rPr lang="ru-RU" sz="2400" b="1" i="1" dirty="0" err="1" smtClean="0">
                <a:sym typeface="Arial" charset="0"/>
              </a:rPr>
              <a:t>ерміну</a:t>
            </a:r>
            <a:r>
              <a:rPr lang="ru-RU" sz="2400" b="1" i="1" dirty="0" smtClean="0">
                <a:sym typeface="Arial" charset="0"/>
              </a:rPr>
              <a:t> </a:t>
            </a:r>
            <a:r>
              <a:rPr lang="ru-RU" sz="2400" b="1" i="1" dirty="0" err="1" smtClean="0">
                <a:sym typeface="Arial" charset="0"/>
              </a:rPr>
              <a:t>його</a:t>
            </a:r>
            <a:r>
              <a:rPr lang="ru-RU" sz="2400" b="1" i="1" dirty="0" smtClean="0">
                <a:sym typeface="Arial" charset="0"/>
              </a:rPr>
              <a:t> </a:t>
            </a:r>
            <a:r>
              <a:rPr lang="ru-RU" sz="2400" b="1" i="1" dirty="0" err="1" smtClean="0">
                <a:sym typeface="Arial" charset="0"/>
              </a:rPr>
              <a:t>дії</a:t>
            </a:r>
            <a:endParaRPr lang="ru-RU" sz="2400" b="1" i="1" dirty="0">
              <a:sym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168</TotalTime>
  <Words>577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</cp:revision>
  <dcterms:created xsi:type="dcterms:W3CDTF">2014-05-22T17:17:20Z</dcterms:created>
  <dcterms:modified xsi:type="dcterms:W3CDTF">2014-05-22T20:06:11Z</dcterms:modified>
</cp:coreProperties>
</file>