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4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602" y="836604"/>
            <a:ext cx="8259426" cy="445516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75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602" y="5291772"/>
            <a:ext cx="8259426" cy="1864720"/>
          </a:xfrm>
        </p:spPr>
        <p:txBody>
          <a:bodyPr>
            <a:normAutofit/>
          </a:bodyPr>
          <a:lstStyle>
            <a:lvl1pPr marL="0" indent="0" algn="l">
              <a:buNone/>
              <a:defRPr sz="2205" baseline="0">
                <a:solidFill>
                  <a:schemeClr val="tx1">
                    <a:lumMod val="85000"/>
                  </a:schemeClr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2205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0094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43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505" y="419982"/>
            <a:ext cx="2171775" cy="65009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39" y="419982"/>
            <a:ext cx="6782619" cy="65009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8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0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602" y="836604"/>
            <a:ext cx="8259426" cy="445516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602" y="5291772"/>
            <a:ext cx="8259426" cy="1864720"/>
          </a:xfrm>
        </p:spPr>
        <p:txBody>
          <a:bodyPr anchor="t">
            <a:normAutofit/>
          </a:bodyPr>
          <a:lstStyle>
            <a:lvl1pPr marL="0" indent="0">
              <a:buNone/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0094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582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6603" y="2015915"/>
            <a:ext cx="3929241" cy="4796543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636" y="2015915"/>
            <a:ext cx="3929241" cy="4796543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8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603" y="1892879"/>
            <a:ext cx="3929241" cy="80636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84" b="0">
                <a:solidFill>
                  <a:schemeClr val="tx2"/>
                </a:solidFill>
              </a:defRPr>
            </a:lvl1pPr>
            <a:lvl2pPr marL="503972" indent="0">
              <a:buNone/>
              <a:defRPr sz="1984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603" y="2764110"/>
            <a:ext cx="3929241" cy="4039598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77982" y="1892879"/>
            <a:ext cx="3934587" cy="8063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984" b="0" kern="1200" spc="11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20"/>
              </a:spcAft>
              <a:buClr>
                <a:schemeClr val="accent1"/>
              </a:buClr>
              <a:buSzPct val="8000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2636" y="2764110"/>
            <a:ext cx="3929241" cy="4039598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9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8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35" y="503980"/>
            <a:ext cx="2806601" cy="1763921"/>
          </a:xfrm>
        </p:spPr>
        <p:txBody>
          <a:bodyPr anchor="b">
            <a:normAutofit/>
          </a:bodyPr>
          <a:lstStyle>
            <a:lvl1pPr>
              <a:defRPr sz="3086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031" y="755968"/>
            <a:ext cx="5331057" cy="6047740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735" y="2314569"/>
            <a:ext cx="2806601" cy="419982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82"/>
              </a:spcBef>
              <a:buNone/>
              <a:defRPr sz="143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27758"/>
            <a:ext cx="9903292" cy="19319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86" y="5795751"/>
            <a:ext cx="8753922" cy="1007957"/>
          </a:xfrm>
        </p:spPr>
        <p:txBody>
          <a:bodyPr anchor="b">
            <a:normAutofit/>
          </a:bodyPr>
          <a:lstStyle>
            <a:lvl1pPr>
              <a:defRPr sz="3086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9903292" cy="5653688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527">
                <a:solidFill>
                  <a:schemeClr val="bg1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886" y="6733590"/>
            <a:ext cx="8753922" cy="6580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82"/>
              </a:spcBef>
              <a:buNone/>
              <a:defRPr sz="1433">
                <a:solidFill>
                  <a:schemeClr val="bg1">
                    <a:lumMod val="85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43150" y="0"/>
            <a:ext cx="855345" cy="75596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603" y="403182"/>
            <a:ext cx="8499991" cy="1461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603" y="2015915"/>
            <a:ext cx="7537728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220870" y="1141845"/>
            <a:ext cx="2099909" cy="320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296908" y="4501701"/>
            <a:ext cx="3947830" cy="320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7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9880" y="6803709"/>
            <a:ext cx="801886" cy="654472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52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6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409" kern="1200" spc="-5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589" indent="-201589" algn="l" defTabSz="1007943" rtl="0" eaLnBrk="1" latinLnBrk="0" hangingPunct="1">
        <a:lnSpc>
          <a:spcPct val="95000"/>
        </a:lnSpc>
        <a:spcBef>
          <a:spcPts val="1543"/>
        </a:spcBef>
        <a:spcAft>
          <a:spcPts val="220"/>
        </a:spcAft>
        <a:buClr>
          <a:schemeClr val="accent1"/>
        </a:buClr>
        <a:buSzPct val="80000"/>
        <a:buFont typeface="Arial" pitchFamily="34" charset="0"/>
        <a:buChar char="•"/>
        <a:defRPr sz="1984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503972" indent="-201589" algn="l" defTabSz="1007943" rtl="0" eaLnBrk="1" latinLnBrk="0" hangingPunct="1">
        <a:lnSpc>
          <a:spcPct val="90000"/>
        </a:lnSpc>
        <a:spcBef>
          <a:spcPts val="331"/>
        </a:spcBef>
        <a:spcAft>
          <a:spcPts val="331"/>
        </a:spcAft>
        <a:buClr>
          <a:schemeClr val="accent1"/>
        </a:buClr>
        <a:buFont typeface="Wingdings 2" pitchFamily="18" charset="2"/>
        <a:buChar char=""/>
        <a:defRPr sz="176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6354" indent="-201589" algn="l" defTabSz="1007943" rtl="0" eaLnBrk="1" latinLnBrk="0" hangingPunct="1">
        <a:lnSpc>
          <a:spcPct val="90000"/>
        </a:lnSpc>
        <a:spcBef>
          <a:spcPts val="331"/>
        </a:spcBef>
        <a:spcAft>
          <a:spcPts val="331"/>
        </a:spcAft>
        <a:buClr>
          <a:schemeClr val="accent1"/>
        </a:buClr>
        <a:buFont typeface="Wingdings 2" pitchFamily="18" charset="2"/>
        <a:buChar char=""/>
        <a:defRPr sz="154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08737" indent="-201589" algn="l" defTabSz="1007943" rtl="0" eaLnBrk="1" latinLnBrk="0" hangingPunct="1">
        <a:lnSpc>
          <a:spcPct val="90000"/>
        </a:lnSpc>
        <a:spcBef>
          <a:spcPts val="331"/>
        </a:spcBef>
        <a:spcAft>
          <a:spcPts val="331"/>
        </a:spcAft>
        <a:buClr>
          <a:schemeClr val="accent1"/>
        </a:buClr>
        <a:buFont typeface="Wingdings 2" pitchFamily="18" charset="2"/>
        <a:buChar char=""/>
        <a:defRPr sz="154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11120" indent="-201589" algn="l" defTabSz="1007943" rtl="0" eaLnBrk="1" latinLnBrk="0" hangingPunct="1">
        <a:lnSpc>
          <a:spcPct val="90000"/>
        </a:lnSpc>
        <a:spcBef>
          <a:spcPts val="331"/>
        </a:spcBef>
        <a:spcAft>
          <a:spcPts val="331"/>
        </a:spcAft>
        <a:buClr>
          <a:schemeClr val="accent1"/>
        </a:buClr>
        <a:buFont typeface="Wingdings 2" pitchFamily="18" charset="2"/>
        <a:buChar char=""/>
        <a:defRPr sz="154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763680" indent="-251986" algn="l" defTabSz="1007943" rtl="0" eaLnBrk="1" latinLnBrk="0" hangingPunct="1">
        <a:lnSpc>
          <a:spcPct val="90000"/>
        </a:lnSpc>
        <a:spcBef>
          <a:spcPts val="331"/>
        </a:spcBef>
        <a:spcAft>
          <a:spcPts val="331"/>
        </a:spcAft>
        <a:buClr>
          <a:schemeClr val="accent1"/>
        </a:buClr>
        <a:buFont typeface="Wingdings 2" pitchFamily="18" charset="2"/>
        <a:buChar char=""/>
        <a:defRPr sz="154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094370" indent="-251986" algn="l" defTabSz="1007943" rtl="0" eaLnBrk="1" latinLnBrk="0" hangingPunct="1">
        <a:lnSpc>
          <a:spcPct val="90000"/>
        </a:lnSpc>
        <a:spcBef>
          <a:spcPts val="331"/>
        </a:spcBef>
        <a:spcAft>
          <a:spcPts val="331"/>
        </a:spcAft>
        <a:buClr>
          <a:schemeClr val="accent1"/>
        </a:buClr>
        <a:buFont typeface="Wingdings 2" pitchFamily="18" charset="2"/>
        <a:buChar char=""/>
        <a:defRPr sz="154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425060" indent="-251986" algn="l" defTabSz="1007943" rtl="0" eaLnBrk="1" latinLnBrk="0" hangingPunct="1">
        <a:lnSpc>
          <a:spcPct val="90000"/>
        </a:lnSpc>
        <a:spcBef>
          <a:spcPts val="331"/>
        </a:spcBef>
        <a:spcAft>
          <a:spcPts val="331"/>
        </a:spcAft>
        <a:buClr>
          <a:schemeClr val="accent1"/>
        </a:buClr>
        <a:buFont typeface="Wingdings 2" pitchFamily="18" charset="2"/>
        <a:buChar char=""/>
        <a:defRPr sz="154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755750" indent="-251986" algn="l" defTabSz="1007943" rtl="0" eaLnBrk="1" latinLnBrk="0" hangingPunct="1">
        <a:lnSpc>
          <a:spcPct val="90000"/>
        </a:lnSpc>
        <a:spcBef>
          <a:spcPts val="331"/>
        </a:spcBef>
        <a:spcAft>
          <a:spcPts val="331"/>
        </a:spcAft>
        <a:buClr>
          <a:schemeClr val="accent1"/>
        </a:buClr>
        <a:buFont typeface="Wingdings 2" pitchFamily="18" charset="2"/>
        <a:buChar char=""/>
        <a:defRPr sz="154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401" y="1261835"/>
            <a:ext cx="9934499" cy="5037894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uk-UA" dirty="0" smtClean="0"/>
              <a:t>Готичний стиль в архітектурі світу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43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603" y="403182"/>
            <a:ext cx="8499991" cy="874075"/>
          </a:xfrm>
        </p:spPr>
        <p:txBody>
          <a:bodyPr/>
          <a:lstStyle/>
          <a:p>
            <a:r>
              <a:rPr lang="ru-RU" dirty="0" err="1"/>
              <a:t>Іспанська</a:t>
            </a:r>
            <a:r>
              <a:rPr lang="ru-RU" dirty="0"/>
              <a:t> </a:t>
            </a:r>
            <a:r>
              <a:rPr lang="ru-RU" dirty="0" smtClean="0"/>
              <a:t>готика</a:t>
            </a:r>
            <a:endParaRPr lang="uk-UA" dirty="0"/>
          </a:p>
        </p:txBody>
      </p:sp>
      <p:pic>
        <p:nvPicPr>
          <p:cNvPr id="7170" name="Picture 2" descr="Файл:Catedral Santiago060305 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03" y="1277257"/>
            <a:ext cx="6905283" cy="517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6603" y="6456219"/>
            <a:ext cx="6905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Кафедральний собор, Сантьяґо-де-</a:t>
            </a:r>
            <a:r>
              <a:rPr lang="uk-UA" sz="2000" dirty="0" err="1"/>
              <a:t>Компостела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77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603" y="379898"/>
            <a:ext cx="8499991" cy="1156659"/>
          </a:xfrm>
        </p:spPr>
        <p:txBody>
          <a:bodyPr/>
          <a:lstStyle/>
          <a:p>
            <a:r>
              <a:rPr lang="ru-RU" dirty="0"/>
              <a:t>Готика в </a:t>
            </a:r>
            <a:r>
              <a:rPr lang="ru-RU" dirty="0" smtClean="0"/>
              <a:t>Нідерландах</a:t>
            </a:r>
            <a:endParaRPr lang="uk-UA" dirty="0"/>
          </a:p>
        </p:txBody>
      </p:sp>
      <p:pic>
        <p:nvPicPr>
          <p:cNvPr id="8194" name="Picture 2" descr="Файл:Cloth Hall, Ieper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6" y="1922697"/>
            <a:ext cx="3327853" cy="2495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Mechelen - Cated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95" y="3991429"/>
            <a:ext cx="3327853" cy="2495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Файл:Martinitoren groning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04" y="1922697"/>
            <a:ext cx="2495890" cy="2495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10448" y="4418586"/>
            <a:ext cx="2549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Вежа Св. Мартина, м. </a:t>
            </a:r>
            <a:r>
              <a:rPr lang="ru-RU" dirty="0" err="1"/>
              <a:t>Гронінген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4486" y="4418587"/>
            <a:ext cx="3327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Палата </a:t>
            </a:r>
            <a:r>
              <a:rPr lang="ru-RU" dirty="0" err="1"/>
              <a:t>сукновалів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Іпр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82595" y="6487318"/>
            <a:ext cx="3327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Катедральний</a:t>
            </a:r>
            <a:r>
              <a:rPr lang="uk-UA" dirty="0"/>
              <a:t> собор, м. </a:t>
            </a:r>
            <a:r>
              <a:rPr lang="uk-UA" dirty="0" err="1"/>
              <a:t>Мехелен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61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603" y="594659"/>
            <a:ext cx="8499991" cy="903104"/>
          </a:xfrm>
        </p:spPr>
        <p:txBody>
          <a:bodyPr/>
          <a:lstStyle/>
          <a:p>
            <a:r>
              <a:rPr lang="ru-RU" dirty="0"/>
              <a:t>Готика в </a:t>
            </a:r>
            <a:r>
              <a:rPr lang="ru-RU" dirty="0" err="1" smtClean="0"/>
              <a:t>Італії</a:t>
            </a:r>
            <a:endParaRPr lang="uk-UA" dirty="0"/>
          </a:p>
        </p:txBody>
      </p:sp>
      <p:pic>
        <p:nvPicPr>
          <p:cNvPr id="9218" name="Picture 2" descr="Файл:Kathedrale Siena Fass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1959429"/>
            <a:ext cx="3856735" cy="396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Файл:Milano Piazza del Duom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395" y="1959428"/>
            <a:ext cx="5283199" cy="396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6831" y="5921827"/>
            <a:ext cx="3856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/>
              <a:t>Сієнский</a:t>
            </a:r>
            <a:r>
              <a:rPr lang="uk-UA" sz="2400" dirty="0"/>
              <a:t> собор. Західний фасад.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3394" y="5921827"/>
            <a:ext cx="528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Міланський собор</a:t>
            </a:r>
          </a:p>
        </p:txBody>
      </p:sp>
    </p:spTree>
    <p:extLst>
      <p:ext uri="{BB962C8B-B14F-4D97-AF65-F5344CB8AC3E}">
        <p14:creationId xmlns:p14="http://schemas.microsoft.com/office/powerpoint/2010/main" val="27005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603" y="403183"/>
            <a:ext cx="8499991" cy="1044618"/>
          </a:xfrm>
        </p:spPr>
        <p:txBody>
          <a:bodyPr/>
          <a:lstStyle/>
          <a:p>
            <a:r>
              <a:rPr lang="uk-UA" dirty="0" smtClean="0"/>
              <a:t>Готична архітектура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603" y="2374900"/>
            <a:ext cx="8499991" cy="4749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 </a:t>
            </a:r>
            <a:r>
              <a:rPr lang="ru-RU" b="1" dirty="0" smtClean="0"/>
              <a:t>    Готична </a:t>
            </a:r>
            <a:r>
              <a:rPr lang="ru-RU" b="1" dirty="0"/>
              <a:t>архітектура</a:t>
            </a:r>
            <a:r>
              <a:rPr lang="ru-RU" dirty="0"/>
              <a:t> — період розвитку західноєвропейської архітектури з </a:t>
            </a:r>
            <a:r>
              <a:rPr lang="en-US" dirty="0"/>
              <a:t>XII </a:t>
            </a:r>
            <a:r>
              <a:rPr lang="ru-RU" dirty="0"/>
              <a:t>по </a:t>
            </a:r>
            <a:r>
              <a:rPr lang="en-US" dirty="0"/>
              <a:t>XVI </a:t>
            </a:r>
            <a:r>
              <a:rPr lang="ru-RU" dirty="0"/>
              <a:t>століття. Готична архітектура замінила архітектуру романської доби і в свою чергу поступилася архітектурі доби </a:t>
            </a:r>
            <a:r>
              <a:rPr lang="uk-UA" dirty="0" smtClean="0"/>
              <a:t>відродження</a:t>
            </a:r>
            <a:r>
              <a:rPr lang="ru-RU" dirty="0" smtClean="0"/>
              <a:t>. </a:t>
            </a:r>
            <a:r>
              <a:rPr lang="ru-RU" dirty="0"/>
              <a:t>Сам термін «готика» виник саме в добу Відродження для позначки попереднього періоду розвитку архітектури, аби підкреслити відмінності архітектури, що відродила стилістику архітектури Стародавнього Риму і мала значні відмінності (стильові і конструктивні) від середньовічної архітектури</a:t>
            </a:r>
            <a:r>
              <a:rPr lang="ru-RU" dirty="0" smtClean="0"/>
              <a:t>.</a:t>
            </a:r>
            <a:endParaRPr lang="uk-UA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84300" y="1981200"/>
            <a:ext cx="793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айл:Cathédrale Saint J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91" y="3043512"/>
            <a:ext cx="2716037" cy="3318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403183"/>
            <a:ext cx="9092244" cy="1128438"/>
          </a:xfrm>
        </p:spPr>
        <p:txBody>
          <a:bodyPr>
            <a:normAutofit/>
          </a:bodyPr>
          <a:lstStyle/>
          <a:p>
            <a:r>
              <a:rPr lang="ru-RU" dirty="0"/>
              <a:t>Поява у </a:t>
            </a:r>
            <a:r>
              <a:rPr lang="ru-RU" dirty="0" smtClean="0"/>
              <a:t>Франції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1" y="2015915"/>
            <a:ext cx="8129980" cy="47965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Готика </a:t>
            </a:r>
            <a:r>
              <a:rPr lang="ru-RU" dirty="0"/>
              <a:t>зародилася в Північній частині Франції (Іль-де-Франс) в середині ХІІ ст. і досягла розквіту в першій половині ХІІІ ст.</a:t>
            </a:r>
            <a:endParaRPr lang="uk-UA" dirty="0"/>
          </a:p>
        </p:txBody>
      </p:sp>
      <p:pic>
        <p:nvPicPr>
          <p:cNvPr id="1026" name="Picture 2" descr="http://upload.wikimedia.org/wikipedia/commons/a/a4/NotreDameDe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8" y="3000360"/>
            <a:ext cx="2127249" cy="2825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608" y="5826297"/>
            <a:ext cx="212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Собор Паризької Богоматері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532424" y="6414695"/>
            <a:ext cx="2127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Катедральний собор міста Лан( Ланський собор)</a:t>
            </a:r>
            <a:endParaRPr lang="uk-UA" dirty="0"/>
          </a:p>
        </p:txBody>
      </p:sp>
      <p:pic>
        <p:nvPicPr>
          <p:cNvPr id="1028" name="Picture 4" descr="http://upload.wikimedia.org/wikipedia/commons/8/83/Laon%2C_Cath%C3%A9drale_Notre-Dame_PM_14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24" y="3000360"/>
            <a:ext cx="2123032" cy="341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93023" y="6414695"/>
            <a:ext cx="183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Церква Сен Уен, м. Руан</a:t>
            </a:r>
            <a:endParaRPr lang="uk-UA" dirty="0"/>
          </a:p>
        </p:txBody>
      </p:sp>
      <p:pic>
        <p:nvPicPr>
          <p:cNvPr id="1030" name="Picture 6" descr="Файл:Church Saint Ouen+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23" y="3000359"/>
            <a:ext cx="1835418" cy="341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61791" y="6414695"/>
            <a:ext cx="271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Кафедральний собор Івана Хрестителя в Ліоні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33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43" y="403183"/>
            <a:ext cx="9055051" cy="1033732"/>
          </a:xfrm>
        </p:spPr>
        <p:txBody>
          <a:bodyPr/>
          <a:lstStyle/>
          <a:p>
            <a:r>
              <a:rPr lang="ru-RU" dirty="0"/>
              <a:t>Готика </a:t>
            </a:r>
            <a:r>
              <a:rPr lang="ru-RU" dirty="0" smtClean="0"/>
              <a:t>Англії</a:t>
            </a:r>
            <a:endParaRPr lang="uk-UA" dirty="0"/>
          </a:p>
        </p:txBody>
      </p:sp>
      <p:pic>
        <p:nvPicPr>
          <p:cNvPr id="2050" name="Picture 2" descr="Файл:Wells.cathedral.front.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03" y="2394858"/>
            <a:ext cx="4877790" cy="367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6603" y="6066971"/>
            <a:ext cx="487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Сомерсет, Кафедральний собор, Британія.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3474" y="6066971"/>
            <a:ext cx="252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Сомерсет, Кафедральний собор, Британія.</a:t>
            </a:r>
          </a:p>
        </p:txBody>
      </p:sp>
      <p:pic>
        <p:nvPicPr>
          <p:cNvPr id="2052" name="Picture 4" descr="Файл:York Minster le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2394857"/>
            <a:ext cx="2757714" cy="367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готичних</a:t>
            </a:r>
            <a:r>
              <a:rPr lang="ru-RU" dirty="0"/>
              <a:t> </a:t>
            </a:r>
            <a:r>
              <a:rPr lang="ru-RU" dirty="0" err="1"/>
              <a:t>соборів</a:t>
            </a:r>
            <a:r>
              <a:rPr lang="ru-RU" dirty="0"/>
              <a:t> </a:t>
            </a:r>
            <a:r>
              <a:rPr lang="ru-RU" dirty="0" err="1" smtClean="0"/>
              <a:t>Британії</a:t>
            </a:r>
            <a:endParaRPr lang="uk-UA" dirty="0"/>
          </a:p>
        </p:txBody>
      </p:sp>
      <p:pic>
        <p:nvPicPr>
          <p:cNvPr id="10242" name="Picture 2" descr="Файл:EB 1911 Plan of Ely Cathedral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2" y="2251375"/>
            <a:ext cx="1793402" cy="37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айл:LincCathplanDehi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1118" y="2896034"/>
            <a:ext cx="4522368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Файл:Catholic Encyclopedia - Ground Plan of Durham Cathedral and Abbe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51" y="2544264"/>
            <a:ext cx="3457811" cy="25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4730" y="6381406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/>
              <a:t>План собору в Ілі.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2782" y="6381406"/>
            <a:ext cx="2459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План собору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Лінкольн</a:t>
            </a:r>
            <a:r>
              <a:rPr lang="ru-RU" dirty="0"/>
              <a:t>, </a:t>
            </a:r>
            <a:r>
              <a:rPr lang="ru-RU" dirty="0" err="1"/>
              <a:t>Англія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69851" y="5332178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План собору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Дарем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8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89" y="403183"/>
            <a:ext cx="9019205" cy="1019218"/>
          </a:xfrm>
        </p:spPr>
        <p:txBody>
          <a:bodyPr/>
          <a:lstStyle/>
          <a:p>
            <a:r>
              <a:rPr lang="ru-RU" dirty="0"/>
              <a:t>Готика </a:t>
            </a:r>
            <a:r>
              <a:rPr lang="ru-RU" dirty="0" smtClean="0"/>
              <a:t>Німеччини</a:t>
            </a:r>
            <a:endParaRPr lang="uk-UA" dirty="0"/>
          </a:p>
        </p:txBody>
      </p:sp>
      <p:pic>
        <p:nvPicPr>
          <p:cNvPr id="3074" name="Picture 2" descr="Файл:Bamberger Dom 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25" y="1749538"/>
            <a:ext cx="2882569" cy="215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айл:Luftbild Ulmer Muen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9" y="1749538"/>
            <a:ext cx="5892043" cy="4631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айл:Bamberg-StMichael1-As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25" y="4514636"/>
            <a:ext cx="2882569" cy="186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389" y="6477403"/>
            <a:ext cx="589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Ульмський собор.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025" y="6477403"/>
            <a:ext cx="288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Михаельскірхе, Бамберг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24025" y="3908229"/>
            <a:ext cx="288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собор Санкт-Петер-унд-Георг, Бамберг, Баварія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48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89" y="403182"/>
            <a:ext cx="9131706" cy="1461187"/>
          </a:xfrm>
        </p:spPr>
        <p:txBody>
          <a:bodyPr>
            <a:normAutofit/>
          </a:bodyPr>
          <a:lstStyle/>
          <a:p>
            <a:r>
              <a:rPr lang="ru-RU" dirty="0"/>
              <a:t>Цегляна готика Німеччини і </a:t>
            </a:r>
            <a:r>
              <a:rPr lang="ru-RU" dirty="0" smtClean="0"/>
              <a:t>Польщі</a:t>
            </a:r>
            <a:endParaRPr lang="uk-UA" dirty="0"/>
          </a:p>
        </p:txBody>
      </p:sp>
      <p:pic>
        <p:nvPicPr>
          <p:cNvPr id="4098" name="Picture 2" descr="Файл:St. Anne's Church, Viln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8" y="2137873"/>
            <a:ext cx="3183911" cy="464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айл:Lübeck Holsten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99" y="2137873"/>
            <a:ext cx="3206798" cy="2405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айл:Copernicus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97" y="2137873"/>
            <a:ext cx="2625269" cy="3623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888" y="6778172"/>
            <a:ext cx="3183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Костел Св. Анни, Вільнюс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8799" y="4542972"/>
            <a:ext cx="320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Голштинська брама, м. Любек, Німеччина.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65597" y="5761229"/>
            <a:ext cx="2740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м. Торунь, цегляна готика Польщі.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42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03182"/>
            <a:ext cx="9098594" cy="1461187"/>
          </a:xfrm>
        </p:spPr>
        <p:txBody>
          <a:bodyPr>
            <a:normAutofit/>
          </a:bodyPr>
          <a:lstStyle/>
          <a:p>
            <a:r>
              <a:rPr lang="ru-RU" dirty="0"/>
              <a:t>Готика в </a:t>
            </a:r>
            <a:r>
              <a:rPr lang="ru-RU" dirty="0" err="1"/>
              <a:t>Україні</a:t>
            </a:r>
            <a:r>
              <a:rPr lang="ru-RU" dirty="0"/>
              <a:t> (в </a:t>
            </a:r>
            <a:r>
              <a:rPr lang="ru-RU" dirty="0" err="1"/>
              <a:t>складі</a:t>
            </a:r>
            <a:r>
              <a:rPr lang="ru-RU" dirty="0"/>
              <a:t> Польщі</a:t>
            </a:r>
            <a:r>
              <a:rPr lang="ru-RU" dirty="0" smtClean="0"/>
              <a:t>)</a:t>
            </a:r>
            <a:endParaRPr lang="uk-UA" dirty="0"/>
          </a:p>
        </p:txBody>
      </p:sp>
      <p:pic>
        <p:nvPicPr>
          <p:cNvPr id="5124" name="Picture 4" descr="Файл:Katedra Łacińska Lwów 20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44"/>
                    </a14:imgEffect>
                    <a14:imgEffect>
                      <a14:saturation sat="13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430426"/>
            <a:ext cx="4354285" cy="3265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айл:Миколаївський костел у Вижнян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89" y="2430837"/>
            <a:ext cx="4137503" cy="326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8001" y="5696140"/>
            <a:ext cx="4354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Латинський</a:t>
            </a:r>
            <a:r>
              <a:rPr lang="ru-RU" sz="2000" dirty="0"/>
              <a:t> </a:t>
            </a:r>
            <a:r>
              <a:rPr lang="ru-RU" sz="2000" dirty="0" err="1"/>
              <a:t>катедральний</a:t>
            </a:r>
            <a:r>
              <a:rPr lang="ru-RU" sz="2000" dirty="0"/>
              <a:t> костел, м. </a:t>
            </a:r>
            <a:r>
              <a:rPr lang="ru-RU" sz="2000" dirty="0" err="1"/>
              <a:t>Львів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5688" y="5696140"/>
            <a:ext cx="413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Миколаївський</a:t>
            </a:r>
            <a:r>
              <a:rPr lang="ru-RU" sz="2000" dirty="0"/>
              <a:t> костел у </a:t>
            </a:r>
            <a:r>
              <a:rPr lang="ru-RU" sz="2000" dirty="0" err="1"/>
              <a:t>Вижнянах</a:t>
            </a:r>
            <a:r>
              <a:rPr lang="ru-RU" sz="2000" dirty="0"/>
              <a:t> (1400—1651)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944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603" y="403182"/>
            <a:ext cx="8499991" cy="946647"/>
          </a:xfrm>
        </p:spPr>
        <p:txBody>
          <a:bodyPr/>
          <a:lstStyle/>
          <a:p>
            <a:r>
              <a:rPr lang="ru-RU" dirty="0"/>
              <a:t>Готика в </a:t>
            </a:r>
            <a:r>
              <a:rPr lang="ru-RU" dirty="0" err="1" smtClean="0"/>
              <a:t>Чехії</a:t>
            </a:r>
            <a:endParaRPr lang="uk-UA" dirty="0"/>
          </a:p>
        </p:txBody>
      </p:sp>
      <p:pic>
        <p:nvPicPr>
          <p:cNvPr id="6146" name="Picture 2" descr="Файл:Kutna Hora-Sedlec cathedral 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9" y="1582057"/>
            <a:ext cx="3632654" cy="2724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айл:PragueCathedral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3" y="1582057"/>
            <a:ext cx="3402624" cy="253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Файл:Veitsdom 01 2003-12-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67" y="2673014"/>
            <a:ext cx="2116667" cy="317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289" y="4306548"/>
            <a:ext cx="363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Собор Богоматері, </a:t>
            </a:r>
            <a:r>
              <a:rPr lang="uk-UA" dirty="0" err="1"/>
              <a:t>Кутна</a:t>
            </a:r>
            <a:r>
              <a:rPr lang="uk-UA" dirty="0"/>
              <a:t> Гора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5943" y="4112758"/>
            <a:ext cx="340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Собор святого Віта, Прага.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08566" y="5848014"/>
            <a:ext cx="211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Південний</a:t>
            </a:r>
            <a:r>
              <a:rPr lang="ru-RU" dirty="0"/>
              <a:t> фасад собору Св. </a:t>
            </a:r>
            <a:r>
              <a:rPr lang="ru-RU" dirty="0" err="1"/>
              <a:t>Віта</a:t>
            </a:r>
            <a:endParaRPr lang="uk-UA" dirty="0"/>
          </a:p>
        </p:txBody>
      </p:sp>
      <p:pic>
        <p:nvPicPr>
          <p:cNvPr id="6152" name="Picture 8" descr="Файл:KUTNA HORA (js)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3" y="4757057"/>
            <a:ext cx="3349845" cy="2307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3289" y="7013700"/>
            <a:ext cx="363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собор Св. </a:t>
            </a:r>
            <a:r>
              <a:rPr lang="ru-RU" dirty="0" err="1"/>
              <a:t>Барбори</a:t>
            </a:r>
            <a:r>
              <a:rPr lang="ru-RU" dirty="0"/>
              <a:t>, </a:t>
            </a:r>
            <a:r>
              <a:rPr lang="ru-RU" dirty="0" err="1"/>
              <a:t>Кутна</a:t>
            </a:r>
            <a:r>
              <a:rPr lang="ru-RU" dirty="0"/>
              <a:t> Гора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5942" y="7013700"/>
            <a:ext cx="3627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Костел Св. Петра і Павла, </a:t>
            </a:r>
            <a:r>
              <a:rPr lang="ru-RU" sz="1600" dirty="0" err="1"/>
              <a:t>Мелник</a:t>
            </a:r>
            <a:endParaRPr lang="uk-UA" sz="1600" dirty="0"/>
          </a:p>
        </p:txBody>
      </p:sp>
      <p:pic>
        <p:nvPicPr>
          <p:cNvPr id="6156" name="Picture 12" descr="Файл:Melnik sv Petr a Pavel od V DSC0065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b="12057"/>
          <a:stretch/>
        </p:blipFill>
        <p:spPr bwMode="auto">
          <a:xfrm>
            <a:off x="4005943" y="4744112"/>
            <a:ext cx="3402623" cy="2201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136</TotalTime>
  <Words>239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Готичний стиль в архітектурі світу</vt:lpstr>
      <vt:lpstr>Готична архітектура</vt:lpstr>
      <vt:lpstr>Поява у Франції</vt:lpstr>
      <vt:lpstr>Готика Англії</vt:lpstr>
      <vt:lpstr>Плани готичних соборів Британії</vt:lpstr>
      <vt:lpstr>Готика Німеччини</vt:lpstr>
      <vt:lpstr>Цегляна готика Німеччини і Польщі</vt:lpstr>
      <vt:lpstr>Готика в Україні (в складі Польщі)</vt:lpstr>
      <vt:lpstr>Готика в Чехії</vt:lpstr>
      <vt:lpstr>Іспанська готика</vt:lpstr>
      <vt:lpstr>Готика в Нідерландах</vt:lpstr>
      <vt:lpstr>Готика в Італії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Готичний стиль в архітектурі світу</dc:title>
  <dc:creator>Дима Лазян</dc:creator>
  <cp:lastModifiedBy>Дима Лазян</cp:lastModifiedBy>
  <cp:revision>10</cp:revision>
  <dcterms:created xsi:type="dcterms:W3CDTF">2013-11-04T18:19:21Z</dcterms:created>
  <dcterms:modified xsi:type="dcterms:W3CDTF">2013-11-04T20:36:04Z</dcterms:modified>
</cp:coreProperties>
</file>