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6" r:id="rId5"/>
    <p:sldId id="297" r:id="rId6"/>
    <p:sldId id="286" r:id="rId7"/>
    <p:sldId id="293" r:id="rId8"/>
    <p:sldId id="298" r:id="rId9"/>
    <p:sldId id="258" r:id="rId10"/>
    <p:sldId id="259" r:id="rId11"/>
    <p:sldId id="260" r:id="rId12"/>
    <p:sldId id="261" r:id="rId13"/>
    <p:sldId id="262" r:id="rId14"/>
    <p:sldId id="263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87" r:id="rId24"/>
    <p:sldId id="273" r:id="rId25"/>
    <p:sldId id="274" r:id="rId26"/>
    <p:sldId id="276" r:id="rId27"/>
    <p:sldId id="288" r:id="rId28"/>
    <p:sldId id="277" r:id="rId29"/>
    <p:sldId id="278" r:id="rId30"/>
    <p:sldId id="279" r:id="rId31"/>
    <p:sldId id="280" r:id="rId32"/>
    <p:sldId id="281" r:id="rId33"/>
    <p:sldId id="289" r:id="rId34"/>
    <p:sldId id="282" r:id="rId35"/>
    <p:sldId id="284" r:id="rId36"/>
    <p:sldId id="285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Субкультура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77\0239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5222">
            <a:off x="186246" y="304193"/>
            <a:ext cx="3581258" cy="2386013"/>
          </a:xfrm>
          <a:prstGeom prst="rect">
            <a:avLst/>
          </a:prstGeom>
          <a:noFill/>
        </p:spPr>
      </p:pic>
      <p:pic>
        <p:nvPicPr>
          <p:cNvPr id="1027" name="Picture 3" descr="D:\77\christhippy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3074">
            <a:off x="5726509" y="3562934"/>
            <a:ext cx="3114965" cy="2713481"/>
          </a:xfrm>
          <a:prstGeom prst="rect">
            <a:avLst/>
          </a:prstGeom>
          <a:noFill/>
        </p:spPr>
      </p:pic>
      <p:pic>
        <p:nvPicPr>
          <p:cNvPr id="1028" name="Picture 4" descr="D:\77\1245597613_f_10275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2702">
            <a:off x="220582" y="2660788"/>
            <a:ext cx="1849120" cy="2600325"/>
          </a:xfrm>
          <a:prstGeom prst="rect">
            <a:avLst/>
          </a:prstGeom>
          <a:noFill/>
        </p:spPr>
      </p:pic>
      <p:pic>
        <p:nvPicPr>
          <p:cNvPr id="1029" name="Picture 5" descr="D:\77\404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8332">
            <a:off x="3852944" y="126006"/>
            <a:ext cx="1528883" cy="2190022"/>
          </a:xfrm>
          <a:prstGeom prst="rect">
            <a:avLst/>
          </a:prstGeom>
          <a:noFill/>
        </p:spPr>
      </p:pic>
      <p:pic>
        <p:nvPicPr>
          <p:cNvPr id="1030" name="Picture 6" descr="D:\77\174490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4687">
            <a:off x="5630760" y="471676"/>
            <a:ext cx="1254885" cy="1843088"/>
          </a:xfrm>
          <a:prstGeom prst="rect">
            <a:avLst/>
          </a:prstGeom>
          <a:noFill/>
        </p:spPr>
      </p:pic>
      <p:pic>
        <p:nvPicPr>
          <p:cNvPr id="1031" name="Picture 7" descr="D:\77\400px-CyberGoth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7632">
            <a:off x="2346022" y="3325655"/>
            <a:ext cx="3454400" cy="2305812"/>
          </a:xfrm>
          <a:prstGeom prst="rect">
            <a:avLst/>
          </a:prstGeom>
          <a:noFill/>
        </p:spPr>
      </p:pic>
      <p:pic>
        <p:nvPicPr>
          <p:cNvPr id="1032" name="Picture 8" descr="D:\77\180px-Andyd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82673">
            <a:off x="890074" y="5073002"/>
            <a:ext cx="2286000" cy="1714500"/>
          </a:xfrm>
          <a:prstGeom prst="rect">
            <a:avLst/>
          </a:prstGeom>
          <a:noFill/>
        </p:spPr>
      </p:pic>
      <p:pic>
        <p:nvPicPr>
          <p:cNvPr id="1033" name="Picture 9" descr="D:\77\096838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56200">
            <a:off x="6944568" y="615073"/>
            <a:ext cx="2086989" cy="1565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90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mtClean="0"/>
              <a:t>Байкеры часто отпускают длинные волосы, усы, бороды. Для защиты</a:t>
            </a:r>
          </a:p>
          <a:p>
            <a:pPr>
              <a:buNone/>
            </a:pPr>
            <a:r>
              <a:rPr lang="ru-RU" smtClean="0"/>
              <a:t>глаз от ветра носят очки, нередко игнорируют шлемы. Для байкеров</a:t>
            </a:r>
          </a:p>
          <a:p>
            <a:pPr>
              <a:buNone/>
            </a:pPr>
            <a:r>
              <a:rPr lang="ru-RU" smtClean="0"/>
              <a:t>характерно объединение в клубы. Несмотря на достаточно</a:t>
            </a:r>
          </a:p>
          <a:p>
            <a:pPr>
              <a:buNone/>
            </a:pPr>
            <a:r>
              <a:rPr lang="ru-RU" smtClean="0"/>
              <a:t>распространённый стереотип, такие объединения в настоящее время</a:t>
            </a:r>
          </a:p>
          <a:p>
            <a:pPr>
              <a:buNone/>
            </a:pPr>
            <a:r>
              <a:rPr lang="ru-RU" smtClean="0"/>
              <a:t>носят, в подавляющем большинстве случаев, мирный характер. </a:t>
            </a:r>
            <a:endParaRPr lang="ru-RU"/>
          </a:p>
        </p:txBody>
      </p:sp>
      <p:pic>
        <p:nvPicPr>
          <p:cNvPr id="3074" name="Picture 2" descr="D:\77\h_Udi7HnGJOEaoQsjyPpvN49hrK2WMY16b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3124200"/>
            <a:ext cx="5267931" cy="3505200"/>
          </a:xfrm>
          <a:prstGeom prst="rect">
            <a:avLst/>
          </a:prstGeom>
          <a:noFill/>
        </p:spPr>
      </p:pic>
      <p:pic>
        <p:nvPicPr>
          <p:cNvPr id="3075" name="Picture 3" descr="D:\77\1689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124200"/>
            <a:ext cx="2447925" cy="34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Наиболее уважаемыми среди байкеров считаются мотоциклы, сделанные</a:t>
            </a:r>
          </a:p>
          <a:p>
            <a:pPr>
              <a:buNone/>
            </a:pPr>
            <a:r>
              <a:rPr lang="ru-RU" sz="2000" smtClean="0"/>
              <a:t>своими руками с умением и богатой фантазией. Чаще всего они относятся к</a:t>
            </a:r>
          </a:p>
          <a:p>
            <a:pPr>
              <a:buNone/>
            </a:pPr>
            <a:r>
              <a:rPr lang="ru-RU" sz="2000" smtClean="0"/>
              <a:t>классу чопперов, или кастомов (собранный вручную мотоцикл с</a:t>
            </a:r>
          </a:p>
          <a:p>
            <a:pPr>
              <a:buNone/>
            </a:pPr>
            <a:r>
              <a:rPr lang="ru-RU" sz="2000" smtClean="0"/>
              <a:t>использованием большого количества тюнинговых запчастей), сильно</a:t>
            </a:r>
          </a:p>
          <a:p>
            <a:pPr>
              <a:buNone/>
            </a:pPr>
            <a:r>
              <a:rPr lang="ru-RU" sz="2000" smtClean="0"/>
              <a:t>отличающийся от сошедшего с заводского конвейера и имеющий ярко</a:t>
            </a:r>
          </a:p>
          <a:p>
            <a:pPr>
              <a:buNone/>
            </a:pPr>
            <a:r>
              <a:rPr lang="ru-RU" sz="2000" smtClean="0"/>
              <a:t>выраженную индивидуальность. </a:t>
            </a:r>
          </a:p>
          <a:p>
            <a:pPr>
              <a:buNone/>
            </a:pPr>
            <a:endParaRPr lang="ru-RU"/>
          </a:p>
        </p:txBody>
      </p:sp>
      <p:pic>
        <p:nvPicPr>
          <p:cNvPr id="4098" name="Picture 2" descr="D:\77\994d72c3507a619a59d780a7b087e9c8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191000" cy="3296624"/>
          </a:xfrm>
          <a:prstGeom prst="rect">
            <a:avLst/>
          </a:prstGeom>
          <a:noFill/>
        </p:spPr>
      </p:pic>
      <p:pic>
        <p:nvPicPr>
          <p:cNvPr id="4099" name="Picture 3" descr="D:\77\vo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572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516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Готы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Готы — представители молодёжной субкультуры, зародившейся в конце 70-х</a:t>
            </a:r>
          </a:p>
          <a:p>
            <a:pPr>
              <a:buNone/>
            </a:pPr>
            <a:r>
              <a:rPr lang="ru-RU" sz="2000" smtClean="0"/>
              <a:t>годов XX-го века на волне пост-панка. Готическая субкультура достаточно</a:t>
            </a:r>
          </a:p>
          <a:p>
            <a:pPr>
              <a:buNone/>
            </a:pPr>
            <a:r>
              <a:rPr lang="ru-RU" sz="2000" smtClean="0"/>
              <a:t>разнообразна и неоднородна, однако для неё в той или иной степени</a:t>
            </a:r>
          </a:p>
          <a:p>
            <a:pPr>
              <a:buNone/>
            </a:pPr>
            <a:r>
              <a:rPr lang="ru-RU" sz="2000" smtClean="0"/>
              <a:t>характерны общие черты: специфический мрачный имидж, а также интерес</a:t>
            </a:r>
          </a:p>
          <a:p>
            <a:pPr>
              <a:buNone/>
            </a:pPr>
            <a:r>
              <a:rPr lang="ru-RU" sz="2000" smtClean="0"/>
              <a:t>к готической музыке, хоррор-литературе и фильмам, декадансу и мистике.</a:t>
            </a:r>
          </a:p>
        </p:txBody>
      </p:sp>
      <p:pic>
        <p:nvPicPr>
          <p:cNvPr id="5122" name="Picture 2" descr="D:\77\0921b0dc4a5fbd1673f00b1424357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014787" cy="3173528"/>
          </a:xfrm>
          <a:prstGeom prst="rect">
            <a:avLst/>
          </a:prstGeom>
          <a:noFill/>
        </p:spPr>
      </p:pic>
      <p:pic>
        <p:nvPicPr>
          <p:cNvPr id="5123" name="Picture 3" descr="D:\77\album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Название субкультуры готов и музыкального жанра готик-рок появилось в</a:t>
            </a:r>
          </a:p>
          <a:p>
            <a:pPr>
              <a:buNone/>
            </a:pPr>
            <a:r>
              <a:rPr lang="ru-RU" sz="2000" smtClean="0"/>
              <a:t>английском языке в 1980-е. Точное авторство его неизвестно. </a:t>
            </a:r>
          </a:p>
          <a:p>
            <a:pPr>
              <a:buNone/>
            </a:pPr>
            <a:r>
              <a:rPr lang="ru-RU" sz="2000" smtClean="0"/>
              <a:t>Основные элементы готического имиджа — преобладание чёрного цвета в</a:t>
            </a:r>
          </a:p>
          <a:p>
            <a:pPr>
              <a:buNone/>
            </a:pPr>
            <a:r>
              <a:rPr lang="ru-RU" sz="2000" smtClean="0"/>
              <a:t>одежде, использование металлических украшений с символикой готической</a:t>
            </a:r>
          </a:p>
          <a:p>
            <a:pPr>
              <a:buNone/>
            </a:pPr>
            <a:r>
              <a:rPr lang="ru-RU" sz="2000" smtClean="0"/>
              <a:t>субкультуры, и характерный макияж.</a:t>
            </a:r>
          </a:p>
          <a:p>
            <a:pPr>
              <a:buNone/>
            </a:pPr>
            <a:r>
              <a:rPr lang="ru-RU" sz="2000" smtClean="0"/>
              <a:t>Типичная атрибутика, используемая готами — анкх (древнеегипетский</a:t>
            </a:r>
          </a:p>
          <a:p>
            <a:pPr>
              <a:buNone/>
            </a:pPr>
            <a:r>
              <a:rPr lang="ru-RU" sz="2000" smtClean="0"/>
              <a:t>символ жизни), черепа, кресты, прямые и перевернутые пентаграммы,</a:t>
            </a:r>
          </a:p>
          <a:p>
            <a:pPr>
              <a:buNone/>
            </a:pPr>
            <a:r>
              <a:rPr lang="ru-RU" sz="2000" smtClean="0"/>
              <a:t>летучие мыши. Макияж используется и мужчинами, и женщинами.</a:t>
            </a:r>
          </a:p>
          <a:p>
            <a:pPr>
              <a:buNone/>
            </a:pPr>
            <a:endParaRPr lang="ru-RU"/>
          </a:p>
        </p:txBody>
      </p:sp>
      <p:pic>
        <p:nvPicPr>
          <p:cNvPr id="6146" name="Picture 2" descr="D:\77\09294bb279e4594593cd70a30032414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3352800" cy="3281697"/>
          </a:xfrm>
          <a:prstGeom prst="rect">
            <a:avLst/>
          </a:prstGeom>
          <a:noFill/>
        </p:spPr>
      </p:pic>
      <p:pic>
        <p:nvPicPr>
          <p:cNvPr id="6147" name="Picture 3" descr="D:\77\f_1456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2547937" cy="339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Гопники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59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Гопник— жаргонное слово русского языка, оскорбительное обозначение</a:t>
            </a:r>
          </a:p>
          <a:p>
            <a:pPr>
              <a:buNone/>
            </a:pPr>
            <a:r>
              <a:rPr lang="ru-RU" sz="2000" smtClean="0"/>
              <a:t>представителя особой городской — близкой к криминальному миру —</a:t>
            </a:r>
          </a:p>
          <a:p>
            <a:pPr>
              <a:buNone/>
            </a:pPr>
            <a:r>
              <a:rPr lang="ru-RU" sz="2000" smtClean="0"/>
              <a:t>субкультуры российской молодёжи, а также молодёжи стран бывшего СССР</a:t>
            </a:r>
          </a:p>
          <a:p>
            <a:pPr>
              <a:buNone/>
            </a:pPr>
            <a:r>
              <a:rPr lang="ru-RU" sz="2000" smtClean="0"/>
              <a:t>(в конце ХХ — начале ХХI веков). Имидж и поведение типичного гопника</a:t>
            </a:r>
          </a:p>
          <a:p>
            <a:pPr>
              <a:buNone/>
            </a:pPr>
            <a:r>
              <a:rPr lang="ru-RU" sz="2000" smtClean="0"/>
              <a:t>представляют собой пародию на представителей криминального мира 1990-х </a:t>
            </a:r>
          </a:p>
          <a:p>
            <a:pPr>
              <a:buNone/>
            </a:pPr>
            <a:r>
              <a:rPr lang="ru-RU" sz="2000" smtClean="0"/>
              <a:t>годов в России и иных странах СНГ. Гопники занимались мелким воровством</a:t>
            </a:r>
          </a:p>
          <a:p>
            <a:pPr>
              <a:buNone/>
            </a:pPr>
            <a:r>
              <a:rPr lang="ru-RU" sz="2000" smtClean="0"/>
              <a:t>и вымогательством денег.</a:t>
            </a:r>
          </a:p>
          <a:p>
            <a:pPr>
              <a:buNone/>
            </a:pPr>
            <a:endParaRPr lang="ru-RU" sz="2000" smtClean="0"/>
          </a:p>
        </p:txBody>
      </p:sp>
      <p:pic>
        <p:nvPicPr>
          <p:cNvPr id="4098" name="Picture 2" descr="D:\77\6.jpg"/>
          <p:cNvPicPr>
            <a:picLocks noChangeAspect="1" noChangeArrowheads="1"/>
          </p:cNvPicPr>
          <p:nvPr/>
        </p:nvPicPr>
        <p:blipFill>
          <a:blip r:embed="rId2" cstate="print"/>
          <a:srcRect l="10656" t="12500" r="11885" b="26250"/>
          <a:stretch>
            <a:fillRect/>
          </a:stretch>
        </p:blipFill>
        <p:spPr bwMode="auto">
          <a:xfrm>
            <a:off x="304800" y="3742267"/>
            <a:ext cx="3733800" cy="2904066"/>
          </a:xfrm>
          <a:prstGeom prst="rect">
            <a:avLst/>
          </a:prstGeom>
          <a:noFill/>
        </p:spPr>
      </p:pic>
      <p:pic>
        <p:nvPicPr>
          <p:cNvPr id="4099" name="Picture 3" descr="D:\77\99f0ae1166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4495800" cy="292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7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Некоторые считают, что термин гоп появился в результате  сокращения от</a:t>
            </a:r>
          </a:p>
          <a:p>
            <a:pPr>
              <a:buNone/>
            </a:pPr>
            <a:r>
              <a:rPr lang="ru-RU" sz="2000" smtClean="0"/>
              <a:t>Словосочетания «Гражданин Опасного Поведения (ГОП)». Представители</a:t>
            </a:r>
          </a:p>
          <a:p>
            <a:pPr>
              <a:buNone/>
            </a:pPr>
            <a:r>
              <a:rPr lang="ru-RU" sz="2000" smtClean="0"/>
              <a:t>субкультуры «гопников» отличаются выраженной агрессией против членов</a:t>
            </a:r>
          </a:p>
          <a:p>
            <a:pPr>
              <a:buNone/>
            </a:pPr>
            <a:r>
              <a:rPr lang="ru-RU" sz="2000" smtClean="0"/>
              <a:t>общества, ориентированных на западные ценности (как правило, против</a:t>
            </a:r>
          </a:p>
          <a:p>
            <a:pPr>
              <a:buNone/>
            </a:pPr>
            <a:r>
              <a:rPr lang="ru-RU" sz="2000" smtClean="0"/>
              <a:t>ориентированной на западную культуру «неформальной молодёжи» —</a:t>
            </a:r>
          </a:p>
          <a:p>
            <a:pPr>
              <a:buNone/>
            </a:pPr>
            <a:r>
              <a:rPr lang="ru-RU" sz="2000" smtClean="0"/>
              <a:t>«неформалов»), а также пренебрежительно относятся к «лохам» — всем, кто</a:t>
            </a:r>
          </a:p>
          <a:p>
            <a:pPr>
              <a:buNone/>
            </a:pPr>
            <a:r>
              <a:rPr lang="ru-RU" sz="2000" smtClean="0"/>
              <a:t>не соблюдает «пацанские понятия» — негласные правила поведения,</a:t>
            </a:r>
          </a:p>
          <a:p>
            <a:pPr>
              <a:buNone/>
            </a:pPr>
            <a:r>
              <a:rPr lang="ru-RU" sz="2000" smtClean="0"/>
              <a:t>сложившиеся в криминальной среде.</a:t>
            </a:r>
          </a:p>
          <a:p>
            <a:endParaRPr lang="ru-RU"/>
          </a:p>
        </p:txBody>
      </p:sp>
      <p:pic>
        <p:nvPicPr>
          <p:cNvPr id="5122" name="Picture 2" descr="D:\77\1230284897_1405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3200400" cy="3512635"/>
          </a:xfrm>
          <a:prstGeom prst="rect">
            <a:avLst/>
          </a:prstGeom>
          <a:noFill/>
        </p:spPr>
      </p:pic>
      <p:pic>
        <p:nvPicPr>
          <p:cNvPr id="5123" name="Picture 3" descr="D:\77\1252235932_get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900" y="3200400"/>
            <a:ext cx="4341876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5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Стереотипный внешний вид </a:t>
            </a:r>
            <a:r>
              <a:rPr lang="ru-RU" sz="2400" b="1" dirty="0" err="1" smtClean="0"/>
              <a:t>гопников</a:t>
            </a:r>
            <a:r>
              <a:rPr lang="ru-RU" sz="2400" b="1" dirty="0" smtClean="0"/>
              <a:t>:</a:t>
            </a:r>
          </a:p>
          <a:p>
            <a:pPr>
              <a:buNone/>
            </a:pPr>
            <a:r>
              <a:rPr lang="ru-RU" sz="2000" dirty="0" smtClean="0"/>
              <a:t>Прическа «ёжиком».</a:t>
            </a:r>
          </a:p>
          <a:p>
            <a:pPr>
              <a:buNone/>
            </a:pPr>
            <a:r>
              <a:rPr lang="ru-RU" sz="2000" dirty="0" smtClean="0"/>
              <a:t>Обувь, одетая под спортивный костюм.</a:t>
            </a:r>
          </a:p>
          <a:p>
            <a:pPr>
              <a:buNone/>
            </a:pPr>
            <a:r>
              <a:rPr lang="ru-RU" sz="2000" dirty="0" err="1" smtClean="0"/>
              <a:t>Клечатая</a:t>
            </a:r>
            <a:r>
              <a:rPr lang="ru-RU" sz="2000" dirty="0" smtClean="0"/>
              <a:t> кепка.</a:t>
            </a:r>
          </a:p>
          <a:p>
            <a:pPr>
              <a:buNone/>
            </a:pPr>
            <a:r>
              <a:rPr lang="ru-RU" sz="2000" dirty="0" smtClean="0"/>
              <a:t>Обилие перстней-печаток и золотых цепочек.</a:t>
            </a:r>
          </a:p>
          <a:p>
            <a:pPr>
              <a:buNone/>
            </a:pPr>
            <a:r>
              <a:rPr lang="ru-RU" sz="2000" dirty="0" smtClean="0"/>
              <a:t>Растянутая майка с </a:t>
            </a:r>
            <a:r>
              <a:rPr lang="ru-RU" sz="2000" dirty="0" err="1" smtClean="0"/>
              <a:t>трениками</a:t>
            </a:r>
            <a:r>
              <a:rPr lang="ru-RU" sz="2000" dirty="0" smtClean="0"/>
              <a:t> и тапочками.</a:t>
            </a:r>
          </a:p>
          <a:p>
            <a:pPr>
              <a:buNone/>
            </a:pPr>
            <a:r>
              <a:rPr lang="ru-RU" sz="2000" dirty="0" smtClean="0"/>
              <a:t>Использование воровского жаргона.</a:t>
            </a:r>
          </a:p>
          <a:p>
            <a:pPr>
              <a:buNone/>
            </a:pPr>
            <a:r>
              <a:rPr lang="ru-RU" sz="2000" dirty="0" smtClean="0"/>
              <a:t>Куртка из «кожи».</a:t>
            </a:r>
          </a:p>
          <a:p>
            <a:pPr>
              <a:buNone/>
            </a:pPr>
            <a:r>
              <a:rPr lang="ru-RU" sz="2000" dirty="0" smtClean="0"/>
              <a:t>Шапка, одетая как правило на уши.</a:t>
            </a:r>
            <a:endParaRPr lang="ru-RU" sz="2000" dirty="0"/>
          </a:p>
        </p:txBody>
      </p:sp>
      <p:pic>
        <p:nvPicPr>
          <p:cNvPr id="6146" name="Picture 2" descr="D:\77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191000" cy="2925793"/>
          </a:xfrm>
          <a:prstGeom prst="rect">
            <a:avLst/>
          </a:prstGeom>
          <a:noFill/>
        </p:spPr>
      </p:pic>
      <p:pic>
        <p:nvPicPr>
          <p:cNvPr id="6147" name="Picture 3" descr="D:\77\345_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676650" cy="275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Металлисты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90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Металлисты— это молодёжная субкультура, вдохновлённая музыкой в стиле</a:t>
            </a:r>
          </a:p>
          <a:p>
            <a:pPr>
              <a:buNone/>
            </a:pPr>
            <a:r>
              <a:rPr lang="ru-RU" sz="2000" smtClean="0"/>
              <a:t>метал, появившаяся в 1980-е годы. Субкультура широко распространена в</a:t>
            </a:r>
          </a:p>
          <a:p>
            <a:pPr>
              <a:buNone/>
            </a:pPr>
            <a:r>
              <a:rPr lang="ru-RU" sz="2000" smtClean="0"/>
              <a:t>Северной Европе, достаточно широко — в северной Америке, есть</a:t>
            </a:r>
          </a:p>
          <a:p>
            <a:pPr>
              <a:buNone/>
            </a:pPr>
            <a:r>
              <a:rPr lang="ru-RU" sz="2000" smtClean="0"/>
              <a:t>значительное количество ее представителей в Южной Америке, Южной</a:t>
            </a:r>
          </a:p>
          <a:p>
            <a:pPr>
              <a:buNone/>
            </a:pPr>
            <a:r>
              <a:rPr lang="ru-RU" sz="2000" smtClean="0"/>
              <a:t>Европе и Японии. </a:t>
            </a:r>
            <a:endParaRPr lang="ru-RU" sz="2000"/>
          </a:p>
        </p:txBody>
      </p:sp>
      <p:pic>
        <p:nvPicPr>
          <p:cNvPr id="7170" name="Picture 2" descr="D:\77\200px-Metalhead_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4648200" cy="3159320"/>
          </a:xfrm>
          <a:prstGeom prst="rect">
            <a:avLst/>
          </a:prstGeom>
          <a:noFill/>
        </p:spPr>
      </p:pic>
      <p:pic>
        <p:nvPicPr>
          <p:cNvPr id="7171" name="Picture 3" descr="D:\77\571511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2319337" cy="309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Типичную моду среди многих металлистов можно описать так:</a:t>
            </a:r>
          </a:p>
          <a:p>
            <a:pPr>
              <a:buNone/>
            </a:pPr>
            <a:r>
              <a:rPr lang="ru-RU" sz="2000" smtClean="0"/>
              <a:t>Длинные волосы у мужчин.</a:t>
            </a:r>
          </a:p>
          <a:p>
            <a:pPr>
              <a:buNone/>
            </a:pPr>
            <a:r>
              <a:rPr lang="ru-RU" sz="2000" smtClean="0"/>
              <a:t>Кожаная мотоциклетная куртка «косуха», кожаный жилет.</a:t>
            </a:r>
          </a:p>
          <a:p>
            <a:pPr>
              <a:buNone/>
            </a:pPr>
            <a:r>
              <a:rPr lang="ru-RU" sz="2000" smtClean="0"/>
              <a:t>Чёрные футболки или балахоны с логотипом любимой металлической</a:t>
            </a:r>
          </a:p>
          <a:p>
            <a:pPr>
              <a:buNone/>
            </a:pPr>
            <a:r>
              <a:rPr lang="ru-RU" sz="2000" smtClean="0"/>
              <a:t>группы.</a:t>
            </a:r>
          </a:p>
          <a:p>
            <a:pPr>
              <a:buNone/>
            </a:pPr>
            <a:r>
              <a:rPr lang="ru-RU" sz="2000" smtClean="0"/>
              <a:t>Напульсники — кожаные браслеты с заклёпками и/или шипами (порки),</a:t>
            </a:r>
          </a:p>
          <a:p>
            <a:pPr>
              <a:buNone/>
            </a:pPr>
            <a:r>
              <a:rPr lang="ru-RU" sz="2000" smtClean="0"/>
              <a:t>шипастые, проклёпанные ремни, цепи на джинсах.</a:t>
            </a:r>
          </a:p>
          <a:p>
            <a:pPr>
              <a:buNone/>
            </a:pPr>
            <a:r>
              <a:rPr lang="ru-RU" sz="2000" smtClean="0"/>
              <a:t>Нашивки на одежде и прочих окружающих предметах с изображениями</a:t>
            </a:r>
          </a:p>
          <a:p>
            <a:pPr>
              <a:buNone/>
            </a:pPr>
            <a:r>
              <a:rPr lang="ru-RU" sz="2000" smtClean="0"/>
              <a:t>любимых метал-групп.</a:t>
            </a:r>
          </a:p>
        </p:txBody>
      </p:sp>
      <p:pic>
        <p:nvPicPr>
          <p:cNvPr id="8194" name="Picture 2" descr="D:\77\082d91c1a6bce732843eee999ed039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2876550" cy="3293760"/>
          </a:xfrm>
          <a:prstGeom prst="rect">
            <a:avLst/>
          </a:prstGeom>
          <a:noFill/>
        </p:spPr>
      </p:pic>
      <p:pic>
        <p:nvPicPr>
          <p:cNvPr id="1026" name="Picture 2" descr="D:\77\мета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3987800" cy="299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4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Короткие или высокие сапоги с цепями — «казаки». Тяжелая обувь —</a:t>
            </a:r>
          </a:p>
          <a:p>
            <a:pPr>
              <a:buNone/>
            </a:pPr>
            <a:r>
              <a:rPr lang="ru-RU" sz="2000" smtClean="0"/>
              <a:t>«камелоты», «керзы», «гриндерсы», «мартинсы», «стилы», «гады», обычные</a:t>
            </a:r>
          </a:p>
          <a:p>
            <a:pPr>
              <a:buNone/>
            </a:pPr>
            <a:r>
              <a:rPr lang="ru-RU" sz="2000" smtClean="0"/>
              <a:t>высокие ботинки. Туфли (как правило, остроносые, «готические»</a:t>
            </a:r>
          </a:p>
          <a:p>
            <a:pPr>
              <a:buNone/>
            </a:pPr>
            <a:r>
              <a:rPr lang="ru-RU" sz="2000" smtClean="0"/>
              <a:t>штиблеты).</a:t>
            </a:r>
          </a:p>
          <a:p>
            <a:pPr>
              <a:buNone/>
            </a:pPr>
            <a:r>
              <a:rPr lang="ru-RU" sz="2000" smtClean="0"/>
              <a:t>Кожаные штаны или джинсы (обычно синие или чёрные).</a:t>
            </a:r>
          </a:p>
          <a:p>
            <a:pPr>
              <a:buNone/>
            </a:pPr>
            <a:r>
              <a:rPr lang="ru-RU" sz="2000" smtClean="0"/>
              <a:t>Возможно клёпки и шипы на одежде.</a:t>
            </a:r>
          </a:p>
          <a:p>
            <a:pPr>
              <a:buNone/>
            </a:pPr>
            <a:r>
              <a:rPr lang="ru-RU" sz="2000" smtClean="0"/>
              <a:t>Часто: длиннополая одежда черного цвета (плащи, пальто), а также</a:t>
            </a:r>
          </a:p>
          <a:p>
            <a:pPr>
              <a:buNone/>
            </a:pPr>
            <a:r>
              <a:rPr lang="ru-RU" sz="2000" smtClean="0"/>
              <a:t>мотоциклетные кожаные перчатки без пальцев.</a:t>
            </a:r>
          </a:p>
          <a:p>
            <a:pPr>
              <a:buNone/>
            </a:pPr>
            <a:endParaRPr lang="ru-RU"/>
          </a:p>
        </p:txBody>
      </p:sp>
      <p:pic>
        <p:nvPicPr>
          <p:cNvPr id="2050" name="Picture 2" descr="D:\77\7bfa9c1963b6477215aa40a941a14b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572000" cy="3429000"/>
          </a:xfrm>
          <a:prstGeom prst="rect">
            <a:avLst/>
          </a:prstGeom>
          <a:noFill/>
        </p:spPr>
      </p:pic>
      <p:pic>
        <p:nvPicPr>
          <p:cNvPr id="2051" name="Picture 3" descr="D:\77\0000391813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399"/>
            <a:ext cx="2829246" cy="336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Содержание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1 Введение</a:t>
            </a:r>
          </a:p>
          <a:p>
            <a:pPr>
              <a:buNone/>
            </a:pPr>
            <a:r>
              <a:rPr lang="ru-RU" sz="2000" smtClean="0"/>
              <a:t>2 История термина</a:t>
            </a:r>
          </a:p>
          <a:p>
            <a:pPr>
              <a:buNone/>
            </a:pPr>
            <a:r>
              <a:rPr lang="ru-RU" sz="2000" smtClean="0"/>
              <a:t>3 Взаимоотношения субкультур</a:t>
            </a:r>
          </a:p>
          <a:p>
            <a:pPr>
              <a:buNone/>
            </a:pPr>
            <a:r>
              <a:rPr lang="ru-RU" sz="2000" smtClean="0"/>
              <a:t>4 Деление субкультур на группы</a:t>
            </a:r>
          </a:p>
          <a:p>
            <a:pPr>
              <a:buNone/>
            </a:pPr>
            <a:r>
              <a:rPr lang="ru-RU" sz="2000" smtClean="0"/>
              <a:t>5 Байкеры</a:t>
            </a:r>
          </a:p>
          <a:p>
            <a:pPr>
              <a:buNone/>
            </a:pPr>
            <a:r>
              <a:rPr lang="ru-RU" sz="2000" smtClean="0"/>
              <a:t>6 Готы</a:t>
            </a:r>
          </a:p>
          <a:p>
            <a:pPr>
              <a:buNone/>
            </a:pPr>
            <a:r>
              <a:rPr lang="ru-RU" sz="2000" smtClean="0"/>
              <a:t>7 Гопники</a:t>
            </a:r>
          </a:p>
          <a:p>
            <a:pPr>
              <a:buNone/>
            </a:pPr>
            <a:r>
              <a:rPr lang="ru-RU" sz="2000" smtClean="0"/>
              <a:t>8 Металлисты</a:t>
            </a:r>
          </a:p>
          <a:p>
            <a:pPr>
              <a:buNone/>
            </a:pPr>
            <a:r>
              <a:rPr lang="ru-RU" sz="2000" smtClean="0"/>
              <a:t>9 Панки</a:t>
            </a:r>
          </a:p>
          <a:p>
            <a:pPr>
              <a:buNone/>
            </a:pPr>
            <a:r>
              <a:rPr lang="ru-RU" sz="2000" smtClean="0"/>
              <a:t>10 Скинхеды</a:t>
            </a:r>
          </a:p>
          <a:p>
            <a:pPr>
              <a:buNone/>
            </a:pPr>
            <a:r>
              <a:rPr lang="ru-RU" sz="2000" smtClean="0"/>
              <a:t>11 Хиппи</a:t>
            </a:r>
          </a:p>
          <a:p>
            <a:pPr>
              <a:buNone/>
            </a:pPr>
            <a:r>
              <a:rPr lang="ru-RU" sz="2000" smtClean="0"/>
              <a:t>12 Эмо</a:t>
            </a:r>
          </a:p>
          <a:p>
            <a:pPr>
              <a:buNone/>
            </a:pPr>
            <a:r>
              <a:rPr lang="ru-RU" sz="2000" smtClean="0"/>
              <a:t>13 Футбольные фанаты</a:t>
            </a:r>
          </a:p>
          <a:p>
            <a:pPr>
              <a:buNone/>
            </a:pPr>
            <a:r>
              <a:rPr lang="ru-RU" sz="2000" smtClean="0"/>
              <a:t>14 Заключение</a:t>
            </a:r>
          </a:p>
          <a:p>
            <a:pPr>
              <a:buNone/>
            </a:pPr>
            <a:endParaRPr lang="ru-RU" sz="2000"/>
          </a:p>
        </p:txBody>
      </p:sp>
      <p:pic>
        <p:nvPicPr>
          <p:cNvPr id="1026" name="Picture 2" descr="D:\77\091ef46d8e63dcb2977b71b8f3f65dd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33375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62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Металлисты пропагандируют независимость, самостоятельность и</a:t>
            </a:r>
          </a:p>
          <a:p>
            <a:pPr>
              <a:buNone/>
            </a:pPr>
            <a:r>
              <a:rPr lang="ru-RU" sz="2000" smtClean="0"/>
              <a:t>уверенность в себе, культ «сильной личности». Для многих металлистов</a:t>
            </a:r>
          </a:p>
          <a:p>
            <a:pPr>
              <a:buNone/>
            </a:pPr>
            <a:r>
              <a:rPr lang="ru-RU" sz="2000" smtClean="0"/>
              <a:t>субкультура служит средством эскапизма, отчуждения от «серой</a:t>
            </a:r>
          </a:p>
          <a:p>
            <a:pPr>
              <a:buNone/>
            </a:pPr>
            <a:r>
              <a:rPr lang="ru-RU" sz="2000" smtClean="0"/>
              <a:t>реальности», формой молодёжного протеста.</a:t>
            </a:r>
          </a:p>
          <a:p>
            <a:pPr>
              <a:buNone/>
            </a:pPr>
            <a:r>
              <a:rPr lang="ru-RU" sz="2000" smtClean="0"/>
              <a:t>Металлисты не ассоциируются с употреблением наркотиков, но считаются</a:t>
            </a:r>
          </a:p>
          <a:p>
            <a:pPr>
              <a:buNone/>
            </a:pPr>
            <a:r>
              <a:rPr lang="ru-RU" sz="2000" smtClean="0"/>
              <a:t>склонными к употреблению алкоголя (пиво).</a:t>
            </a:r>
            <a:endParaRPr lang="ru-RU" sz="2000"/>
          </a:p>
        </p:txBody>
      </p:sp>
      <p:pic>
        <p:nvPicPr>
          <p:cNvPr id="3074" name="Picture 2" descr="D:\77\180px-Metal's_not_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799"/>
            <a:ext cx="2667000" cy="4030133"/>
          </a:xfrm>
          <a:prstGeom prst="rect">
            <a:avLst/>
          </a:prstGeom>
          <a:noFill/>
        </p:spPr>
      </p:pic>
      <p:pic>
        <p:nvPicPr>
          <p:cNvPr id="3075" name="Picture 3" descr="D:\77\48590916_1252672642_b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Панк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Панки — молодёжная субкультура, возникшая в середине 70-х годов в</a:t>
            </a:r>
          </a:p>
          <a:p>
            <a:pPr>
              <a:buNone/>
            </a:pPr>
            <a:r>
              <a:rPr lang="ru-RU" sz="2000" smtClean="0"/>
              <a:t>Великобритании, США, Канаде и Австралии, характерными особенностями</a:t>
            </a:r>
          </a:p>
          <a:p>
            <a:pPr>
              <a:buNone/>
            </a:pPr>
            <a:r>
              <a:rPr lang="ru-RU" sz="2000" smtClean="0"/>
              <a:t>которой являются критическое отношение к обществу и политике</a:t>
            </a:r>
          </a:p>
          <a:p>
            <a:pPr>
              <a:buNone/>
            </a:pPr>
            <a:r>
              <a:rPr lang="ru-RU" sz="2000" smtClean="0"/>
              <a:t>Панки придерживаются различных политических взглядов, но в</a:t>
            </a:r>
          </a:p>
          <a:p>
            <a:pPr>
              <a:buNone/>
            </a:pPr>
            <a:r>
              <a:rPr lang="ru-RU" sz="2000" smtClean="0"/>
              <a:t>большинстве своём они являются приверженцами социально направленных</a:t>
            </a:r>
          </a:p>
          <a:p>
            <a:pPr>
              <a:buNone/>
            </a:pPr>
            <a:r>
              <a:rPr lang="ru-RU" sz="2000" smtClean="0"/>
              <a:t>идеологий и прогрессивизма. Распространенными воззрениями являются</a:t>
            </a:r>
          </a:p>
          <a:p>
            <a:pPr>
              <a:buNone/>
            </a:pPr>
            <a:r>
              <a:rPr lang="ru-RU" sz="2000" smtClean="0"/>
              <a:t>стремление к личной свободе и полной независимости, принципы «не</a:t>
            </a:r>
          </a:p>
          <a:p>
            <a:pPr>
              <a:buNone/>
            </a:pPr>
            <a:r>
              <a:rPr lang="ru-RU" sz="2000" smtClean="0"/>
              <a:t>продаваться», «полагаться на самого себя» и принцип «прямого действия».</a:t>
            </a:r>
            <a:endParaRPr lang="ru-RU" sz="2000"/>
          </a:p>
        </p:txBody>
      </p:sp>
      <p:pic>
        <p:nvPicPr>
          <p:cNvPr id="3075" name="Picture 3" descr="D:\77\98494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1921187" cy="2605088"/>
          </a:xfrm>
          <a:prstGeom prst="rect">
            <a:avLst/>
          </a:prstGeom>
          <a:noFill/>
        </p:spPr>
      </p:pic>
      <p:pic>
        <p:nvPicPr>
          <p:cNvPr id="3076" name="Picture 4" descr="D:\77\2109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69325"/>
            <a:ext cx="2895600" cy="2483781"/>
          </a:xfrm>
          <a:prstGeom prst="rect">
            <a:avLst/>
          </a:prstGeom>
          <a:noFill/>
        </p:spPr>
      </p:pic>
      <p:pic>
        <p:nvPicPr>
          <p:cNvPr id="3077" name="Picture 5" descr="D:\77\2618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456" y="4267200"/>
            <a:ext cx="254127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67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smtClean="0"/>
              <a:t>Панки отличаются пёстрым эпатажным имиджем. Многие панки красят</a:t>
            </a:r>
          </a:p>
          <a:p>
            <a:pPr>
              <a:buNone/>
            </a:pPr>
            <a:r>
              <a:rPr lang="ru-RU" sz="2000" smtClean="0"/>
              <a:t>волосы в яркие неестественные цвета, начёсывают и фиксируют их лаком,</a:t>
            </a:r>
          </a:p>
          <a:p>
            <a:pPr>
              <a:buNone/>
            </a:pPr>
            <a:r>
              <a:rPr lang="ru-RU" sz="2000" smtClean="0"/>
              <a:t>гелем или пивом, чтобы они стояли торчком. В 80-х у панков стала модной</a:t>
            </a:r>
          </a:p>
          <a:p>
            <a:pPr>
              <a:buNone/>
            </a:pPr>
            <a:r>
              <a:rPr lang="ru-RU" sz="2000" smtClean="0"/>
              <a:t>причёска «ирокез». Носят заправленные в тяжелые ботинки джинсы или</a:t>
            </a:r>
          </a:p>
          <a:p>
            <a:pPr>
              <a:buNone/>
            </a:pPr>
            <a:r>
              <a:rPr lang="ru-RU" sz="2000" smtClean="0"/>
              <a:t>подвёрнутые под короткие тяжелые ботинки (банки), некоторые</a:t>
            </a:r>
          </a:p>
          <a:p>
            <a:pPr>
              <a:buNone/>
            </a:pPr>
            <a:r>
              <a:rPr lang="ru-RU" sz="2000" smtClean="0"/>
              <a:t>предварительно вымачивают джинсы в растворе отбеливателя, чтобы те</a:t>
            </a:r>
          </a:p>
          <a:p>
            <a:pPr>
              <a:buNone/>
            </a:pPr>
            <a:r>
              <a:rPr lang="ru-RU" sz="2000" smtClean="0"/>
              <a:t>пошли рыжими разводами. </a:t>
            </a:r>
            <a:endParaRPr lang="ru-RU" sz="2000"/>
          </a:p>
        </p:txBody>
      </p:sp>
      <p:pic>
        <p:nvPicPr>
          <p:cNvPr id="2050" name="Picture 2" descr="D:\77\180px-User-Ich_with_Moha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657600" cy="3698240"/>
          </a:xfrm>
          <a:prstGeom prst="rect">
            <a:avLst/>
          </a:prstGeom>
          <a:noFill/>
        </p:spPr>
      </p:pic>
      <p:pic>
        <p:nvPicPr>
          <p:cNvPr id="2051" name="Picture 3" descr="D:\77\18955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724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362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Носят тяжёлые ботинки, а также кеды. Панки наносят черепа и знаки на</a:t>
            </a:r>
          </a:p>
          <a:p>
            <a:pPr>
              <a:buNone/>
            </a:pPr>
            <a:r>
              <a:rPr lang="ru-RU" sz="2000" smtClean="0"/>
              <a:t>одежду и аксессуары. Носят напульсники и ошейники из кожи с шипами,</a:t>
            </a:r>
          </a:p>
          <a:p>
            <a:pPr>
              <a:buNone/>
            </a:pPr>
            <a:r>
              <a:rPr lang="ru-RU" sz="2000" smtClean="0"/>
              <a:t>заклёпками и цепями. Многие панки делают татуировки. Также носят</a:t>
            </a:r>
          </a:p>
          <a:p>
            <a:pPr>
              <a:buNone/>
            </a:pPr>
            <a:r>
              <a:rPr lang="ru-RU" sz="2000" smtClean="0"/>
              <a:t>рваные протёртые джинсы. Цепи от собачьих поводков прицепляют к</a:t>
            </a:r>
          </a:p>
          <a:p>
            <a:pPr>
              <a:buNone/>
            </a:pPr>
            <a:r>
              <a:rPr lang="ru-RU" sz="2000" smtClean="0"/>
              <a:t>джинсам. Часто носят сумки-торбы. Обычно панки поддерживают их в</a:t>
            </a:r>
          </a:p>
          <a:p>
            <a:pPr>
              <a:buNone/>
            </a:pPr>
            <a:r>
              <a:rPr lang="ru-RU" sz="2000" smtClean="0"/>
              <a:t>чистоте.</a:t>
            </a:r>
          </a:p>
          <a:p>
            <a:pPr>
              <a:buNone/>
            </a:pPr>
            <a:endParaRPr lang="ru-RU"/>
          </a:p>
        </p:txBody>
      </p:sp>
      <p:pic>
        <p:nvPicPr>
          <p:cNvPr id="5" name="Picture 2" descr="D:\77\1245597583_punk-sti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667000"/>
            <a:ext cx="2924598" cy="3905250"/>
          </a:xfrm>
          <a:prstGeom prst="rect">
            <a:avLst/>
          </a:prstGeom>
          <a:noFill/>
        </p:spPr>
      </p:pic>
      <p:pic>
        <p:nvPicPr>
          <p:cNvPr id="4098" name="Picture 2" descr="D:\77\47542065_1250355756_punkfotom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026" y="2667000"/>
            <a:ext cx="5082424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Скинхеды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2362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Скинхеды— собирательное название представителей одной из молодёжных</a:t>
            </a:r>
          </a:p>
          <a:p>
            <a:pPr>
              <a:buNone/>
            </a:pPr>
            <a:r>
              <a:rPr lang="ru-RU" sz="2000" smtClean="0"/>
              <a:t>субкультур. Считается, что 1969 год был пиком популярности этой</a:t>
            </a:r>
          </a:p>
          <a:p>
            <a:pPr>
              <a:buNone/>
            </a:pPr>
            <a:r>
              <a:rPr lang="ru-RU" sz="2000" smtClean="0"/>
              <a:t>субкультуры. Музыкальные предпочтения скинхедов относятся к двум</a:t>
            </a:r>
          </a:p>
          <a:p>
            <a:pPr>
              <a:buNone/>
            </a:pPr>
            <a:r>
              <a:rPr lang="ru-RU" sz="2000" smtClean="0"/>
              <a:t>основным областям:</a:t>
            </a:r>
          </a:p>
          <a:p>
            <a:r>
              <a:rPr lang="ru-RU" sz="2000" smtClean="0"/>
              <a:t>ямайская музыка;</a:t>
            </a:r>
          </a:p>
          <a:p>
            <a:r>
              <a:rPr lang="ru-RU" sz="2000" smtClean="0"/>
              <a:t>английская музыкальная сцена начала 1980-х.</a:t>
            </a:r>
            <a:endParaRPr lang="ru-RU" sz="2000"/>
          </a:p>
        </p:txBody>
      </p:sp>
      <p:pic>
        <p:nvPicPr>
          <p:cNvPr id="1026" name="Picture 2" descr="D:\77\10_13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3886200" cy="2999661"/>
          </a:xfrm>
          <a:prstGeom prst="rect">
            <a:avLst/>
          </a:prstGeom>
          <a:noFill/>
        </p:spPr>
      </p:pic>
      <p:pic>
        <p:nvPicPr>
          <p:cNvPr id="1027" name="Picture 3" descr="D:\77\09683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smtClean="0"/>
              <a:t>Внешний вид скинхедов во многом повторяет внешний вид модов (поло Fred</a:t>
            </a:r>
          </a:p>
          <a:p>
            <a:pPr>
              <a:buNone/>
            </a:pPr>
            <a:r>
              <a:rPr lang="ru-RU" sz="2000" smtClean="0"/>
              <a:t>Perry, джинсы Levi's и так далее), но кроме этого имеет и свои особенности.</a:t>
            </a:r>
          </a:p>
          <a:p>
            <a:pPr>
              <a:buNone/>
            </a:pPr>
            <a:r>
              <a:rPr lang="ru-RU" sz="2000" smtClean="0"/>
              <a:t>В основном, внешний вид скинхедов можно охарактеризовать, как «ботинки</a:t>
            </a:r>
          </a:p>
          <a:p>
            <a:pPr>
              <a:buNone/>
            </a:pPr>
            <a:r>
              <a:rPr lang="ru-RU" sz="2000" smtClean="0"/>
              <a:t>и подтяжки» — одни из основных элементов повседневного стиля</a:t>
            </a:r>
          </a:p>
          <a:p>
            <a:pPr>
              <a:buNone/>
            </a:pPr>
            <a:r>
              <a:rPr lang="ru-RU" sz="2000" smtClean="0"/>
              <a:t>скинхедов. </a:t>
            </a:r>
          </a:p>
          <a:p>
            <a:pPr>
              <a:buNone/>
            </a:pPr>
            <a:r>
              <a:rPr lang="ru-RU" sz="2000" smtClean="0"/>
              <a:t>Обычно скинхеды одеты в отбеленные джинсы, короткий шарф, завязанный</a:t>
            </a:r>
          </a:p>
          <a:p>
            <a:pPr>
              <a:buNone/>
            </a:pPr>
            <a:r>
              <a:rPr lang="ru-RU" sz="2000" smtClean="0"/>
              <a:t>на манер галстука</a:t>
            </a:r>
          </a:p>
          <a:p>
            <a:pPr>
              <a:buNone/>
            </a:pPr>
            <a:r>
              <a:rPr lang="ru-RU" sz="2000" smtClean="0"/>
              <a:t> Ходят с коротко стрижеными волосами. </a:t>
            </a:r>
          </a:p>
        </p:txBody>
      </p:sp>
      <p:pic>
        <p:nvPicPr>
          <p:cNvPr id="2050" name="Picture 2" descr="D:\77\fd153fdb0f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5257800" cy="3505200"/>
          </a:xfrm>
          <a:prstGeom prst="rect">
            <a:avLst/>
          </a:prstGeom>
          <a:noFill/>
        </p:spPr>
      </p:pic>
      <p:pic>
        <p:nvPicPr>
          <p:cNvPr id="2051" name="Picture 3" descr="D:\77\79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1905000" cy="3490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516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Хиппи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Хиппи— «модный, стильный»— молодёжная философия и</a:t>
            </a:r>
          </a:p>
          <a:p>
            <a:pPr>
              <a:buNone/>
            </a:pPr>
            <a:r>
              <a:rPr lang="ru-RU" sz="2000" smtClean="0"/>
              <a:t>субкультура, возникшая в США в 1960-х. Расцвет движения пришелся на</a:t>
            </a:r>
          </a:p>
          <a:p>
            <a:pPr>
              <a:buNone/>
            </a:pPr>
            <a:r>
              <a:rPr lang="ru-RU" sz="2000" smtClean="0"/>
              <a:t>конец 1960-х — начало 1970-х годов. Первоначально хиппи протестовали</a:t>
            </a:r>
          </a:p>
          <a:p>
            <a:pPr>
              <a:buNone/>
            </a:pPr>
            <a:r>
              <a:rPr lang="ru-RU" sz="2000" smtClean="0"/>
              <a:t>против пуританской морали некоторых протестантских церквей, а также</a:t>
            </a:r>
          </a:p>
          <a:p>
            <a:pPr>
              <a:buNone/>
            </a:pPr>
            <a:r>
              <a:rPr lang="ru-RU" sz="2000" smtClean="0"/>
              <a:t>пропагандировали стремление вернуться к природной чистоте через любовь</a:t>
            </a:r>
          </a:p>
          <a:p>
            <a:pPr>
              <a:buNone/>
            </a:pPr>
            <a:r>
              <a:rPr lang="ru-RU" sz="2000" smtClean="0"/>
              <a:t>и пацифизм. </a:t>
            </a:r>
            <a:endParaRPr lang="ru-RU" sz="2000"/>
          </a:p>
        </p:txBody>
      </p:sp>
      <p:pic>
        <p:nvPicPr>
          <p:cNvPr id="3074" name="Picture 2" descr="D:\77\3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4114800" cy="2989385"/>
          </a:xfrm>
          <a:prstGeom prst="rect">
            <a:avLst/>
          </a:prstGeom>
          <a:noFill/>
        </p:spPr>
      </p:pic>
      <p:pic>
        <p:nvPicPr>
          <p:cNvPr id="3075" name="Picture 3" descr="D:\77\christhippy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844" y="3733800"/>
            <a:ext cx="314908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2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Один из самых известных лозунгов хиппи: «Make love, not war!», что значит</a:t>
            </a:r>
          </a:p>
          <a:p>
            <a:pPr>
              <a:buNone/>
            </a:pPr>
            <a:r>
              <a:rPr lang="ru-RU" sz="2000" smtClean="0"/>
              <a:t>«Распространяйте любовь вместо войны!» или «Занимайтесь любовью, а не</a:t>
            </a:r>
          </a:p>
          <a:p>
            <a:pPr>
              <a:buNone/>
            </a:pPr>
            <a:r>
              <a:rPr lang="ru-RU" sz="2000" smtClean="0"/>
              <a:t>войной!» субкультура хиппи (в целом) в СССР была распространена среди</a:t>
            </a:r>
          </a:p>
          <a:p>
            <a:pPr>
              <a:buNone/>
            </a:pPr>
            <a:r>
              <a:rPr lang="ru-RU" sz="2000" smtClean="0"/>
              <a:t>весьма немногочисленных представителей прогрессивной молодежи. В</a:t>
            </a:r>
          </a:p>
          <a:p>
            <a:pPr>
              <a:buNone/>
            </a:pPr>
            <a:r>
              <a:rPr lang="ru-RU" sz="2000" smtClean="0"/>
              <a:t>массовом сознании слово «хиппи» вызывало как неопрятно одетый молодой</a:t>
            </a:r>
          </a:p>
          <a:p>
            <a:pPr>
              <a:buNone/>
            </a:pPr>
            <a:r>
              <a:rPr lang="ru-RU" sz="2000" smtClean="0"/>
              <a:t>человек с длинными волосами, бездельник, выпивоха и наркоман. О</a:t>
            </a:r>
          </a:p>
          <a:p>
            <a:pPr>
              <a:buNone/>
            </a:pPr>
            <a:r>
              <a:rPr lang="ru-RU" sz="2000" smtClean="0"/>
              <a:t>существовании представителей «хиппи» не только за границей, но и в СССР</a:t>
            </a:r>
          </a:p>
          <a:p>
            <a:pPr>
              <a:buNone/>
            </a:pPr>
            <a:r>
              <a:rPr lang="ru-RU" sz="2000" smtClean="0"/>
              <a:t>можно было узнать только из критических статей в центральной прессе</a:t>
            </a:r>
          </a:p>
          <a:p>
            <a:pPr>
              <a:buNone/>
            </a:pPr>
            <a:r>
              <a:rPr lang="ru-RU" sz="2000" smtClean="0"/>
              <a:t>(начала 70-х).</a:t>
            </a:r>
          </a:p>
          <a:p>
            <a:endParaRPr lang="ru-RU"/>
          </a:p>
        </p:txBody>
      </p:sp>
      <p:pic>
        <p:nvPicPr>
          <p:cNvPr id="4098" name="Picture 2" descr="D:\77\bspr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4184650" cy="3129926"/>
          </a:xfrm>
          <a:prstGeom prst="rect">
            <a:avLst/>
          </a:prstGeom>
          <a:noFill/>
        </p:spPr>
      </p:pic>
      <p:pic>
        <p:nvPicPr>
          <p:cNvPr id="4099" name="Picture 3" descr="D:\77\13171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516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Эмо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59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Эмо— молодёжная субкультура, образовавшаяся на базе поклонников</a:t>
            </a:r>
          </a:p>
          <a:p>
            <a:pPr>
              <a:buNone/>
            </a:pPr>
            <a:r>
              <a:rPr lang="ru-RU" sz="2000" smtClean="0"/>
              <a:t>одноимённого музыкального стиля. Её представителей называют эмо-киды</a:t>
            </a:r>
          </a:p>
          <a:p>
            <a:pPr>
              <a:buNone/>
            </a:pPr>
            <a:r>
              <a:rPr lang="ru-RU" sz="2000" smtClean="0"/>
              <a:t>(emo + англ. kid — молодой человек; ребенок) или, в зависимости от пола:</a:t>
            </a:r>
          </a:p>
          <a:p>
            <a:pPr>
              <a:buNone/>
            </a:pPr>
            <a:r>
              <a:rPr lang="ru-RU" sz="2000" smtClean="0"/>
              <a:t>эмо-бой (англ. boy — мальчик, парень), эмо-гёрл (англ. girl — девочка,</a:t>
            </a:r>
          </a:p>
          <a:p>
            <a:pPr>
              <a:buNone/>
            </a:pPr>
            <a:r>
              <a:rPr lang="ru-RU" sz="2000" smtClean="0"/>
              <a:t>девушка). Выражение эмоций— главное правило для эмо-кидов. Их</a:t>
            </a:r>
          </a:p>
          <a:p>
            <a:pPr>
              <a:buNone/>
            </a:pPr>
            <a:r>
              <a:rPr lang="ru-RU" sz="2000" smtClean="0"/>
              <a:t>отличает: самовыражение, противостояние, особенное, чувственное</a:t>
            </a:r>
          </a:p>
          <a:p>
            <a:pPr>
              <a:buNone/>
            </a:pPr>
            <a:r>
              <a:rPr lang="ru-RU" sz="2000" smtClean="0"/>
              <a:t>мироощущение. Зачастую эмо-кид — ранимый и депрессивный человек.</a:t>
            </a:r>
            <a:endParaRPr lang="ru-RU" sz="2000"/>
          </a:p>
        </p:txBody>
      </p:sp>
      <p:pic>
        <p:nvPicPr>
          <p:cNvPr id="5122" name="Picture 2" descr="D:\77\200px-Emo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2146347" cy="2908300"/>
          </a:xfrm>
          <a:prstGeom prst="rect">
            <a:avLst/>
          </a:prstGeom>
          <a:noFill/>
        </p:spPr>
      </p:pic>
      <p:pic>
        <p:nvPicPr>
          <p:cNvPr id="5123" name="Picture 3" descr="D:\77\489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2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Традиционной причёской эмо считается косая, рваная чёлка до кончика</a:t>
            </a:r>
          </a:p>
          <a:p>
            <a:pPr>
              <a:buNone/>
            </a:pPr>
            <a:r>
              <a:rPr lang="ru-RU" sz="2000" smtClean="0"/>
              <a:t>носа, закрывающая один глаз, а сзади короткие волосы, торчащие в разные</a:t>
            </a:r>
          </a:p>
          <a:p>
            <a:pPr>
              <a:buNone/>
            </a:pPr>
            <a:r>
              <a:rPr lang="ru-RU" sz="2000" smtClean="0"/>
              <a:t>стороны. Предпочтение отдаётся жёстким прямым чёрным волосам. </a:t>
            </a:r>
          </a:p>
          <a:p>
            <a:pPr>
              <a:buNone/>
            </a:pPr>
            <a:r>
              <a:rPr lang="ru-RU" sz="2000" smtClean="0"/>
              <a:t>Часто эмо-киды прокалывают уши или делают тоннели. На лице и иных</a:t>
            </a:r>
          </a:p>
          <a:p>
            <a:pPr>
              <a:buNone/>
            </a:pPr>
            <a:r>
              <a:rPr lang="ru-RU" sz="2000" smtClean="0"/>
              <a:t>частях тела эмо-кида может быть пирсинг (например в губах и левой ноздре,</a:t>
            </a:r>
          </a:p>
          <a:p>
            <a:pPr>
              <a:buNone/>
            </a:pPr>
            <a:r>
              <a:rPr lang="ru-RU" sz="2000" smtClean="0"/>
              <a:t>бровях, переносице).</a:t>
            </a:r>
          </a:p>
          <a:p>
            <a:pPr>
              <a:buNone/>
            </a:pPr>
            <a:r>
              <a:rPr lang="ru-RU" sz="2000" smtClean="0"/>
              <a:t>И юноши, и девушки могут красить губы под цвет кожи, использовать</a:t>
            </a:r>
          </a:p>
          <a:p>
            <a:pPr>
              <a:buNone/>
            </a:pPr>
            <a:r>
              <a:rPr lang="ru-RU" sz="2000" smtClean="0"/>
              <a:t>светлый тональный крем. Глаза густо подводят карандашом или тушью.</a:t>
            </a:r>
          </a:p>
          <a:p>
            <a:pPr>
              <a:buNone/>
            </a:pPr>
            <a:r>
              <a:rPr lang="ru-RU" sz="2000" smtClean="0"/>
              <a:t>Ногти покрывают чёрным лаком.</a:t>
            </a:r>
            <a:endParaRPr lang="ru-RU" sz="2000"/>
          </a:p>
        </p:txBody>
      </p:sp>
      <p:pic>
        <p:nvPicPr>
          <p:cNvPr id="6146" name="Picture 2" descr="D:\77\180px-XCx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05200"/>
            <a:ext cx="2362200" cy="3149600"/>
          </a:xfrm>
          <a:prstGeom prst="rect">
            <a:avLst/>
          </a:prstGeom>
          <a:noFill/>
        </p:spPr>
      </p:pic>
      <p:pic>
        <p:nvPicPr>
          <p:cNvPr id="6147" name="Picture 3" descr="D:\77\120px-Earpl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2209800" cy="307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Введение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Субкультура – это общность людей, чьи убеждения, взгляды на жизнь и</a:t>
            </a:r>
          </a:p>
          <a:p>
            <a:pPr>
              <a:buNone/>
            </a:pPr>
            <a:r>
              <a:rPr lang="ru-RU" sz="2000" smtClean="0"/>
              <a:t>поведение отличны от общепринятых или просто скрыты от широкой</a:t>
            </a:r>
          </a:p>
          <a:p>
            <a:pPr>
              <a:buNone/>
            </a:pPr>
            <a:r>
              <a:rPr lang="ru-RU" sz="2000" smtClean="0"/>
              <a:t>публики, что отличает их от более широкого понятия культуры,</a:t>
            </a:r>
          </a:p>
          <a:p>
            <a:pPr>
              <a:buNone/>
            </a:pPr>
            <a:r>
              <a:rPr lang="ru-RU" sz="2000" smtClean="0"/>
              <a:t>ответвлением которой они являются. </a:t>
            </a:r>
            <a:endParaRPr lang="ru-RU" sz="2000"/>
          </a:p>
        </p:txBody>
      </p:sp>
      <p:pic>
        <p:nvPicPr>
          <p:cNvPr id="2050" name="Picture 2" descr="D:\77\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28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Для эмо характерна одежда в розово-чёрных тонах с двуцветными узорами и</a:t>
            </a:r>
          </a:p>
          <a:p>
            <a:pPr>
              <a:buNone/>
            </a:pPr>
            <a:r>
              <a:rPr lang="ru-RU" sz="2000" smtClean="0"/>
              <a:t>стилизованными значками. Основными цветами в одежде являются чёрный</a:t>
            </a:r>
          </a:p>
          <a:p>
            <a:pPr>
              <a:buNone/>
            </a:pPr>
            <a:r>
              <a:rPr lang="ru-RU" sz="2000" smtClean="0"/>
              <a:t>и розовый (пурпурный), хотя и другие «шокирующе»-яркие сочетания</a:t>
            </a:r>
          </a:p>
          <a:p>
            <a:pPr>
              <a:buNone/>
            </a:pPr>
            <a:r>
              <a:rPr lang="ru-RU" sz="2000" smtClean="0"/>
              <a:t>считаются допустимыми.</a:t>
            </a:r>
          </a:p>
          <a:p>
            <a:pPr>
              <a:buNone/>
            </a:pPr>
            <a:r>
              <a:rPr lang="ru-RU" sz="2000" smtClean="0"/>
              <a:t>Бывают сочетания в широкую полоску. Часто на одежде изображены</a:t>
            </a:r>
          </a:p>
          <a:p>
            <a:pPr>
              <a:buNone/>
            </a:pPr>
            <a:r>
              <a:rPr lang="ru-RU" sz="2000" smtClean="0"/>
              <a:t>названия эмо-групп, смешные рисунки или расколотые сердца.</a:t>
            </a:r>
            <a:endParaRPr lang="ru-RU" sz="2000"/>
          </a:p>
        </p:txBody>
      </p:sp>
      <p:pic>
        <p:nvPicPr>
          <p:cNvPr id="9218" name="Picture 2" descr="D:\77\40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2828266" cy="4051300"/>
          </a:xfrm>
          <a:prstGeom prst="rect">
            <a:avLst/>
          </a:prstGeom>
          <a:noFill/>
        </p:spPr>
      </p:pic>
      <p:pic>
        <p:nvPicPr>
          <p:cNvPr id="9219" name="Picture 3" descr="D:\77\0_4182_1f916e09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2609850" cy="4144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36458" r="17188" b="43750"/>
          <a:stretch>
            <a:fillRect/>
          </a:stretch>
        </p:blipFill>
        <p:spPr bwMode="auto">
          <a:xfrm>
            <a:off x="0" y="0"/>
            <a:ext cx="9144000" cy="280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D:\77\v61bwj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3943350" cy="3505200"/>
          </a:xfrm>
          <a:prstGeom prst="rect">
            <a:avLst/>
          </a:prstGeom>
          <a:noFill/>
        </p:spPr>
      </p:pic>
      <p:pic>
        <p:nvPicPr>
          <p:cNvPr id="10244" name="Picture 4" descr="D:\77\0_1edb5_5c3d1279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0"/>
            <a:ext cx="2844800" cy="344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smtClean="0"/>
              <a:t>Характерная для эмо обувь — кеды типа Converse или скейтерские кеды, а</a:t>
            </a:r>
          </a:p>
          <a:p>
            <a:pPr>
              <a:buNone/>
            </a:pPr>
            <a:r>
              <a:rPr lang="ru-RU" sz="2000" smtClean="0"/>
              <a:t>также флипы (тряпичные тапочки в ромбик), слипоны (обувь, похожая на</a:t>
            </a:r>
          </a:p>
          <a:p>
            <a:pPr>
              <a:buNone/>
            </a:pPr>
            <a:r>
              <a:rPr lang="ru-RU" sz="2000" smtClean="0"/>
              <a:t>тапочки, но с подошвой, как у кед), вэнсы с узором в шашечку.</a:t>
            </a:r>
          </a:p>
          <a:p>
            <a:pPr>
              <a:buNone/>
            </a:pPr>
            <a:r>
              <a:rPr lang="ru-RU" sz="2000" smtClean="0"/>
              <a:t>Наиболее типичная одежда:</a:t>
            </a:r>
          </a:p>
          <a:p>
            <a:r>
              <a:rPr lang="ru-RU" sz="2000" smtClean="0"/>
              <a:t>Узкая, обтягивающая футболка.</a:t>
            </a:r>
          </a:p>
          <a:p>
            <a:r>
              <a:rPr lang="ru-RU" sz="2000" smtClean="0"/>
              <a:t>Узкие джинсы чёрного или пепельного-синего цвета, возможно, с дырками или заплатками.</a:t>
            </a:r>
          </a:p>
        </p:txBody>
      </p:sp>
      <p:pic>
        <p:nvPicPr>
          <p:cNvPr id="8194" name="Picture 2" descr="D:\77\270px-Emo_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4864788" cy="3657600"/>
          </a:xfrm>
          <a:prstGeom prst="rect">
            <a:avLst/>
          </a:prstGeom>
          <a:noFill/>
        </p:spPr>
      </p:pic>
      <p:pic>
        <p:nvPicPr>
          <p:cNvPr id="8197" name="Picture 5" descr="D:\77\41230600_1237451493_post157771213031500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708" y="2895600"/>
            <a:ext cx="258318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38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smtClean="0"/>
              <a:t>Чёрный или розовый ремень с заклёпками, провисающими цепями и большой бляхой с символикой.</a:t>
            </a:r>
          </a:p>
          <a:p>
            <a:r>
              <a:rPr lang="ru-RU" sz="2000" smtClean="0"/>
              <a:t>Кеды с яркими или чёрными шнурками, зашнурованными особым способом.</a:t>
            </a:r>
          </a:p>
          <a:p>
            <a:r>
              <a:rPr lang="ru-RU" sz="2000" smtClean="0"/>
              <a:t>Клетчатая косынка-арафатка на шее.</a:t>
            </a:r>
          </a:p>
          <a:p>
            <a:r>
              <a:rPr lang="ru-RU" sz="2000" smtClean="0"/>
              <a:t>Присутствуют ободочки с бантиком. Полосатые гетры на руках. Реже встречается одежда унисекс.</a:t>
            </a:r>
          </a:p>
          <a:p>
            <a:endParaRPr lang="ru-RU"/>
          </a:p>
        </p:txBody>
      </p:sp>
      <p:pic>
        <p:nvPicPr>
          <p:cNvPr id="11267" name="Picture 3" descr="D:\77\589907_22637072_od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6553200" cy="386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95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Для эмо характерны следующие атрибуты:</a:t>
            </a:r>
          </a:p>
          <a:p>
            <a:r>
              <a:rPr lang="ru-RU" sz="2000" smtClean="0"/>
              <a:t>Почтовая сумка через плечо, покрытая заплатками и значками.</a:t>
            </a:r>
          </a:p>
          <a:p>
            <a:r>
              <a:rPr lang="ru-RU" sz="2000" smtClean="0"/>
              <a:t>Значки, прицепленные к одежде и, иногда, к обуви.</a:t>
            </a:r>
          </a:p>
          <a:p>
            <a:r>
              <a:rPr lang="ru-RU" sz="2000" smtClean="0"/>
              <a:t>Очки в широкой яркой или чёрной оправе.</a:t>
            </a:r>
          </a:p>
          <a:p>
            <a:r>
              <a:rPr lang="ru-RU" sz="2000" smtClean="0"/>
              <a:t>Яркие разноцветные (обычно силиконовые) браслеты на руках, особенно популярны снэпы или панк-атрибутика (напульсники с шипами).</a:t>
            </a:r>
          </a:p>
          <a:p>
            <a:r>
              <a:rPr lang="ru-RU" sz="2000" smtClean="0"/>
              <a:t>Крупные бусы ярких цветов на шее.</a:t>
            </a:r>
          </a:p>
          <a:p>
            <a:r>
              <a:rPr lang="ru-RU" sz="2000" smtClean="0"/>
              <a:t>Напульсники на руках.</a:t>
            </a:r>
            <a:endParaRPr lang="ru-RU" sz="2000"/>
          </a:p>
        </p:txBody>
      </p:sp>
      <p:pic>
        <p:nvPicPr>
          <p:cNvPr id="7170" name="Picture 2" descr="D:\77\180px-Bag_-_Punk_-_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495800" cy="2997200"/>
          </a:xfrm>
          <a:prstGeom prst="rect">
            <a:avLst/>
          </a:prstGeom>
          <a:noFill/>
        </p:spPr>
      </p:pic>
      <p:pic>
        <p:nvPicPr>
          <p:cNvPr id="7171" name="Picture 3" descr="D:\77\18505479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631" y="3352800"/>
            <a:ext cx="385616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Футбольные фанаты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286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Футбольные фанаты — лица, нарушающие общественный порядок, связывая</a:t>
            </a:r>
          </a:p>
          <a:p>
            <a:pPr>
              <a:buNone/>
            </a:pPr>
            <a:r>
              <a:rPr lang="ru-RU" sz="2000" smtClean="0"/>
              <a:t>свои действия с футбольными пристрастиями и обосновывая их ими. Сами</a:t>
            </a:r>
          </a:p>
          <a:p>
            <a:pPr>
              <a:buNone/>
            </a:pPr>
            <a:r>
              <a:rPr lang="ru-RU" sz="2000" smtClean="0"/>
              <a:t>футбольные хулиганы расценивают своё движение как субкультуру. Как</a:t>
            </a:r>
          </a:p>
          <a:p>
            <a:pPr>
              <a:buNone/>
            </a:pPr>
            <a:r>
              <a:rPr lang="ru-RU" sz="2000" smtClean="0"/>
              <a:t>правило, преступления на почве футбольного хулиганства совершаются до</a:t>
            </a:r>
          </a:p>
          <a:p>
            <a:pPr>
              <a:buNone/>
            </a:pPr>
            <a:r>
              <a:rPr lang="ru-RU" sz="2000" smtClean="0"/>
              <a:t>или после футбольных матчей, а также в местах больших скоплений</a:t>
            </a:r>
          </a:p>
          <a:p>
            <a:pPr>
              <a:buNone/>
            </a:pPr>
            <a:r>
              <a:rPr lang="ru-RU" sz="2000" smtClean="0"/>
              <a:t>футбольных болельщиков.</a:t>
            </a:r>
            <a:endParaRPr lang="ru-RU" sz="2000"/>
          </a:p>
        </p:txBody>
      </p:sp>
      <p:pic>
        <p:nvPicPr>
          <p:cNvPr id="12290" name="Picture 2" descr="D:\77\250px-Bundesarchiv_Bild_183-1990-0414-009,_FDGB-Pokal,_1._FC_Lok_Leipzig_-_Dynamo_Schwerin,_Ausschreit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4419600" cy="3058424"/>
          </a:xfrm>
          <a:prstGeom prst="rect">
            <a:avLst/>
          </a:prstGeom>
          <a:noFill/>
        </p:spPr>
      </p:pic>
      <p:pic>
        <p:nvPicPr>
          <p:cNvPr id="12291" name="Picture 3" descr="D:\77\250px-The_Football_Factory_Frame_of_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393" y="3733800"/>
            <a:ext cx="390180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67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Как и сам футбол, истоки околофутбольного насилия берут своё начало в</a:t>
            </a:r>
          </a:p>
          <a:p>
            <a:pPr>
              <a:buNone/>
            </a:pPr>
            <a:r>
              <a:rPr lang="ru-RU" sz="2000" smtClean="0"/>
              <a:t>Британии. Английский футбол знаком с инцидентами, связанными с</a:t>
            </a:r>
          </a:p>
          <a:p>
            <a:pPr>
              <a:buNone/>
            </a:pPr>
            <a:r>
              <a:rPr lang="ru-RU" sz="2000" smtClean="0"/>
              <a:t>футбольными беспорядками, начиная с XIX века. Уже в те далёкие времена</a:t>
            </a:r>
          </a:p>
          <a:p>
            <a:pPr>
              <a:buNone/>
            </a:pPr>
            <a:r>
              <a:rPr lang="ru-RU" sz="2000" smtClean="0"/>
              <a:t>поклонники команд, да и сами игроки нередко сходились «стенка на стенку»</a:t>
            </a:r>
          </a:p>
          <a:p>
            <a:pPr>
              <a:buNone/>
            </a:pPr>
            <a:r>
              <a:rPr lang="ru-RU" sz="2000" smtClean="0"/>
              <a:t>после финального свистка арбитра. Однако футбольное хулиганство в том</a:t>
            </a:r>
          </a:p>
          <a:p>
            <a:pPr>
              <a:buNone/>
            </a:pPr>
            <a:r>
              <a:rPr lang="ru-RU" sz="2000" smtClean="0"/>
              <a:t>виде, в котором оно существует по сей день, начало зарождаться на берегах</a:t>
            </a:r>
          </a:p>
          <a:p>
            <a:pPr>
              <a:buNone/>
            </a:pPr>
            <a:r>
              <a:rPr lang="ru-RU" sz="2000" smtClean="0"/>
              <a:t>Туманного Альбиона в конце 1950-х годов.</a:t>
            </a:r>
            <a:endParaRPr lang="ru-RU" sz="20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313" t="31250" r="54687" b="42708"/>
          <a:stretch>
            <a:fillRect/>
          </a:stretch>
        </p:blipFill>
        <p:spPr bwMode="auto">
          <a:xfrm>
            <a:off x="228600" y="3200400"/>
            <a:ext cx="448665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71875" t="51042" r="3906" b="17708"/>
          <a:stretch>
            <a:fillRect/>
          </a:stretch>
        </p:blipFill>
        <p:spPr bwMode="auto">
          <a:xfrm>
            <a:off x="5181600" y="3047999"/>
            <a:ext cx="3733800" cy="361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smtClean="0"/>
              <a:t>В настоящее время российский «околофутбол» можно назвать сформировавшимся</a:t>
            </a:r>
          </a:p>
          <a:p>
            <a:pPr>
              <a:buNone/>
            </a:pPr>
            <a:r>
              <a:rPr lang="ru-RU" sz="1800" smtClean="0"/>
              <a:t>социальным явлением с ярко выраженными чертами английского стиля поддержки</a:t>
            </a:r>
          </a:p>
          <a:p>
            <a:pPr>
              <a:buNone/>
            </a:pPr>
            <a:r>
              <a:rPr lang="ru-RU" sz="1800" smtClean="0"/>
              <a:t>клуба как на домашних, так и на гостевых  поединках. Свои банды имеют</a:t>
            </a:r>
          </a:p>
          <a:p>
            <a:pPr>
              <a:buNone/>
            </a:pPr>
            <a:r>
              <a:rPr lang="ru-RU" sz="1800" smtClean="0"/>
              <a:t>практически все клубы российского национального футбольного первенства вплоть</a:t>
            </a:r>
          </a:p>
          <a:p>
            <a:pPr>
              <a:buNone/>
            </a:pPr>
            <a:r>
              <a:rPr lang="ru-RU" sz="1800" smtClean="0"/>
              <a:t>до команд второй лиги. В среде российских хулиганов очень сильны идеи русского</a:t>
            </a:r>
          </a:p>
          <a:p>
            <a:pPr>
              <a:buNone/>
            </a:pPr>
            <a:r>
              <a:rPr lang="ru-RU" sz="1800" smtClean="0"/>
              <a:t>национализма. В этом смысле, российское хулиганское сообщество отличается от</a:t>
            </a:r>
          </a:p>
          <a:p>
            <a:pPr>
              <a:buNone/>
            </a:pPr>
            <a:r>
              <a:rPr lang="ru-RU" sz="1800" smtClean="0"/>
              <a:t>современного движения в Великобритании, где национализм по сравнению с 70-ми</a:t>
            </a:r>
          </a:p>
          <a:p>
            <a:pPr>
              <a:buNone/>
            </a:pPr>
            <a:r>
              <a:rPr lang="ru-RU" sz="1800" smtClean="0"/>
              <a:t>— 80-ми отошёл на второй план. Помимо этого, национальной чертой российского</a:t>
            </a:r>
          </a:p>
          <a:p>
            <a:pPr>
              <a:buNone/>
            </a:pPr>
            <a:r>
              <a:rPr lang="ru-RU" sz="1800" smtClean="0"/>
              <a:t>околофутбола является отсутствие достойной поддержки команды на домашних</a:t>
            </a:r>
          </a:p>
          <a:p>
            <a:pPr>
              <a:buNone/>
            </a:pPr>
            <a:r>
              <a:rPr lang="ru-RU" sz="1800" smtClean="0"/>
              <a:t>матчах.</a:t>
            </a:r>
            <a:endParaRPr lang="ru-RU" sz="18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73438" t="46875" r="3906" b="21875"/>
          <a:stretch>
            <a:fillRect/>
          </a:stretch>
        </p:blipFill>
        <p:spPr bwMode="auto">
          <a:xfrm>
            <a:off x="838200" y="3581400"/>
            <a:ext cx="2971800" cy="307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21094" t="37500" r="54688" b="33333"/>
          <a:stretch>
            <a:fillRect/>
          </a:stretch>
        </p:blipFill>
        <p:spPr bwMode="auto">
          <a:xfrm>
            <a:off x="4724400" y="3581399"/>
            <a:ext cx="3505200" cy="31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516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Заключение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mtClean="0"/>
              <a:t>Любая субкультура, какую бы цель она не преследовала – это всегда противопоставление существующему общественному и культурному порядку и доминирующим предпочтениям в определенной социальной структуре населения. Как правило, такие второстепенные направления культурного развития меньшинства характеризуются яркими и узнаваемыми чертами, своеобразной спецификой, которая позволяет ее представителям выделиться и заявить о себе, о своих жизненных принципах и неординарности своего стиля.</a:t>
            </a:r>
          </a:p>
          <a:p>
            <a:endParaRPr lang="ru-RU" smtClean="0"/>
          </a:p>
          <a:p>
            <a:r>
              <a:rPr lang="ru-RU" smtClean="0"/>
              <a:t>Субкультуры современности отличаются значительным многообразием. Отличительными чертами и общими для всех особенностями являются тенденции к расширению сфер интересов и влияния субкультур и доминирование более юной возрастной категории своих последователей. 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43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Субкультуры могут различаться по возрасту, расе, этнической или</a:t>
            </a:r>
          </a:p>
          <a:p>
            <a:pPr>
              <a:buNone/>
            </a:pPr>
            <a:r>
              <a:rPr lang="ru-RU" sz="2000" smtClean="0"/>
              <a:t>классовой принадлежности, полу. Черты, которые служат определяющими</a:t>
            </a:r>
          </a:p>
          <a:p>
            <a:pPr>
              <a:buNone/>
            </a:pPr>
            <a:r>
              <a:rPr lang="ru-RU" sz="2000" smtClean="0"/>
              <a:t>для субкультуры, могут иметь эстетический, религиозный, политический,</a:t>
            </a:r>
          </a:p>
          <a:p>
            <a:pPr>
              <a:buNone/>
            </a:pPr>
            <a:r>
              <a:rPr lang="ru-RU" sz="2000" smtClean="0"/>
              <a:t>сексуальный или любой другой характер, равно как и комбинацию из них.</a:t>
            </a:r>
          </a:p>
          <a:p>
            <a:pPr>
              <a:buNone/>
            </a:pPr>
            <a:r>
              <a:rPr lang="ru-RU" sz="2000" smtClean="0"/>
              <a:t>Субкультуры обычно возникают как оппозиция к ценностям более широкого</a:t>
            </a:r>
          </a:p>
          <a:p>
            <a:pPr>
              <a:buNone/>
            </a:pPr>
            <a:r>
              <a:rPr lang="ru-RU" sz="2000" smtClean="0"/>
              <a:t>культурного направления, к которому они относятся, однако с таким</a:t>
            </a:r>
          </a:p>
          <a:p>
            <a:pPr>
              <a:buNone/>
            </a:pPr>
            <a:r>
              <a:rPr lang="ru-RU" sz="2000" smtClean="0"/>
              <a:t>мнением теоретики соглашаются не всегда. </a:t>
            </a:r>
            <a:endParaRPr lang="ru-RU" sz="2000"/>
          </a:p>
        </p:txBody>
      </p:sp>
      <p:pic>
        <p:nvPicPr>
          <p:cNvPr id="1026" name="Picture 2" descr="D:\77\dsc0044828lw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7625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4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Поклонники субкультуры могут демонстрировать свое единство</a:t>
            </a:r>
          </a:p>
          <a:p>
            <a:pPr>
              <a:buNone/>
            </a:pPr>
            <a:r>
              <a:rPr lang="ru-RU" sz="2000" smtClean="0"/>
              <a:t>посредством использования отличного от всех стиля одежды или поведения,</a:t>
            </a:r>
          </a:p>
          <a:p>
            <a:pPr>
              <a:buNone/>
            </a:pPr>
            <a:r>
              <a:rPr lang="ru-RU" sz="2000" smtClean="0"/>
              <a:t>а также специфических символов. Именно поэтому изучение субкультур</a:t>
            </a:r>
          </a:p>
          <a:p>
            <a:pPr>
              <a:buNone/>
            </a:pPr>
            <a:r>
              <a:rPr lang="ru-RU" sz="2000" smtClean="0"/>
              <a:t>обычно понимает под одним из этапов изучение символизма, касательно</a:t>
            </a:r>
          </a:p>
          <a:p>
            <a:pPr>
              <a:buNone/>
            </a:pPr>
            <a:r>
              <a:rPr lang="ru-RU" sz="2000" smtClean="0"/>
              <a:t>одежды, музыки и других внешних предпочтений поклонников субкультуры,</a:t>
            </a:r>
          </a:p>
          <a:p>
            <a:pPr>
              <a:buNone/>
            </a:pPr>
            <a:r>
              <a:rPr lang="ru-RU" sz="2000" smtClean="0"/>
              <a:t>а также способов трактовки тех же самых символов, только в доминирующей</a:t>
            </a:r>
          </a:p>
          <a:p>
            <a:pPr>
              <a:buNone/>
            </a:pPr>
            <a:r>
              <a:rPr lang="ru-RU" sz="2000" smtClean="0"/>
              <a:t>культуре. Если субкультуру характеризует систематическое противостояние</a:t>
            </a:r>
          </a:p>
          <a:p>
            <a:pPr>
              <a:buNone/>
            </a:pPr>
            <a:r>
              <a:rPr lang="ru-RU" sz="2000" smtClean="0"/>
              <a:t>доминирующей культуре, тогда ее определяют как контркультуру.</a:t>
            </a:r>
            <a:endParaRPr lang="ru-RU" sz="2000"/>
          </a:p>
        </p:txBody>
      </p:sp>
      <p:pic>
        <p:nvPicPr>
          <p:cNvPr id="3074" name="Picture 2" descr="D:\77\082c953ee1c09e6d01909809f0314b3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2533650" cy="3378200"/>
          </a:xfrm>
          <a:prstGeom prst="rect">
            <a:avLst/>
          </a:prstGeom>
          <a:noFill/>
        </p:spPr>
      </p:pic>
      <p:pic>
        <p:nvPicPr>
          <p:cNvPr id="3075" name="Picture 3" descr="D:\77\f_13036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История термина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59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В 1950 году американский социолог Дэвид Райзмен в своих исследованиях</a:t>
            </a:r>
          </a:p>
          <a:p>
            <a:pPr>
              <a:buNone/>
            </a:pPr>
            <a:r>
              <a:rPr lang="ru-RU" sz="2000" smtClean="0"/>
              <a:t>вывел понятие субкультуры как группы людей, преднамеренно избирающих</a:t>
            </a:r>
          </a:p>
          <a:p>
            <a:pPr>
              <a:buNone/>
            </a:pPr>
            <a:r>
              <a:rPr lang="ru-RU" sz="2000" smtClean="0"/>
              <a:t>стиль и ценности, предпочитаемые меньшинством. Более тщательный</a:t>
            </a:r>
          </a:p>
          <a:p>
            <a:pPr>
              <a:buNone/>
            </a:pPr>
            <a:r>
              <a:rPr lang="ru-RU" sz="2000" smtClean="0"/>
              <a:t>анализ явления и понятия субкультуры провел Дик Хербидж в своей книге</a:t>
            </a:r>
          </a:p>
          <a:p>
            <a:pPr>
              <a:buNone/>
            </a:pPr>
            <a:r>
              <a:rPr lang="ru-RU" sz="2000" smtClean="0"/>
              <a:t>«Субкультура: значение стиля». По его мнению, субкультуры привлекают</a:t>
            </a:r>
          </a:p>
          <a:p>
            <a:pPr>
              <a:buNone/>
            </a:pPr>
            <a:r>
              <a:rPr lang="ru-RU" sz="2000" smtClean="0"/>
              <a:t>людей со схожими вкусами, которых не удовлетворяют общепринятые</a:t>
            </a:r>
          </a:p>
          <a:p>
            <a:pPr>
              <a:buNone/>
            </a:pPr>
            <a:r>
              <a:rPr lang="ru-RU" sz="2000" smtClean="0"/>
              <a:t>стандарты и ценности.</a:t>
            </a:r>
          </a:p>
        </p:txBody>
      </p:sp>
      <p:pic>
        <p:nvPicPr>
          <p:cNvPr id="4098" name="Picture 2" descr="D:\77\47724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581400" cy="2767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Взаимоотношения субкультур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Субкультуры, как и любое культурное явление возникли не в культурном</a:t>
            </a:r>
          </a:p>
          <a:p>
            <a:pPr>
              <a:buNone/>
            </a:pPr>
            <a:r>
              <a:rPr lang="ru-RU" sz="2000" smtClean="0"/>
              <a:t>вакууме, а в культурно насыщенной среде. Общество 20-го века</a:t>
            </a:r>
          </a:p>
          <a:p>
            <a:pPr>
              <a:buNone/>
            </a:pPr>
            <a:r>
              <a:rPr lang="ru-RU" sz="2000" smtClean="0"/>
              <a:t>перенасыщено различными идеями, философскими течениями и другими</a:t>
            </a:r>
          </a:p>
          <a:p>
            <a:pPr>
              <a:buNone/>
            </a:pPr>
            <a:r>
              <a:rPr lang="ru-RU" sz="2000" smtClean="0"/>
              <a:t>культурологическими темами. Поэтому нельзя говорить что субкультуры</a:t>
            </a:r>
          </a:p>
          <a:p>
            <a:pPr>
              <a:buNone/>
            </a:pPr>
            <a:r>
              <a:rPr lang="ru-RU" sz="2000" smtClean="0"/>
              <a:t>изолированны и антогонистичны масс-культуре, они имеют сложные</a:t>
            </a:r>
          </a:p>
          <a:p>
            <a:pPr>
              <a:buNone/>
            </a:pPr>
            <a:r>
              <a:rPr lang="ru-RU" sz="2000" smtClean="0"/>
              <a:t>отношения, как с масс-культурой, так и с другими субкультурами.</a:t>
            </a:r>
            <a:endParaRPr lang="ru-RU" sz="2000"/>
          </a:p>
        </p:txBody>
      </p:sp>
      <p:pic>
        <p:nvPicPr>
          <p:cNvPr id="5122" name="Picture 2" descr="D:\77\1212489060_bajjk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509699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2800" smtClean="0"/>
              <a:t>Деление субкультур на группы: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- Связанные с музыкой, музыкальные фанаты, последователи культуры музыкальных стилей: рокеры, металлисты, панки, готы, рэперы, транс-культура.</a:t>
            </a:r>
          </a:p>
          <a:p>
            <a:r>
              <a:rPr lang="ru-RU" smtClean="0"/>
              <a:t>- Отличающиеся определенным мировоззрением и образом жизни: готы, хиппи, индианисты, панки, растаманы.</a:t>
            </a:r>
          </a:p>
          <a:p>
            <a:r>
              <a:rPr lang="ru-RU" smtClean="0"/>
              <a:t>- Связанные со спортом: спортивные фанаты, роллеры, скейтеры, стрит – байкеры, байкеры.</a:t>
            </a:r>
          </a:p>
          <a:p>
            <a:r>
              <a:rPr lang="ru-RU" smtClean="0"/>
              <a:t>- Связанные с играми, уходом в другую реальность: ролевики, толкиенисты, геймеры.</a:t>
            </a:r>
          </a:p>
          <a:p>
            <a:r>
              <a:rPr lang="ru-RU" smtClean="0"/>
              <a:t>- Связанные с компьютерными технологиями: хакеры, юзера, те же геймеры.</a:t>
            </a:r>
          </a:p>
          <a:p>
            <a:r>
              <a:rPr lang="ru-RU" smtClean="0"/>
              <a:t>- Враждебно или асоциально настроенные группы: панки, скинхэды, РНЕ, гопники, люберы, нацисты, периодически: футбольные фанаты и металлисты.</a:t>
            </a:r>
          </a:p>
          <a:p>
            <a:r>
              <a:rPr lang="ru-RU" smtClean="0"/>
              <a:t>- Религиозные объединения: сатанисты, секты, кришнаиты, индианисты.</a:t>
            </a:r>
          </a:p>
          <a:p>
            <a:r>
              <a:rPr lang="ru-RU" smtClean="0"/>
              <a:t>- Группы современного искусства: графиттеры, брейк-дансеры, просовременные художники, скульпторы, музыкальные группы.</a:t>
            </a:r>
          </a:p>
          <a:p>
            <a:r>
              <a:rPr lang="ru-RU" smtClean="0"/>
              <a:t>- Элита: мажоры, рейверы.</a:t>
            </a:r>
          </a:p>
          <a:p>
            <a:r>
              <a:rPr lang="ru-RU" smtClean="0"/>
              <a:t>- Антикварные субкультуры: битники, роккабильшики.</a:t>
            </a:r>
          </a:p>
          <a:p>
            <a:r>
              <a:rPr lang="ru-RU" smtClean="0"/>
              <a:t>- Субкультура масс или контркультура: гопники, реднеки.</a:t>
            </a:r>
          </a:p>
          <a:p>
            <a:r>
              <a:rPr lang="ru-RU" smtClean="0"/>
              <a:t>- Социально-активные: общества защиты истории и окружающей среды, пацифисты.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ru-RU" sz="2800" smtClean="0"/>
              <a:t>Байкеры</a:t>
            </a: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mtClean="0"/>
              <a:t>Байкеры— любители и поклонники мотоциклов. В отличие от обычных</a:t>
            </a:r>
          </a:p>
          <a:p>
            <a:pPr>
              <a:buNone/>
            </a:pPr>
            <a:r>
              <a:rPr lang="ru-RU" smtClean="0"/>
              <a:t>мотоциклистов, у байкеров мотоцикл является частью образа жизни.</a:t>
            </a:r>
          </a:p>
          <a:p>
            <a:pPr>
              <a:buNone/>
            </a:pPr>
            <a:r>
              <a:rPr lang="ru-RU" smtClean="0"/>
              <a:t>Байкерское движение зародилось в 1950-х годах в США.</a:t>
            </a:r>
          </a:p>
          <a:p>
            <a:pPr>
              <a:buNone/>
            </a:pPr>
            <a:r>
              <a:rPr lang="ru-RU" smtClean="0"/>
              <a:t>Стереотипный внешний вид байкера: бандана (головной платок тёмных</a:t>
            </a:r>
          </a:p>
          <a:p>
            <a:pPr>
              <a:buNone/>
            </a:pPr>
            <a:r>
              <a:rPr lang="ru-RU" smtClean="0"/>
              <a:t>тонов, завязанный на пиратский манер на затылке) или черная вязаная</a:t>
            </a:r>
          </a:p>
          <a:p>
            <a:pPr>
              <a:buNone/>
            </a:pPr>
            <a:r>
              <a:rPr lang="ru-RU" smtClean="0"/>
              <a:t>шапочка, «косуха» (кожаная куртка с замком наискосок) или кожаная</a:t>
            </a:r>
          </a:p>
          <a:p>
            <a:pPr>
              <a:buNone/>
            </a:pPr>
            <a:r>
              <a:rPr lang="ru-RU" smtClean="0"/>
              <a:t>мотокуртка (часто поверх мотокуртки надевается джинсовая или кожаная</a:t>
            </a:r>
          </a:p>
          <a:p>
            <a:pPr>
              <a:buNone/>
            </a:pPr>
            <a:r>
              <a:rPr lang="ru-RU" smtClean="0"/>
              <a:t>жилетка без рукавов с «цветами» (символикой) мотоклуба), кожаные штаны.</a:t>
            </a:r>
          </a:p>
          <a:p>
            <a:pPr>
              <a:buNone/>
            </a:pPr>
            <a:endParaRPr lang="ru-RU"/>
          </a:p>
        </p:txBody>
      </p:sp>
      <p:pic>
        <p:nvPicPr>
          <p:cNvPr id="2050" name="Picture 2" descr="D:\77\fil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06800"/>
            <a:ext cx="2438400" cy="3251200"/>
          </a:xfrm>
          <a:prstGeom prst="rect">
            <a:avLst/>
          </a:prstGeom>
          <a:noFill/>
        </p:spPr>
      </p:pic>
      <p:pic>
        <p:nvPicPr>
          <p:cNvPr id="2051" name="Picture 3" descr="D:\77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98040"/>
            <a:ext cx="5105400" cy="325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2506</Words>
  <Application>Microsoft Office PowerPoint</Application>
  <PresentationFormat>Экран (4:3)</PresentationFormat>
  <Paragraphs>273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Субкультура</vt:lpstr>
      <vt:lpstr>Содержание</vt:lpstr>
      <vt:lpstr>Введение</vt:lpstr>
      <vt:lpstr>Слайд 4</vt:lpstr>
      <vt:lpstr>Слайд 5</vt:lpstr>
      <vt:lpstr>История термина</vt:lpstr>
      <vt:lpstr>Взаимоотношения субкультур</vt:lpstr>
      <vt:lpstr>Деление субкультур на группы:</vt:lpstr>
      <vt:lpstr>Байкеры</vt:lpstr>
      <vt:lpstr>Слайд 10</vt:lpstr>
      <vt:lpstr>Слайд 11</vt:lpstr>
      <vt:lpstr>Готы</vt:lpstr>
      <vt:lpstr>Слайд 13</vt:lpstr>
      <vt:lpstr>Гопники</vt:lpstr>
      <vt:lpstr>Слайд 15</vt:lpstr>
      <vt:lpstr>Слайд 16</vt:lpstr>
      <vt:lpstr>Металлисты</vt:lpstr>
      <vt:lpstr>Слайд 18</vt:lpstr>
      <vt:lpstr>Слайд 19</vt:lpstr>
      <vt:lpstr>Слайд 20</vt:lpstr>
      <vt:lpstr>Панк</vt:lpstr>
      <vt:lpstr>Слайд 22</vt:lpstr>
      <vt:lpstr>Слайд 23</vt:lpstr>
      <vt:lpstr>Скинхеды</vt:lpstr>
      <vt:lpstr>Слайд 25</vt:lpstr>
      <vt:lpstr>Хиппи</vt:lpstr>
      <vt:lpstr>Слайд 27</vt:lpstr>
      <vt:lpstr>Эмо</vt:lpstr>
      <vt:lpstr>Слайд 29</vt:lpstr>
      <vt:lpstr>Слайд 30</vt:lpstr>
      <vt:lpstr>Слайд 31</vt:lpstr>
      <vt:lpstr>Слайд 32</vt:lpstr>
      <vt:lpstr>Слайд 33</vt:lpstr>
      <vt:lpstr>Слайд 34</vt:lpstr>
      <vt:lpstr>Футбольные фанаты</vt:lpstr>
      <vt:lpstr>Слайд 36</vt:lpstr>
      <vt:lpstr>Слайд 37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</dc:title>
  <cp:lastModifiedBy>Карина</cp:lastModifiedBy>
  <cp:revision>28</cp:revision>
  <dcterms:modified xsi:type="dcterms:W3CDTF">2014-01-23T11:52:51Z</dcterms:modified>
</cp:coreProperties>
</file>