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6" r:id="rId5"/>
    <p:sldId id="267" r:id="rId6"/>
    <p:sldId id="270" r:id="rId7"/>
    <p:sldId id="269" r:id="rId8"/>
    <p:sldId id="271" r:id="rId9"/>
    <p:sldId id="258" r:id="rId10"/>
    <p:sldId id="257" r:id="rId11"/>
    <p:sldId id="259" r:id="rId12"/>
    <p:sldId id="274" r:id="rId13"/>
    <p:sldId id="268" r:id="rId14"/>
    <p:sldId id="261" r:id="rId15"/>
    <p:sldId id="263" r:id="rId16"/>
    <p:sldId id="273" r:id="rId17"/>
    <p:sldId id="27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1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092B-6B17-4DEE-9B4F-7B4E305A444B}" type="datetimeFigureOut">
              <a:rPr lang="uk-UA" smtClean="0"/>
              <a:t>04.05.2014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5FBD-9176-40AD-8899-1EDCE8CDDE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092B-6B17-4DEE-9B4F-7B4E305A444B}" type="datetimeFigureOut">
              <a:rPr lang="uk-UA" smtClean="0"/>
              <a:t>04.05.2014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5FBD-9176-40AD-8899-1EDCE8CDDE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092B-6B17-4DEE-9B4F-7B4E305A444B}" type="datetimeFigureOut">
              <a:rPr lang="uk-UA" smtClean="0"/>
              <a:t>04.05.2014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5FBD-9176-40AD-8899-1EDCE8CDDE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092B-6B17-4DEE-9B4F-7B4E305A444B}" type="datetimeFigureOut">
              <a:rPr lang="uk-UA" smtClean="0"/>
              <a:t>04.05.2014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5FBD-9176-40AD-8899-1EDCE8CDDE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092B-6B17-4DEE-9B4F-7B4E305A444B}" type="datetimeFigureOut">
              <a:rPr lang="uk-UA" smtClean="0"/>
              <a:t>04.05.2014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5FBD-9176-40AD-8899-1EDCE8CDDE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092B-6B17-4DEE-9B4F-7B4E305A444B}" type="datetimeFigureOut">
              <a:rPr lang="uk-UA" smtClean="0"/>
              <a:t>04.05.2014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5FBD-9176-40AD-8899-1EDCE8CDDE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092B-6B17-4DEE-9B4F-7B4E305A444B}" type="datetimeFigureOut">
              <a:rPr lang="uk-UA" smtClean="0"/>
              <a:t>04.05.2014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5FBD-9176-40AD-8899-1EDCE8CDDE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092B-6B17-4DEE-9B4F-7B4E305A444B}" type="datetimeFigureOut">
              <a:rPr lang="uk-UA" smtClean="0"/>
              <a:t>04.05.2014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5FBD-9176-40AD-8899-1EDCE8CDDE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092B-6B17-4DEE-9B4F-7B4E305A444B}" type="datetimeFigureOut">
              <a:rPr lang="uk-UA" smtClean="0"/>
              <a:t>04.05.2014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5FBD-9176-40AD-8899-1EDCE8CDDE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092B-6B17-4DEE-9B4F-7B4E305A444B}" type="datetimeFigureOut">
              <a:rPr lang="uk-UA" smtClean="0"/>
              <a:t>04.05.2014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5FBD-9176-40AD-8899-1EDCE8CDDE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092B-6B17-4DEE-9B4F-7B4E305A444B}" type="datetimeFigureOut">
              <a:rPr lang="uk-UA" smtClean="0"/>
              <a:t>04.05.2014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5FBD-9176-40AD-8899-1EDCE8CDDE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1092B-6B17-4DEE-9B4F-7B4E305A444B}" type="datetimeFigureOut">
              <a:rPr lang="uk-UA" smtClean="0"/>
              <a:t>04.05.2014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E5FBD-9176-40AD-8899-1EDCE8CDDEB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bezfishki.ru/uploads/posts/2013-03/9182810xzb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6572264" cy="1071570"/>
          </a:xfrm>
        </p:spPr>
        <p:txBody>
          <a:bodyPr>
            <a:normAutofit fontScale="90000"/>
          </a:bodyPr>
          <a:lstStyle/>
          <a:p>
            <a:r>
              <a:rPr lang="vi-VN" b="1" dirty="0" smtClean="0">
                <a:latin typeface="Calibri" pitchFamily="34" charset="0"/>
                <a:cs typeface="Calibri" pitchFamily="34" charset="0"/>
              </a:rPr>
              <a:t>Н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е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льсон Манд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е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ла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/>
              <a:t>– </a:t>
            </a:r>
            <a:r>
              <a:rPr lang="uk-UA" b="1" dirty="0" smtClean="0"/>
              <a:t>перший небілий президент ПАР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714752"/>
            <a:ext cx="5072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Виконали</a:t>
            </a:r>
            <a:r>
              <a:rPr lang="ru-RU" sz="2400" dirty="0" smtClean="0"/>
              <a:t> </a:t>
            </a:r>
            <a:r>
              <a:rPr lang="ru-RU" sz="2400" dirty="0" err="1" smtClean="0"/>
              <a:t>учениці</a:t>
            </a:r>
            <a:r>
              <a:rPr lang="ru-RU" sz="2400" dirty="0" smtClean="0"/>
              <a:t> 33-ї </a:t>
            </a:r>
            <a:r>
              <a:rPr lang="ru-RU" sz="2400" dirty="0" err="1" smtClean="0"/>
              <a:t>групи</a:t>
            </a:r>
            <a:endParaRPr lang="ru-RU" sz="2400" dirty="0" smtClean="0"/>
          </a:p>
          <a:p>
            <a:pPr algn="ctr"/>
            <a:r>
              <a:rPr lang="ru-RU" sz="2400" dirty="0" err="1" smtClean="0"/>
              <a:t>Кулішова</a:t>
            </a:r>
            <a:r>
              <a:rPr lang="ru-RU" sz="2400" dirty="0" smtClean="0"/>
              <a:t> </a:t>
            </a:r>
            <a:r>
              <a:rPr lang="ru-RU" sz="2400" dirty="0" err="1" smtClean="0"/>
              <a:t>Інна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Клименко</a:t>
            </a:r>
            <a:r>
              <a:rPr lang="ru-RU" sz="2400" dirty="0" smtClean="0"/>
              <a:t> Катерина</a:t>
            </a:r>
            <a:endParaRPr lang="uk-UA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www.fresher.ru/manager_content/images2/zhizn-nelsona-mandely-v-fotografiyax/big/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8" name="AutoShape 4" descr="http://www.fresher.ru/manager_content/images2/zhizn-nelsona-mandely-v-fotografiyax/big/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0" name="AutoShape 6" descr="http://www.fresher.ru/manager_content/images2/zhizn-nelsona-mandely-v-fotografiyax/big/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2" name="AutoShape 8" descr="http://www.fresher.ru/manager_content/images2/zhizn-nelsona-mandely-v-fotografiyax/big/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" name="Рисунок 7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bestfons.ru/_ph/24/985579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10 </a:t>
            </a:r>
            <a:r>
              <a:rPr lang="ru-RU" dirty="0" err="1"/>
              <a:t>травня</a:t>
            </a:r>
            <a:r>
              <a:rPr lang="ru-RU" dirty="0"/>
              <a:t> 1994 </a:t>
            </a:r>
            <a:r>
              <a:rPr lang="ru-RU" dirty="0" err="1"/>
              <a:t>Мандела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очолював</a:t>
            </a:r>
            <a:r>
              <a:rPr lang="ru-RU" dirty="0"/>
              <a:t> АНК, </a:t>
            </a:r>
            <a:r>
              <a:rPr lang="ru-RU" dirty="0" err="1"/>
              <a:t>офіційно</a:t>
            </a:r>
            <a:r>
              <a:rPr lang="ru-RU" dirty="0"/>
              <a:t> вступив на посаду Президента ПАР</a:t>
            </a:r>
            <a:r>
              <a:rPr lang="ru-RU" dirty="0" smtClean="0"/>
              <a:t>. </a:t>
            </a:r>
            <a:r>
              <a:rPr lang="ru-RU" dirty="0" err="1" smtClean="0"/>
              <a:t>Лідер</a:t>
            </a:r>
            <a:r>
              <a:rPr lang="ru-RU" dirty="0" smtClean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де Клерк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призначений</a:t>
            </a:r>
            <a:r>
              <a:rPr lang="ru-RU" dirty="0"/>
              <a:t> першим заступником Президента, </a:t>
            </a:r>
            <a:r>
              <a:rPr lang="ru-RU" dirty="0" smtClean="0"/>
              <a:t>а </a:t>
            </a:r>
            <a:r>
              <a:rPr lang="ru-RU" dirty="0" err="1" smtClean="0"/>
              <a:t>Табо</a:t>
            </a:r>
            <a:r>
              <a:rPr lang="ru-RU" dirty="0" smtClean="0"/>
              <a:t> </a:t>
            </a:r>
            <a:r>
              <a:rPr lang="ru-RU" dirty="0" err="1" smtClean="0"/>
              <a:t>Мбекі</a:t>
            </a:r>
            <a:r>
              <a:rPr lang="ru-RU" dirty="0"/>
              <a:t> — другим заступником в </a:t>
            </a:r>
            <a:r>
              <a:rPr lang="ru-RU" dirty="0" err="1"/>
              <a:t>уряді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 smtClean="0"/>
              <a:t>єдності</a:t>
            </a:r>
            <a:r>
              <a:rPr lang="ru-RU" dirty="0" smtClean="0"/>
              <a:t>. </a:t>
            </a:r>
            <a:endParaRPr lang="uk-UA" dirty="0"/>
          </a:p>
        </p:txBody>
      </p:sp>
      <p:pic>
        <p:nvPicPr>
          <p:cNvPr id="5" name="Рисунок 4" descr="6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30" y="1571612"/>
            <a:ext cx="4643470" cy="28484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628" y="4429132"/>
            <a:ext cx="1285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Табо</a:t>
            </a:r>
            <a:r>
              <a:rPr lang="ru-RU" dirty="0" smtClean="0"/>
              <a:t> </a:t>
            </a:r>
            <a:r>
              <a:rPr lang="ru-RU" dirty="0" err="1" smtClean="0"/>
              <a:t>Мбекі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357826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1999-го 81-річний </a:t>
            </a:r>
            <a:r>
              <a:rPr lang="ru-RU" dirty="0" err="1"/>
              <a:t>Мандела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у </a:t>
            </a:r>
            <a:r>
              <a:rPr lang="ru-RU" dirty="0" err="1"/>
              <a:t>відставку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підтримав</a:t>
            </a:r>
            <a:r>
              <a:rPr lang="ru-RU" dirty="0"/>
              <a:t> </a:t>
            </a:r>
            <a:r>
              <a:rPr lang="ru-RU" dirty="0" err="1"/>
              <a:t>обрання</a:t>
            </a:r>
            <a:r>
              <a:rPr lang="ru-RU" dirty="0"/>
              <a:t> на посаду президента </a:t>
            </a:r>
            <a:r>
              <a:rPr lang="ru-RU" dirty="0" err="1"/>
              <a:t>Табо</a:t>
            </a:r>
            <a:r>
              <a:rPr lang="ru-RU" dirty="0"/>
              <a:t> </a:t>
            </a:r>
            <a:r>
              <a:rPr lang="ru-RU" dirty="0" err="1" smtClean="0"/>
              <a:t>Мбекі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до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опікувався</a:t>
            </a:r>
            <a:r>
              <a:rPr lang="ru-RU" dirty="0" smtClean="0"/>
              <a:t> </a:t>
            </a:r>
            <a:r>
              <a:rPr lang="ru-RU" dirty="0" err="1" smtClean="0"/>
              <a:t>питаннями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785926"/>
            <a:ext cx="41434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Перебуваючи</a:t>
            </a:r>
            <a:r>
              <a:rPr lang="ru-RU" dirty="0" smtClean="0"/>
              <a:t> на </a:t>
            </a:r>
            <a:r>
              <a:rPr lang="ru-RU" dirty="0" err="1" smtClean="0"/>
              <a:t>посаді</a:t>
            </a:r>
            <a:r>
              <a:rPr lang="ru-RU" dirty="0" smtClean="0"/>
              <a:t> Президента ПАР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травня</a:t>
            </a:r>
            <a:r>
              <a:rPr lang="ru-RU" dirty="0" smtClean="0"/>
              <a:t> 1994 року по </a:t>
            </a:r>
            <a:r>
              <a:rPr lang="ru-RU" dirty="0" err="1" smtClean="0"/>
              <a:t>червень</a:t>
            </a:r>
            <a:r>
              <a:rPr lang="ru-RU" dirty="0" smtClean="0"/>
              <a:t> 1999 року, </a:t>
            </a:r>
            <a:r>
              <a:rPr lang="ru-RU" dirty="0" err="1" smtClean="0"/>
              <a:t>Мандела</a:t>
            </a:r>
            <a:r>
              <a:rPr lang="ru-RU" dirty="0" smtClean="0"/>
              <a:t> </a:t>
            </a:r>
            <a:r>
              <a:rPr lang="ru-RU" dirty="0" err="1" smtClean="0"/>
              <a:t>домігся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визнання</a:t>
            </a:r>
            <a:r>
              <a:rPr lang="ru-RU" dirty="0" smtClean="0"/>
              <a:t> за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внесок</a:t>
            </a:r>
            <a:r>
              <a:rPr lang="ru-RU" dirty="0" smtClean="0"/>
              <a:t> у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та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примирення</a:t>
            </a:r>
            <a:r>
              <a:rPr lang="ru-RU" dirty="0" smtClean="0"/>
              <a:t>. У 1996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керівництвом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розроблена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прийнята</a:t>
            </a:r>
            <a:r>
              <a:rPr lang="ru-RU" dirty="0" smtClean="0"/>
              <a:t> нова </a:t>
            </a:r>
            <a:r>
              <a:rPr lang="ru-RU" dirty="0" err="1" smtClean="0"/>
              <a:t>конституція</a:t>
            </a:r>
            <a:r>
              <a:rPr lang="ru-RU" dirty="0" smtClean="0"/>
              <a:t> </a:t>
            </a:r>
            <a:r>
              <a:rPr lang="ru-RU" dirty="0" err="1" smtClean="0"/>
              <a:t>Південно-Африканської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bestfons.ru/_ph/24/985579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142852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роки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на </a:t>
            </a:r>
            <a:r>
              <a:rPr lang="ru-RU" dirty="0" err="1"/>
              <a:t>посаді</a:t>
            </a:r>
            <a:r>
              <a:rPr lang="ru-RU" dirty="0"/>
              <a:t> президента </a:t>
            </a:r>
            <a:r>
              <a:rPr lang="ru-RU" dirty="0" err="1"/>
              <a:t>Мандела</a:t>
            </a:r>
            <a:r>
              <a:rPr lang="ru-RU" dirty="0"/>
              <a:t> </a:t>
            </a:r>
            <a:r>
              <a:rPr lang="ru-RU" dirty="0" err="1"/>
              <a:t>здійснив</a:t>
            </a:r>
            <a:r>
              <a:rPr lang="ru-RU" dirty="0"/>
              <a:t> ряд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соціально-економічних</a:t>
            </a:r>
            <a:r>
              <a:rPr lang="ru-RU" dirty="0"/>
              <a:t> реформ,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на </a:t>
            </a:r>
            <a:r>
              <a:rPr lang="ru-RU" dirty="0" err="1"/>
              <a:t>меті</a:t>
            </a:r>
            <a:r>
              <a:rPr lang="ru-RU" dirty="0"/>
              <a:t>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та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нерівності</a:t>
            </a:r>
            <a:r>
              <a:rPr lang="ru-RU" dirty="0"/>
              <a:t> в </a:t>
            </a:r>
            <a:r>
              <a:rPr lang="ru-RU" dirty="0" err="1"/>
              <a:t>Південній</a:t>
            </a:r>
            <a:r>
              <a:rPr lang="ru-RU" dirty="0"/>
              <a:t> </a:t>
            </a:r>
            <a:r>
              <a:rPr lang="ru-RU" dirty="0" err="1"/>
              <a:t>Африці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ключових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президентства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: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736"/>
            <a:ext cx="8715436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1650" dirty="0"/>
              <a:t>Введення </a:t>
            </a:r>
            <a:r>
              <a:rPr lang="uk-UA" sz="1650" dirty="0" smtClean="0"/>
              <a:t>безкоштовного </a:t>
            </a:r>
            <a:r>
              <a:rPr lang="uk-UA" sz="1650" dirty="0"/>
              <a:t>медичного обслуговування для всіх дітей у віці до шести років, а також для вагітних і </a:t>
            </a:r>
            <a:r>
              <a:rPr lang="uk-UA" sz="1650" dirty="0" err="1"/>
              <a:t>годуючих</a:t>
            </a:r>
            <a:r>
              <a:rPr lang="uk-UA" sz="1650" dirty="0"/>
              <a:t> жінок, в державних установах охорони </a:t>
            </a:r>
            <a:r>
              <a:rPr lang="uk-UA" sz="1650" dirty="0" smtClean="0"/>
              <a:t>здоров'я;</a:t>
            </a:r>
            <a:endParaRPr lang="uk-UA" sz="1650" dirty="0"/>
          </a:p>
          <a:p>
            <a:pPr>
              <a:buFont typeface="Arial" pitchFamily="34" charset="0"/>
              <a:buChar char="•"/>
            </a:pPr>
            <a:r>
              <a:rPr lang="uk-UA" sz="1650" dirty="0" smtClean="0"/>
              <a:t>Введення </a:t>
            </a:r>
            <a:r>
              <a:rPr lang="uk-UA" sz="1650" dirty="0"/>
              <a:t>рівності при виплаті допомоги (в тому числі, допомоги по інвалідності, батьківський капітал і пенсії) незалежно від расової приналежності</a:t>
            </a:r>
            <a:r>
              <a:rPr lang="uk-UA" sz="1650" dirty="0" smtClean="0"/>
              <a:t>;</a:t>
            </a:r>
            <a:endParaRPr lang="uk-UA" sz="1650" dirty="0"/>
          </a:p>
          <a:p>
            <a:pPr>
              <a:buFont typeface="Arial" pitchFamily="34" charset="0"/>
              <a:buChar char="•"/>
            </a:pPr>
            <a:r>
              <a:rPr lang="uk-UA" sz="1650" dirty="0" smtClean="0"/>
              <a:t>Прийняття Закону </a:t>
            </a:r>
            <a:r>
              <a:rPr lang="uk-UA" sz="1650" dirty="0"/>
              <a:t>про повернення землі, згідно з яким особи, позбавлені власності в результаті прийняття в 1913 році Закону про землі корінних жителів, мали права вимагати повернення </a:t>
            </a:r>
            <a:r>
              <a:rPr lang="uk-UA" sz="1650" dirty="0" smtClean="0"/>
              <a:t>землі;</a:t>
            </a:r>
            <a:endParaRPr lang="uk-UA" sz="1650" dirty="0"/>
          </a:p>
          <a:p>
            <a:pPr>
              <a:buFont typeface="Arial" pitchFamily="34" charset="0"/>
              <a:buChar char="•"/>
            </a:pPr>
            <a:r>
              <a:rPr lang="uk-UA" sz="1650" dirty="0"/>
              <a:t>Прийняття в 1996 році Закону про земельну реформу, який захищав права орендарів землі, що проживали і займалися сільським господарством на фермах. За цим законом, орендарі не могли бути позбавлені земельної власності без рішення суду і після досягнення ними 65 </a:t>
            </a:r>
            <a:r>
              <a:rPr lang="uk-UA" sz="1650" dirty="0" smtClean="0"/>
              <a:t>років;</a:t>
            </a:r>
            <a:endParaRPr lang="uk-UA" sz="1650" dirty="0"/>
          </a:p>
          <a:p>
            <a:pPr>
              <a:buFont typeface="Arial" pitchFamily="34" charset="0"/>
              <a:buChar char="•"/>
            </a:pPr>
            <a:r>
              <a:rPr lang="uk-UA" sz="1650" dirty="0"/>
              <a:t>Введення </a:t>
            </a:r>
            <a:r>
              <a:rPr lang="uk-UA" sz="1650" dirty="0" smtClean="0"/>
              <a:t>грантів </a:t>
            </a:r>
            <a:r>
              <a:rPr lang="uk-UA" sz="1650" dirty="0"/>
              <a:t>на підтримку дітей, спрямованих на боротьбу з дитячою </a:t>
            </a:r>
            <a:r>
              <a:rPr lang="uk-UA" sz="1650" dirty="0" smtClean="0"/>
              <a:t>бідністю;</a:t>
            </a:r>
            <a:endParaRPr lang="uk-UA" sz="1650" dirty="0"/>
          </a:p>
          <a:p>
            <a:pPr>
              <a:buFont typeface="Arial" pitchFamily="34" charset="0"/>
              <a:buChar char="•"/>
            </a:pPr>
            <a:r>
              <a:rPr lang="uk-UA" sz="1650" dirty="0" smtClean="0"/>
              <a:t>Прийняття Закону </a:t>
            </a:r>
            <a:r>
              <a:rPr lang="uk-UA" sz="1650" dirty="0"/>
              <a:t>про рівність при працевлаштуванні, що скасував дискримінацію за расовою </a:t>
            </a:r>
            <a:r>
              <a:rPr lang="uk-UA" sz="1650" dirty="0" smtClean="0"/>
              <a:t>ознакою </a:t>
            </a:r>
            <a:r>
              <a:rPr lang="uk-UA" sz="1650" dirty="0"/>
              <a:t>при влаштуванні на роботу</a:t>
            </a:r>
            <a:r>
              <a:rPr lang="uk-UA" sz="1650" dirty="0" smtClean="0"/>
              <a:t>;</a:t>
            </a:r>
            <a:endParaRPr lang="uk-UA" sz="1650" dirty="0"/>
          </a:p>
          <a:p>
            <a:pPr>
              <a:buFont typeface="Arial" pitchFamily="34" charset="0"/>
              <a:buChar char="•"/>
            </a:pPr>
            <a:r>
              <a:rPr lang="uk-UA" sz="1650" dirty="0" smtClean="0"/>
              <a:t>Реконструкція </a:t>
            </a:r>
            <a:r>
              <a:rPr lang="uk-UA" sz="1650" dirty="0"/>
              <a:t>та будівництво 500 </a:t>
            </a:r>
            <a:r>
              <a:rPr lang="uk-UA" sz="1650" dirty="0" smtClean="0"/>
              <a:t>лікарень;</a:t>
            </a:r>
            <a:endParaRPr lang="uk-UA" sz="1650" dirty="0"/>
          </a:p>
          <a:p>
            <a:pPr>
              <a:buFont typeface="Arial" pitchFamily="34" charset="0"/>
              <a:buChar char="•"/>
            </a:pPr>
            <a:r>
              <a:rPr lang="uk-UA" sz="1650" dirty="0" smtClean="0"/>
              <a:t>Будівництво </a:t>
            </a:r>
            <a:r>
              <a:rPr lang="uk-UA" sz="1650" dirty="0"/>
              <a:t>понад 750 000 будинків, в яких заселилися 3 мільйони </a:t>
            </a:r>
            <a:r>
              <a:rPr lang="uk-UA" sz="1650" dirty="0" smtClean="0"/>
              <a:t>чоловік;</a:t>
            </a:r>
            <a:endParaRPr lang="uk-UA" sz="1650" dirty="0"/>
          </a:p>
          <a:p>
            <a:pPr>
              <a:buFont typeface="Arial" pitchFamily="34" charset="0"/>
              <a:buChar char="•"/>
            </a:pPr>
            <a:r>
              <a:rPr lang="uk-UA" sz="1650" dirty="0"/>
              <a:t>Забезпечення доступу до води 3 мільйонам </a:t>
            </a:r>
            <a:r>
              <a:rPr lang="uk-UA" sz="1650" dirty="0" smtClean="0"/>
              <a:t>чоловік;</a:t>
            </a:r>
            <a:endParaRPr lang="uk-UA" sz="1650" dirty="0"/>
          </a:p>
          <a:p>
            <a:pPr>
              <a:buFont typeface="Arial" pitchFamily="34" charset="0"/>
              <a:buChar char="•"/>
            </a:pPr>
            <a:r>
              <a:rPr lang="uk-UA" sz="1650" dirty="0"/>
              <a:t>Запровадження обов'язкової освіти для африканських дітей віком 6-14 </a:t>
            </a:r>
            <a:r>
              <a:rPr lang="uk-UA" sz="1650" dirty="0" smtClean="0"/>
              <a:t>років;</a:t>
            </a:r>
            <a:endParaRPr lang="uk-UA" sz="165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Нельсон Мандела посещает пригород Йоханнесбурга. 1990 г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bestfons.ru/_ph/24/985579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00900"/>
          </a:xfrm>
          <a:prstGeom prst="rect">
            <a:avLst/>
          </a:prstGeom>
          <a:noFill/>
        </p:spPr>
      </p:pic>
      <p:pic>
        <p:nvPicPr>
          <p:cNvPr id="7170" name="Picture 2" descr="http://www.mignews.com/aimages/06_13/270613_94022_75637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etronews.ru/_internal/gxml!0/r0dc21o2f3vste5s7ezej9x3a10rp3w$6viucd31sxln7nvjdyzp64z5o5zzioa/Screen-Shot-2013-12-06-at-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bestfons.ru/_ph/24/985579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3143248"/>
            <a:ext cx="7572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У </a:t>
            </a:r>
            <a:r>
              <a:rPr lang="ru-RU" sz="2800" dirty="0" err="1"/>
              <a:t>пам’яті</a:t>
            </a:r>
            <a:r>
              <a:rPr lang="ru-RU" sz="2800" dirty="0"/>
              <a:t> </a:t>
            </a:r>
            <a:r>
              <a:rPr lang="ru-RU" sz="2800" dirty="0" err="1"/>
              <a:t>світової</a:t>
            </a:r>
            <a:r>
              <a:rPr lang="ru-RU" sz="2800" dirty="0"/>
              <a:t> </a:t>
            </a:r>
            <a:r>
              <a:rPr lang="ru-RU" sz="2800" dirty="0" err="1"/>
              <a:t>спільноти</a:t>
            </a:r>
            <a:r>
              <a:rPr lang="ru-RU" sz="2800" dirty="0"/>
              <a:t> </a:t>
            </a:r>
            <a:r>
              <a:rPr lang="ru-RU" sz="2800" dirty="0" err="1"/>
              <a:t>Мандела</a:t>
            </a:r>
            <a:r>
              <a:rPr lang="ru-RU" sz="2800" dirty="0"/>
              <a:t> </a:t>
            </a:r>
            <a:r>
              <a:rPr lang="ru-RU" sz="2800" dirty="0" err="1"/>
              <a:t>назавжди</a:t>
            </a:r>
            <a:r>
              <a:rPr lang="ru-RU" sz="2800" dirty="0"/>
              <a:t> </a:t>
            </a:r>
            <a:r>
              <a:rPr lang="ru-RU" sz="2800" dirty="0" err="1"/>
              <a:t>залишиться</a:t>
            </a:r>
            <a:r>
              <a:rPr lang="ru-RU" sz="2800" dirty="0"/>
              <a:t> </a:t>
            </a:r>
            <a:r>
              <a:rPr lang="ru-RU" sz="2800" dirty="0" err="1"/>
              <a:t>борцем</a:t>
            </a:r>
            <a:r>
              <a:rPr lang="ru-RU" sz="2800" dirty="0"/>
              <a:t> за </a:t>
            </a:r>
            <a:r>
              <a:rPr lang="ru-RU" sz="2800" dirty="0" err="1"/>
              <a:t>людські</a:t>
            </a:r>
            <a:r>
              <a:rPr lang="ru-RU" sz="2800" dirty="0"/>
              <a:t> права, </a:t>
            </a:r>
            <a:r>
              <a:rPr lang="ru-RU" sz="2800" dirty="0" err="1"/>
              <a:t>ідеологом</a:t>
            </a:r>
            <a:r>
              <a:rPr lang="ru-RU" sz="2800" dirty="0"/>
              <a:t> </a:t>
            </a:r>
            <a:r>
              <a:rPr lang="ru-RU" sz="2800" dirty="0" err="1"/>
              <a:t>свободи</a:t>
            </a:r>
            <a:r>
              <a:rPr lang="ru-RU" sz="2800" dirty="0"/>
              <a:t> та </a:t>
            </a:r>
            <a:r>
              <a:rPr lang="ru-RU" sz="2800" dirty="0" err="1"/>
              <a:t>рівності</a:t>
            </a:r>
            <a:r>
              <a:rPr lang="ru-RU" sz="2800" dirty="0"/>
              <a:t>.</a:t>
            </a:r>
            <a:endParaRPr lang="uk-UA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00042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Видатний борець з режимом апартеїду останні роки свого життя провів у лікарнях або під ретельним наглядом медиків. У </a:t>
            </a:r>
            <a:r>
              <a:rPr lang="uk-UA" dirty="0" err="1"/>
              <a:t>Мандели</a:t>
            </a:r>
            <a:r>
              <a:rPr lang="uk-UA" dirty="0"/>
              <a:t> були проблеми з легенями, які розпочались у період його ув’язнення, під час якого він захворів туберкульозом.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857364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Нельсон </a:t>
            </a:r>
            <a:r>
              <a:rPr lang="ru-RU" dirty="0" err="1"/>
              <a:t>Мандела</a:t>
            </a:r>
            <a:r>
              <a:rPr lang="ru-RU" dirty="0"/>
              <a:t> помер </a:t>
            </a:r>
            <a:r>
              <a:rPr lang="ru-RU" dirty="0" smtClean="0"/>
              <a:t>5 </a:t>
            </a:r>
            <a:r>
              <a:rPr lang="ru-RU" dirty="0" err="1" smtClean="0"/>
              <a:t>грудня</a:t>
            </a:r>
            <a:r>
              <a:rPr lang="ru-RU" dirty="0" smtClean="0"/>
              <a:t> 2013 року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домі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Йоганнесбурзі</a:t>
            </a:r>
            <a:r>
              <a:rPr lang="ru-RU" dirty="0"/>
              <a:t>.</a:t>
            </a:r>
          </a:p>
          <a:p>
            <a:r>
              <a:rPr lang="ru-RU" dirty="0"/>
              <a:t>Причиною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чорношкірого</a:t>
            </a:r>
            <a:r>
              <a:rPr lang="ru-RU" dirty="0"/>
              <a:t> президента ПАР стало </a:t>
            </a:r>
            <a:r>
              <a:rPr lang="ru-RU" dirty="0" err="1"/>
              <a:t>повторення</a:t>
            </a:r>
            <a:r>
              <a:rPr lang="ru-RU" dirty="0"/>
              <a:t> </a:t>
            </a:r>
            <a:r>
              <a:rPr lang="ru-RU" dirty="0" err="1"/>
              <a:t>легеневої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. </a:t>
            </a:r>
          </a:p>
        </p:txBody>
      </p:sp>
      <p:pic>
        <p:nvPicPr>
          <p:cNvPr id="30722" name="Picture 2" descr="https://encrypted-tbn2.gstatic.com/images?q=tbn:ANd9GcQWMmMcRQ9urX0lGyBMP8TLLs7nrTxtQOV7gdVxTCfdPnNqI9azY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214818"/>
            <a:ext cx="3500430" cy="250974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bestfons.ru/_ph/24/985579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00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1857364"/>
            <a:ext cx="79295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/>
              <a:t>“Я щасливий, що зміг прожити стільки років. Сподіваюсь, що багато південноафриканців, інші люди житимуть теж довго, і що вони відчують стільки ж любові, скільки відчув її я.”</a:t>
            </a:r>
          </a:p>
        </p:txBody>
      </p:sp>
      <p:pic>
        <p:nvPicPr>
          <p:cNvPr id="29698" name="Picture 2" descr="http://www.metronews.ru/_internal/gxml!0/r0dc21o2f3vste5s7ezej9x3a10rp3w$zd1mwj3o79e6vv5sm70stji4hla7kl/000_Hkg925694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bestfons.ru/_ph/24/985579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785794"/>
            <a:ext cx="8072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“В </a:t>
            </a:r>
            <a:r>
              <a:rPr lang="ru-RU" sz="2800" b="1" i="1" dirty="0" err="1"/>
              <a:t>світі</a:t>
            </a:r>
            <a:r>
              <a:rPr lang="ru-RU" sz="2800" b="1" i="1" dirty="0"/>
              <a:t> </a:t>
            </a:r>
            <a:r>
              <a:rPr lang="ru-RU" sz="2800" b="1" i="1" dirty="0" err="1"/>
              <a:t>стільки</a:t>
            </a:r>
            <a:r>
              <a:rPr lang="ru-RU" sz="2800" b="1" i="1" dirty="0"/>
              <a:t> </a:t>
            </a:r>
            <a:r>
              <a:rPr lang="ru-RU" sz="2800" b="1" i="1" dirty="0" err="1"/>
              <a:t>людського</a:t>
            </a:r>
            <a:r>
              <a:rPr lang="ru-RU" sz="2800" b="1" i="1" dirty="0"/>
              <a:t> </a:t>
            </a:r>
            <a:r>
              <a:rPr lang="ru-RU" sz="2800" b="1" i="1" dirty="0" err="1"/>
              <a:t>страждання</a:t>
            </a:r>
            <a:r>
              <a:rPr lang="ru-RU" sz="2800" b="1" i="1" dirty="0"/>
              <a:t>, </a:t>
            </a:r>
            <a:r>
              <a:rPr lang="ru-RU" sz="2800" b="1" i="1" dirty="0" err="1"/>
              <a:t>бідності</a:t>
            </a:r>
            <a:r>
              <a:rPr lang="ru-RU" sz="2800" b="1" i="1" dirty="0"/>
              <a:t>, </a:t>
            </a:r>
            <a:r>
              <a:rPr lang="ru-RU" sz="2800" b="1" i="1" dirty="0" err="1"/>
              <a:t>злиднів</a:t>
            </a:r>
            <a:r>
              <a:rPr lang="ru-RU" sz="2800" b="1" i="1" dirty="0"/>
              <a:t>… У ваших руках </a:t>
            </a:r>
            <a:r>
              <a:rPr lang="ru-RU" sz="2800" b="1" i="1" dirty="0" err="1"/>
              <a:t>спробувати</a:t>
            </a:r>
            <a:r>
              <a:rPr lang="ru-RU" sz="2800" b="1" i="1" dirty="0"/>
              <a:t> </a:t>
            </a:r>
            <a:r>
              <a:rPr lang="ru-RU" sz="2800" b="1" i="1" dirty="0" err="1"/>
              <a:t>зробити</a:t>
            </a:r>
            <a:r>
              <a:rPr lang="ru-RU" sz="2800" b="1" i="1" dirty="0"/>
              <a:t> </a:t>
            </a:r>
            <a:r>
              <a:rPr lang="ru-RU" sz="2800" b="1" i="1" dirty="0" err="1"/>
              <a:t>цей</a:t>
            </a:r>
            <a:r>
              <a:rPr lang="ru-RU" sz="2800" b="1" i="1" dirty="0"/>
              <a:t> </a:t>
            </a:r>
            <a:r>
              <a:rPr lang="ru-RU" sz="2800" b="1" i="1" dirty="0" err="1"/>
              <a:t>світ</a:t>
            </a:r>
            <a:r>
              <a:rPr lang="ru-RU" sz="2800" b="1" i="1" dirty="0"/>
              <a:t> </a:t>
            </a:r>
            <a:r>
              <a:rPr lang="ru-RU" sz="2800" b="1" i="1" dirty="0" err="1"/>
              <a:t>кращим</a:t>
            </a:r>
            <a:r>
              <a:rPr lang="ru-RU" sz="2800" b="1" i="1" dirty="0"/>
              <a:t>. </a:t>
            </a:r>
            <a:r>
              <a:rPr lang="ru-RU" sz="2800" b="1" i="1" dirty="0" err="1"/>
              <a:t>Це</a:t>
            </a:r>
            <a:r>
              <a:rPr lang="ru-RU" sz="2800" b="1" i="1" dirty="0"/>
              <a:t> </a:t>
            </a:r>
            <a:r>
              <a:rPr lang="ru-RU" sz="2800" b="1" i="1" dirty="0" err="1"/>
              <a:t>потрібно</a:t>
            </a:r>
            <a:r>
              <a:rPr lang="ru-RU" sz="2800" b="1" i="1" dirty="0"/>
              <a:t> </a:t>
            </a:r>
            <a:r>
              <a:rPr lang="ru-RU" sz="2800" b="1" i="1" dirty="0" err="1"/>
              <a:t>всім</a:t>
            </a:r>
            <a:r>
              <a:rPr lang="ru-RU" sz="2800" b="1" i="1" dirty="0"/>
              <a:t> </a:t>
            </a:r>
            <a:r>
              <a:rPr lang="ru-RU" sz="2800" b="1" i="1" dirty="0" smtClean="0"/>
              <a:t>нам…”</a:t>
            </a:r>
            <a:endParaRPr lang="uk-UA" sz="2800" b="1" i="1" dirty="0"/>
          </a:p>
        </p:txBody>
      </p:sp>
      <p:pic>
        <p:nvPicPr>
          <p:cNvPr id="5" name="Picture 2" descr="http://tvrain.ru/media/upload/images/nmn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714620"/>
            <a:ext cx="3658923" cy="378619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bestfons.ru/_ph/24/985579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Як стати президентом…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357298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Ще</a:t>
            </a:r>
            <a:r>
              <a:rPr lang="ru-RU" sz="2000" dirty="0" smtClean="0"/>
              <a:t> молодим </a:t>
            </a:r>
            <a:r>
              <a:rPr lang="ru-RU" sz="2000" dirty="0" err="1"/>
              <a:t>Мандела</a:t>
            </a:r>
            <a:r>
              <a:rPr lang="ru-RU" sz="2000" dirty="0"/>
              <a:t> </a:t>
            </a:r>
            <a:r>
              <a:rPr lang="ru-RU" sz="2000" dirty="0" err="1"/>
              <a:t>вирішив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err="1"/>
              <a:t>присвятити</a:t>
            </a:r>
            <a:r>
              <a:rPr lang="ru-RU" sz="2000" dirty="0"/>
              <a:t> </a:t>
            </a:r>
            <a:r>
              <a:rPr lang="ru-RU" sz="2000" dirty="0" err="1"/>
              <a:t>своє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/>
              <a:t>боротьбі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апартеїдом</a:t>
            </a:r>
            <a:r>
              <a:rPr lang="ru-RU" sz="2000" dirty="0"/>
              <a:t> -</a:t>
            </a:r>
            <a:r>
              <a:rPr lang="ru-RU" sz="2000" dirty="0" err="1"/>
              <a:t>запровадженим</a:t>
            </a:r>
            <a:r>
              <a:rPr lang="ru-RU" sz="2000" dirty="0"/>
              <a:t> в ПАР режимом </a:t>
            </a:r>
            <a:r>
              <a:rPr lang="ru-RU" sz="2000" dirty="0" err="1"/>
              <a:t>расової</a:t>
            </a:r>
            <a:r>
              <a:rPr lang="ru-RU" sz="2000" dirty="0"/>
              <a:t> </a:t>
            </a:r>
            <a:r>
              <a:rPr lang="ru-RU" sz="2000" dirty="0" err="1"/>
              <a:t>сегрегації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6146" name="Picture 2" descr="http://podrobnosti.ua/upload/photogallery/46118/46119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357430"/>
            <a:ext cx="4523210" cy="30003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596" y="2285992"/>
            <a:ext cx="41434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навчання</a:t>
            </a:r>
            <a:r>
              <a:rPr lang="ru-RU" sz="2000" dirty="0"/>
              <a:t> в </a:t>
            </a:r>
            <a:r>
              <a:rPr lang="ru-RU" sz="2000" dirty="0" err="1"/>
              <a:t>коледжі</a:t>
            </a:r>
            <a:r>
              <a:rPr lang="ru-RU" sz="2000" dirty="0"/>
              <a:t> Нельсон </a:t>
            </a:r>
            <a:r>
              <a:rPr lang="ru-RU" sz="2000" dirty="0" err="1"/>
              <a:t>Мандела</a:t>
            </a:r>
            <a:r>
              <a:rPr lang="ru-RU" sz="2000" dirty="0"/>
              <a:t> </a:t>
            </a:r>
            <a:r>
              <a:rPr lang="ru-RU" sz="2000" dirty="0" err="1"/>
              <a:t>увійшов</a:t>
            </a:r>
            <a:r>
              <a:rPr lang="ru-RU" sz="2000" dirty="0"/>
              <a:t> до складу </a:t>
            </a:r>
            <a:r>
              <a:rPr lang="ru-RU" sz="2000" dirty="0" err="1"/>
              <a:t>Африканського</a:t>
            </a:r>
            <a:r>
              <a:rPr lang="ru-RU" sz="2000" dirty="0"/>
              <a:t> </a:t>
            </a:r>
            <a:r>
              <a:rPr lang="ru-RU" sz="2000" dirty="0" err="1"/>
              <a:t>національного</a:t>
            </a:r>
            <a:r>
              <a:rPr lang="ru-RU" sz="2000" dirty="0"/>
              <a:t> </a:t>
            </a:r>
            <a:r>
              <a:rPr lang="ru-RU" sz="2000" dirty="0" err="1"/>
              <a:t>конгресу</a:t>
            </a:r>
            <a:r>
              <a:rPr lang="ru-RU" sz="2000" dirty="0"/>
              <a:t>. За прикладом </a:t>
            </a:r>
            <a:r>
              <a:rPr lang="ru-RU" sz="2000" dirty="0" err="1"/>
              <a:t>Махатми</a:t>
            </a:r>
            <a:r>
              <a:rPr lang="ru-RU" sz="2000" dirty="0"/>
              <a:t> </a:t>
            </a:r>
            <a:r>
              <a:rPr lang="ru-RU" sz="2000" dirty="0" err="1"/>
              <a:t>Ганді</a:t>
            </a:r>
            <a:r>
              <a:rPr lang="ru-RU" sz="2000" dirty="0"/>
              <a:t>, методом </a:t>
            </a:r>
            <a:r>
              <a:rPr lang="ru-RU" sz="2000" dirty="0" err="1"/>
              <a:t>боротьби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пануванням</a:t>
            </a:r>
            <a:r>
              <a:rPr lang="ru-RU" sz="2000" dirty="0"/>
              <a:t> </a:t>
            </a:r>
            <a:r>
              <a:rPr lang="ru-RU" sz="2000" dirty="0" err="1"/>
              <a:t>білої</a:t>
            </a:r>
            <a:r>
              <a:rPr lang="ru-RU" sz="2000" dirty="0"/>
              <a:t> </a:t>
            </a:r>
            <a:r>
              <a:rPr lang="ru-RU" sz="2000" dirty="0" err="1"/>
              <a:t>меншини</a:t>
            </a:r>
            <a:r>
              <a:rPr lang="ru-RU" sz="2000" dirty="0"/>
              <a:t> </a:t>
            </a:r>
            <a:r>
              <a:rPr lang="ru-RU" sz="2000" dirty="0" err="1"/>
              <a:t>спочатку</a:t>
            </a:r>
            <a:r>
              <a:rPr lang="ru-RU" sz="2000" dirty="0"/>
              <a:t> </a:t>
            </a:r>
            <a:r>
              <a:rPr lang="ru-RU" sz="2000" dirty="0" err="1"/>
              <a:t>обрав</a:t>
            </a:r>
            <a:r>
              <a:rPr lang="ru-RU" sz="2000" dirty="0"/>
              <a:t> </a:t>
            </a:r>
            <a:r>
              <a:rPr lang="ru-RU" sz="2000" dirty="0" err="1"/>
              <a:t>громадянську</a:t>
            </a:r>
            <a:r>
              <a:rPr lang="ru-RU" sz="2000" dirty="0"/>
              <a:t> </a:t>
            </a:r>
            <a:r>
              <a:rPr lang="ru-RU" sz="2000" dirty="0" err="1"/>
              <a:t>непокору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5643578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1956 </a:t>
            </a:r>
            <a:r>
              <a:rPr lang="ru-RU" dirty="0" err="1"/>
              <a:t>рік</a:t>
            </a:r>
            <a:r>
              <a:rPr lang="ru-RU" dirty="0"/>
              <a:t>. </a:t>
            </a:r>
            <a:r>
              <a:rPr lang="ru-RU" dirty="0" err="1"/>
              <a:t>Мандела</a:t>
            </a:r>
            <a:r>
              <a:rPr lang="ru-RU" dirty="0"/>
              <a:t> -один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чорношкірих</a:t>
            </a:r>
            <a:r>
              <a:rPr lang="ru-RU" dirty="0"/>
              <a:t> </a:t>
            </a:r>
            <a:r>
              <a:rPr lang="ru-RU" dirty="0" err="1"/>
              <a:t>адвокатів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</a:t>
            </a:r>
            <a:endParaRPr lang="uk-U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bestfons.ru/_ph/24/985579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214290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Його і півсотні інших </a:t>
            </a:r>
            <a:r>
              <a:rPr lang="uk-UA" sz="2000" dirty="0" err="1"/>
              <a:t>діячівзаарештовуютьза</a:t>
            </a:r>
            <a:r>
              <a:rPr lang="uk-UA" sz="2000" dirty="0"/>
              <a:t> </a:t>
            </a:r>
            <a:r>
              <a:rPr lang="uk-UA" sz="2000" dirty="0" err="1"/>
              <a:t>звинуваченняму</a:t>
            </a:r>
            <a:r>
              <a:rPr lang="uk-UA" sz="2000" dirty="0"/>
              <a:t> державній </a:t>
            </a:r>
            <a:r>
              <a:rPr lang="uk-UA" sz="2000" dirty="0" smtClean="0"/>
              <a:t>зраді </a:t>
            </a:r>
            <a:r>
              <a:rPr lang="uk-UA" sz="2000" dirty="0"/>
              <a:t>через співпрацю з конгресом.</a:t>
            </a:r>
            <a:r>
              <a:rPr lang="uk-UA" sz="2000" dirty="0" smtClean="0"/>
              <a:t>. </a:t>
            </a:r>
            <a:r>
              <a:rPr lang="uk-UA" sz="2000" dirty="0"/>
              <a:t>Однак під тиском міжнародної спільноти звільняють з-під варти. 1960-го </a:t>
            </a:r>
            <a:r>
              <a:rPr lang="uk-UA" sz="2000" dirty="0" err="1"/>
              <a:t>Мандела</a:t>
            </a:r>
            <a:r>
              <a:rPr lang="uk-UA" sz="2000" dirty="0"/>
              <a:t> стає на чолі Африканського національного конгресу (</a:t>
            </a:r>
            <a:r>
              <a:rPr lang="uk-UA" sz="2000" dirty="0" err="1"/>
              <a:t>АНК</a:t>
            </a:r>
            <a:r>
              <a:rPr lang="uk-UA" sz="2000" dirty="0"/>
              <a:t>).</a:t>
            </a:r>
          </a:p>
        </p:txBody>
      </p:sp>
      <p:pic>
        <p:nvPicPr>
          <p:cNvPr id="5" name="Рисунок 4" descr="99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571612"/>
            <a:ext cx="7358114" cy="35004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7224" y="5214950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Кампанія</a:t>
            </a:r>
            <a:r>
              <a:rPr lang="ru-RU" dirty="0" smtClean="0"/>
              <a:t> </a:t>
            </a:r>
            <a:r>
              <a:rPr lang="ru-RU" dirty="0" err="1" smtClean="0"/>
              <a:t>непокори</a:t>
            </a:r>
            <a:r>
              <a:rPr lang="ru-RU" dirty="0" smtClean="0"/>
              <a:t> </a:t>
            </a:r>
            <a:r>
              <a:rPr lang="ru-RU" dirty="0" err="1" smtClean="0"/>
              <a:t>триває</a:t>
            </a:r>
            <a:r>
              <a:rPr lang="ru-RU" dirty="0" smtClean="0"/>
              <a:t>. </a:t>
            </a:r>
            <a:r>
              <a:rPr lang="ru-RU" dirty="0" err="1" smtClean="0"/>
              <a:t>Темношкірі</a:t>
            </a:r>
            <a:r>
              <a:rPr lang="ru-RU" dirty="0" smtClean="0"/>
              <a:t> </a:t>
            </a:r>
            <a:r>
              <a:rPr lang="ru-RU" dirty="0" err="1" smtClean="0"/>
              <a:t>мешканці</a:t>
            </a:r>
            <a:r>
              <a:rPr lang="ru-RU" dirty="0" smtClean="0"/>
              <a:t> ПАР </a:t>
            </a:r>
            <a:r>
              <a:rPr lang="ru-RU" dirty="0" err="1" smtClean="0"/>
              <a:t>протестують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становища:палять</a:t>
            </a:r>
            <a:r>
              <a:rPr lang="ru-RU" dirty="0" smtClean="0"/>
              <a:t> </a:t>
            </a:r>
            <a:r>
              <a:rPr lang="ru-RU" dirty="0" err="1" smtClean="0"/>
              <a:t>документи</a:t>
            </a:r>
            <a:r>
              <a:rPr lang="ru-RU" dirty="0" smtClean="0"/>
              <a:t>, без </a:t>
            </a:r>
            <a:r>
              <a:rPr lang="ru-RU" dirty="0" err="1" smtClean="0"/>
              <a:t>яких</a:t>
            </a:r>
            <a:r>
              <a:rPr lang="ru-RU" dirty="0" smtClean="0"/>
              <a:t> не </a:t>
            </a:r>
            <a:r>
              <a:rPr lang="ru-RU" dirty="0" err="1" smtClean="0"/>
              <a:t>мають</a:t>
            </a:r>
            <a:r>
              <a:rPr lang="ru-RU" dirty="0" smtClean="0"/>
              <a:t> права </a:t>
            </a:r>
            <a:r>
              <a:rPr lang="ru-RU" dirty="0" err="1" smtClean="0"/>
              <a:t>виходити</a:t>
            </a:r>
            <a:r>
              <a:rPr lang="ru-RU" dirty="0" smtClean="0"/>
              <a:t> на </a:t>
            </a:r>
            <a:r>
              <a:rPr lang="ru-RU" dirty="0" err="1" smtClean="0"/>
              <a:t>вулицю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bestfons.ru/_ph/24/985579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00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85728"/>
            <a:ext cx="7643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dirty="0"/>
              <a:t>1960-й. Переломний момент в житті </a:t>
            </a:r>
            <a:r>
              <a:rPr lang="uk-UA" dirty="0" err="1"/>
              <a:t>Мандели</a:t>
            </a:r>
            <a:r>
              <a:rPr lang="uk-UA" dirty="0"/>
              <a:t>. П‘ятитисячну мирну демонстрацію в </a:t>
            </a:r>
            <a:r>
              <a:rPr lang="uk-UA" dirty="0" err="1"/>
              <a:t>Шарлевілі</a:t>
            </a:r>
            <a:r>
              <a:rPr lang="uk-UA" dirty="0"/>
              <a:t>, організовану </a:t>
            </a:r>
            <a:r>
              <a:rPr lang="uk-UA" dirty="0" err="1"/>
              <a:t>АНК</a:t>
            </a:r>
            <a:r>
              <a:rPr lang="uk-UA" dirty="0"/>
              <a:t>, обстріляла поліція. Загинуло 69 людей, серед них – 8 жінок і десятеро дітей.</a:t>
            </a:r>
          </a:p>
          <a:p>
            <a:pPr fontAlgn="base"/>
            <a:r>
              <a:rPr lang="uk-UA" dirty="0"/>
              <a:t>Після цієї трагедії і заборони </a:t>
            </a:r>
            <a:r>
              <a:rPr lang="uk-UA" dirty="0" smtClean="0"/>
              <a:t>діяльності Африканського </a:t>
            </a:r>
            <a:r>
              <a:rPr lang="uk-UA" dirty="0"/>
              <a:t>національного </a:t>
            </a:r>
            <a:r>
              <a:rPr lang="uk-UA" dirty="0" smtClean="0"/>
              <a:t>конгресу </a:t>
            </a:r>
            <a:r>
              <a:rPr lang="uk-UA" dirty="0" err="1" smtClean="0"/>
              <a:t>Мандела</a:t>
            </a:r>
            <a:r>
              <a:rPr lang="uk-UA" dirty="0" smtClean="0"/>
              <a:t> </a:t>
            </a:r>
            <a:r>
              <a:rPr lang="uk-UA" dirty="0"/>
              <a:t>створює </a:t>
            </a:r>
            <a:r>
              <a:rPr lang="uk-UA" dirty="0" smtClean="0"/>
              <a:t>військове відгалуження </a:t>
            </a:r>
            <a:r>
              <a:rPr lang="uk-UA" dirty="0"/>
              <a:t>політичної партії.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857364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1962-гойого </a:t>
            </a:r>
            <a:r>
              <a:rPr lang="ru-RU" dirty="0" err="1"/>
              <a:t>зновузаарештовують</a:t>
            </a:r>
            <a:r>
              <a:rPr lang="ru-RU" dirty="0"/>
              <a:t>. Два роки по тому </a:t>
            </a:r>
            <a:r>
              <a:rPr lang="ru-RU" dirty="0" err="1"/>
              <a:t>засуджуютьдо</a:t>
            </a:r>
            <a:r>
              <a:rPr lang="ru-RU" dirty="0"/>
              <a:t> </a:t>
            </a:r>
            <a:r>
              <a:rPr lang="ru-RU" dirty="0" err="1"/>
              <a:t>довічного</a:t>
            </a:r>
            <a:r>
              <a:rPr lang="ru-RU" dirty="0"/>
              <a:t> </a:t>
            </a:r>
            <a:r>
              <a:rPr lang="ru-RU" dirty="0" err="1"/>
              <a:t>ув‘язнення</a:t>
            </a:r>
            <a:r>
              <a:rPr lang="ru-RU" dirty="0"/>
              <a:t> за </a:t>
            </a:r>
            <a:r>
              <a:rPr lang="ru-RU" dirty="0" err="1"/>
              <a:t>звинуваченням</a:t>
            </a:r>
            <a:r>
              <a:rPr lang="ru-RU" dirty="0"/>
              <a:t> в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заколоту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7" name="Содержимое 4" descr="66666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90" y="2714620"/>
            <a:ext cx="6000792" cy="378619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bestfons.ru/_ph/24/985579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00900"/>
          </a:xfrm>
          <a:prstGeom prst="rect">
            <a:avLst/>
          </a:prstGeom>
          <a:noFill/>
        </p:spPr>
      </p:pic>
      <p:pic>
        <p:nvPicPr>
          <p:cNvPr id="26626" name="Picture 2" descr="http://fakoamerica.typepad.com/.a/6a00d83451ce8669e2019b02353fcf970b-800w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500042"/>
            <a:ext cx="5286412" cy="3504804"/>
          </a:xfrm>
          <a:prstGeom prst="rect">
            <a:avLst/>
          </a:prstGeom>
          <a:noFill/>
        </p:spPr>
      </p:pic>
      <p:pic>
        <p:nvPicPr>
          <p:cNvPr id="26628" name="Picture 4" descr="http://www.bbc.co.uk/worldservice/includes/core/2/screen/extras/carousel_timeline/nelson_mandela/images/07_1995_robben_afp_6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071810"/>
            <a:ext cx="6000792" cy="337544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bestfons.ru/_ph/24/985579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214290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err="1"/>
              <a:t>Мандела</a:t>
            </a:r>
            <a:r>
              <a:rPr lang="ru-RU" dirty="0"/>
              <a:t> </a:t>
            </a:r>
            <a:r>
              <a:rPr lang="ru-RU" dirty="0" err="1"/>
              <a:t>провів</a:t>
            </a:r>
            <a:r>
              <a:rPr lang="ru-RU" dirty="0"/>
              <a:t> за </a:t>
            </a:r>
            <a:r>
              <a:rPr lang="ru-RU" dirty="0" err="1"/>
              <a:t>ґратами</a:t>
            </a:r>
            <a:r>
              <a:rPr lang="ru-RU" dirty="0"/>
              <a:t> 27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поки</a:t>
            </a:r>
            <a:r>
              <a:rPr lang="ru-RU" dirty="0"/>
              <a:t> в лютому 1990-го президент ПАР </a:t>
            </a:r>
            <a:r>
              <a:rPr lang="ru-RU" dirty="0" err="1"/>
              <a:t>Фредерік</a:t>
            </a:r>
            <a:r>
              <a:rPr lang="ru-RU" dirty="0"/>
              <a:t> де Клерк не </a:t>
            </a:r>
            <a:r>
              <a:rPr lang="ru-RU" dirty="0" err="1"/>
              <a:t>повідомив</a:t>
            </a:r>
            <a:r>
              <a:rPr lang="ru-RU" dirty="0" smtClean="0"/>
              <a:t>:</a:t>
            </a:r>
          </a:p>
          <a:p>
            <a:pPr fontAlgn="base"/>
            <a:endParaRPr lang="ru-RU" dirty="0"/>
          </a:p>
          <a:p>
            <a:pPr fontAlgn="base"/>
            <a:r>
              <a:rPr lang="ru-RU" i="1" dirty="0"/>
              <a:t>“Уряд </a:t>
            </a:r>
            <a:r>
              <a:rPr lang="ru-RU" i="1" dirty="0" err="1"/>
              <a:t>вирішив</a:t>
            </a:r>
            <a:r>
              <a:rPr lang="ru-RU" i="1" dirty="0"/>
              <a:t> </a:t>
            </a:r>
            <a:r>
              <a:rPr lang="ru-RU" i="1" dirty="0" err="1"/>
              <a:t>повернути</a:t>
            </a:r>
            <a:r>
              <a:rPr lang="ru-RU" i="1" dirty="0"/>
              <a:t> свободу Нельсону </a:t>
            </a:r>
            <a:r>
              <a:rPr lang="ru-RU" i="1" dirty="0" err="1"/>
              <a:t>Манделі</a:t>
            </a:r>
            <a:r>
              <a:rPr lang="ru-RU" i="1" dirty="0"/>
              <a:t> без </a:t>
            </a:r>
            <a:r>
              <a:rPr lang="ru-RU" i="1" dirty="0" err="1"/>
              <a:t>жодних</a:t>
            </a:r>
            <a:r>
              <a:rPr lang="ru-RU" i="1" dirty="0"/>
              <a:t> умов.”</a:t>
            </a:r>
          </a:p>
        </p:txBody>
      </p:sp>
      <p:pic>
        <p:nvPicPr>
          <p:cNvPr id="27650" name="Picture 2" descr="Жизнь Нельсона Манделы в фотография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1" y="1571612"/>
            <a:ext cx="5936693" cy="35719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5357826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Щойно</a:t>
            </a:r>
            <a:r>
              <a:rPr lang="ru-RU" dirty="0" smtClean="0"/>
              <a:t> </a:t>
            </a:r>
            <a:r>
              <a:rPr lang="ru-RU" dirty="0" err="1" smtClean="0"/>
              <a:t>звільнившись</a:t>
            </a:r>
            <a:r>
              <a:rPr lang="ru-RU" dirty="0" smtClean="0"/>
              <a:t> Нельсон </a:t>
            </a:r>
            <a:r>
              <a:rPr lang="ru-RU" dirty="0" err="1" smtClean="0"/>
              <a:t>Мандела</a:t>
            </a:r>
            <a:r>
              <a:rPr lang="ru-RU" dirty="0" smtClean="0"/>
              <a:t> </a:t>
            </a:r>
            <a:r>
              <a:rPr lang="ru-RU" dirty="0" err="1" smtClean="0"/>
              <a:t>виходить</a:t>
            </a:r>
            <a:r>
              <a:rPr lang="ru-RU" dirty="0" smtClean="0"/>
              <a:t> на </a:t>
            </a:r>
            <a:r>
              <a:rPr lang="ru-RU" dirty="0" err="1" smtClean="0"/>
              <a:t>футбольний</a:t>
            </a:r>
            <a:r>
              <a:rPr lang="ru-RU" dirty="0" smtClean="0"/>
              <a:t> </a:t>
            </a:r>
            <a:r>
              <a:rPr lang="ru-RU" dirty="0" err="1" smtClean="0"/>
              <a:t>стадіон</a:t>
            </a:r>
            <a:r>
              <a:rPr lang="ru-RU" dirty="0" smtClean="0"/>
              <a:t> </a:t>
            </a:r>
            <a:r>
              <a:rPr lang="ru-RU" dirty="0" err="1" smtClean="0"/>
              <a:t>Соуето</a:t>
            </a:r>
            <a:r>
              <a:rPr lang="ru-RU" dirty="0" smtClean="0"/>
              <a:t> в </a:t>
            </a:r>
            <a:r>
              <a:rPr lang="ru-RU" dirty="0" err="1" smtClean="0"/>
              <a:t>Південній</a:t>
            </a:r>
            <a:r>
              <a:rPr lang="ru-RU" dirty="0" smtClean="0"/>
              <a:t> </a:t>
            </a:r>
            <a:r>
              <a:rPr lang="ru-RU" dirty="0" err="1" smtClean="0"/>
              <a:t>Африці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виголосити</a:t>
            </a:r>
            <a:r>
              <a:rPr lang="ru-RU" dirty="0" smtClean="0"/>
              <a:t> </a:t>
            </a:r>
            <a:r>
              <a:rPr lang="ru-RU" dirty="0" err="1" smtClean="0"/>
              <a:t>промову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прийшли</a:t>
            </a:r>
            <a:r>
              <a:rPr lang="ru-RU" dirty="0" smtClean="0"/>
              <a:t> </a:t>
            </a:r>
            <a:r>
              <a:rPr lang="ru-RU" dirty="0" err="1" smtClean="0"/>
              <a:t>послухати</a:t>
            </a:r>
            <a:r>
              <a:rPr lang="ru-RU" dirty="0" smtClean="0"/>
              <a:t> 120 000 </a:t>
            </a:r>
            <a:r>
              <a:rPr lang="ru-RU" dirty="0" err="1" smtClean="0"/>
              <a:t>чоловік</a:t>
            </a:r>
            <a:r>
              <a:rPr lang="ru-RU" dirty="0" smtClean="0"/>
              <a:t>, 13 лютого 1990 року.</a:t>
            </a:r>
            <a:endParaRPr lang="uk-UA" dirty="0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bestfons.ru/_ph/24/985579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00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4500570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виснажливих</a:t>
            </a:r>
            <a:r>
              <a:rPr lang="ru-RU" dirty="0"/>
              <a:t> </a:t>
            </a:r>
            <a:r>
              <a:rPr lang="ru-RU" dirty="0" err="1"/>
              <a:t>переговорів</a:t>
            </a:r>
            <a:r>
              <a:rPr lang="ru-RU" dirty="0"/>
              <a:t> президент ПАР </a:t>
            </a:r>
            <a:r>
              <a:rPr lang="ru-RU" dirty="0" err="1" smtClean="0"/>
              <a:t>Фредерік</a:t>
            </a:r>
            <a:r>
              <a:rPr lang="ru-RU" dirty="0" smtClean="0"/>
              <a:t> </a:t>
            </a:r>
            <a:r>
              <a:rPr lang="ru-RU" dirty="0"/>
              <a:t>де Клерка </a:t>
            </a:r>
            <a:r>
              <a:rPr lang="ru-RU" dirty="0" err="1"/>
              <a:t>погодився</a:t>
            </a:r>
            <a:r>
              <a:rPr lang="ru-RU" dirty="0"/>
              <a:t> на </a:t>
            </a:r>
            <a:r>
              <a:rPr lang="ru-RU" dirty="0" err="1"/>
              <a:t>вибори</a:t>
            </a:r>
            <a:r>
              <a:rPr lang="ru-RU" dirty="0"/>
              <a:t> за схемою "одна - </a:t>
            </a:r>
            <a:r>
              <a:rPr lang="ru-RU" dirty="0" err="1"/>
              <a:t>людина</a:t>
            </a:r>
            <a:r>
              <a:rPr lang="ru-RU" dirty="0"/>
              <a:t>, один - голос".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Обидва</a:t>
            </a:r>
            <a:r>
              <a:rPr lang="ru-RU" dirty="0" smtClean="0"/>
              <a:t> </a:t>
            </a:r>
            <a:r>
              <a:rPr lang="ru-RU" dirty="0"/>
              <a:t>у 1993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спільно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Нобелівську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 миру за вклад у </a:t>
            </a:r>
            <a:r>
              <a:rPr lang="ru-RU" dirty="0" err="1"/>
              <a:t>боротьбу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апартеїдом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6" name="Рисунок 5" descr="88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04"/>
            <a:ext cx="8408178" cy="385765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bestfons.ru/_ph/24/985579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1143000"/>
          </a:xfrm>
        </p:spPr>
        <p:txBody>
          <a:bodyPr>
            <a:noAutofit/>
          </a:bodyPr>
          <a:lstStyle/>
          <a:p>
            <a:r>
              <a:rPr lang="uk-UA" sz="1800" dirty="0"/>
              <a:t>Перші демократичні вибори у Південній Африці відбулися 27 квітня 1994 року. Чорношкірі південноафриканці стояли у довжелезних чергах, аби проголосувати вперше у житті. Африканський національний конгрес отримав абсолютну перемогу, і Нельсон </a:t>
            </a:r>
            <a:r>
              <a:rPr lang="uk-UA" sz="1800" dirty="0" err="1"/>
              <a:t>Мандела</a:t>
            </a:r>
            <a:r>
              <a:rPr lang="uk-UA" sz="1800" dirty="0"/>
              <a:t> став першим чорношкірим президентом.</a:t>
            </a:r>
          </a:p>
        </p:txBody>
      </p:sp>
      <p:pic>
        <p:nvPicPr>
          <p:cNvPr id="4" name="Рисунок 3" descr="4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3050"/>
            <a:ext cx="9144000" cy="52149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788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Нельсон Мандела – перший небілий президент ПАР </vt:lpstr>
      <vt:lpstr>Слайд 2</vt:lpstr>
      <vt:lpstr>Як стати президентом…</vt:lpstr>
      <vt:lpstr>Слайд 4</vt:lpstr>
      <vt:lpstr>Слайд 5</vt:lpstr>
      <vt:lpstr>Слайд 6</vt:lpstr>
      <vt:lpstr>Слайд 7</vt:lpstr>
      <vt:lpstr>Слайд 8</vt:lpstr>
      <vt:lpstr>Перші демократичні вибори у Південній Африці відбулися 27 квітня 1994 року. Чорношкірі південноафриканці стояли у довжелезних чергах, аби проголосувати вперше у житті. Африканський національний конгрес отримав абсолютну перемогу, і Нельсон Мандела став першим чорношкірим президентом.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Luxoft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Не́льсон Манде́ла – перший небілий президент ПАР</dc:title>
  <dc:creator>User</dc:creator>
  <cp:lastModifiedBy>User</cp:lastModifiedBy>
  <cp:revision>13</cp:revision>
  <dcterms:created xsi:type="dcterms:W3CDTF">2014-05-04T17:31:35Z</dcterms:created>
  <dcterms:modified xsi:type="dcterms:W3CDTF">2014-05-04T19:31:04Z</dcterms:modified>
</cp:coreProperties>
</file>