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6" r:id="rId13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2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7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4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16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5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2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5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1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0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2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1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4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3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5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у</a:t>
            </a:r>
            <a:r>
              <a:rPr lang="uk-UA" dirty="0" smtClean="0"/>
              <a:t> І пол. ХХ ст.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Освіта. Наука. Техніка. Театр.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96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49837"/>
            <a:ext cx="9905999" cy="3541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У </a:t>
            </a:r>
            <a:r>
              <a:rPr lang="ru-RU" sz="1800" dirty="0" err="1"/>
              <a:t>зв'язку</a:t>
            </a:r>
            <a:r>
              <a:rPr lang="ru-RU" sz="1800" dirty="0"/>
              <a:t> з </a:t>
            </a:r>
            <a:r>
              <a:rPr lang="ru-RU" sz="1800" dirty="0" err="1"/>
              <a:t>різким</a:t>
            </a:r>
            <a:r>
              <a:rPr lang="ru-RU" sz="1800" dirty="0"/>
              <a:t> </a:t>
            </a:r>
            <a:r>
              <a:rPr lang="ru-RU" sz="1800" dirty="0" err="1"/>
              <a:t>стрибком</a:t>
            </a:r>
            <a:r>
              <a:rPr lang="ru-RU" sz="1800" dirty="0"/>
              <a:t> у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літакобудування</a:t>
            </a:r>
            <a:r>
              <a:rPr lang="ru-RU" sz="1800" dirty="0"/>
              <a:t> </a:t>
            </a:r>
            <a:r>
              <a:rPr lang="ru-RU" sz="1800" dirty="0" err="1"/>
              <a:t>зросла</a:t>
            </a:r>
            <a:r>
              <a:rPr lang="ru-RU" sz="1800" dirty="0"/>
              <a:t> потреба у </a:t>
            </a:r>
            <a:r>
              <a:rPr lang="ru-RU" sz="1800" dirty="0" err="1"/>
              <a:t>великій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</a:t>
            </a:r>
            <a:r>
              <a:rPr lang="ru-RU" sz="1800" dirty="0" err="1"/>
              <a:t>кольорових</a:t>
            </a:r>
            <a:r>
              <a:rPr lang="ru-RU" sz="1800" dirty="0"/>
              <a:t> </a:t>
            </a:r>
            <a:r>
              <a:rPr lang="ru-RU" sz="1800" dirty="0" err="1"/>
              <a:t>металів</a:t>
            </a:r>
            <a:r>
              <a:rPr lang="ru-RU" sz="1800" dirty="0"/>
              <a:t>, особливо </a:t>
            </a:r>
            <a:r>
              <a:rPr lang="ru-RU" sz="1800" dirty="0" err="1"/>
              <a:t>алюмінію</a:t>
            </a:r>
            <a:r>
              <a:rPr lang="ru-RU" sz="1800" dirty="0"/>
              <a:t>.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європейські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, США і СРСР уже в 30-х роках </a:t>
            </a:r>
            <a:r>
              <a:rPr lang="ru-RU" sz="1800" dirty="0" err="1"/>
              <a:t>швидко</a:t>
            </a:r>
            <a:r>
              <a:rPr lang="ru-RU" sz="1800" dirty="0"/>
              <a:t> </a:t>
            </a:r>
            <a:r>
              <a:rPr lang="ru-RU" sz="1800" dirty="0" err="1"/>
              <a:t>налагодили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виробництво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Швидко</a:t>
            </a:r>
            <a:r>
              <a:rPr lang="ru-RU" sz="1800" dirty="0" smtClean="0"/>
              <a:t> </a:t>
            </a:r>
            <a:r>
              <a:rPr lang="ru-RU" sz="1800" dirty="0" err="1"/>
              <a:t>розвивався</a:t>
            </a:r>
            <a:r>
              <a:rPr lang="ru-RU" sz="1800" dirty="0"/>
              <a:t> транспорт. У </a:t>
            </a:r>
            <a:r>
              <a:rPr lang="ru-RU" sz="1800" dirty="0" err="1"/>
              <a:t>європейських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та США </a:t>
            </a:r>
            <a:r>
              <a:rPr lang="ru-RU" sz="1800" dirty="0" err="1"/>
              <a:t>будувалися</a:t>
            </a:r>
            <a:r>
              <a:rPr lang="ru-RU" sz="1800" dirty="0"/>
              <a:t> </a:t>
            </a:r>
            <a:r>
              <a:rPr lang="ru-RU" sz="1800" dirty="0" err="1"/>
              <a:t>досконалі</a:t>
            </a:r>
            <a:r>
              <a:rPr lang="ru-RU" sz="1800" dirty="0"/>
              <a:t> </a:t>
            </a:r>
            <a:r>
              <a:rPr lang="ru-RU" sz="1800" dirty="0" err="1"/>
              <a:t>автостради</a:t>
            </a:r>
            <a:r>
              <a:rPr lang="ru-RU" sz="1800" dirty="0"/>
              <a:t>. </a:t>
            </a:r>
            <a:r>
              <a:rPr lang="ru-RU" sz="1800" dirty="0" err="1"/>
              <a:t>Швидкими</a:t>
            </a:r>
            <a:r>
              <a:rPr lang="ru-RU" sz="1800" dirty="0"/>
              <a:t> темпами </a:t>
            </a:r>
            <a:r>
              <a:rPr lang="ru-RU" sz="1800" dirty="0" err="1"/>
              <a:t>продовжував</a:t>
            </a:r>
            <a:r>
              <a:rPr lang="ru-RU" sz="1800" dirty="0"/>
              <a:t> </a:t>
            </a:r>
            <a:r>
              <a:rPr lang="ru-RU" sz="1800" dirty="0" err="1"/>
              <a:t>розвиватися</a:t>
            </a:r>
            <a:r>
              <a:rPr lang="ru-RU" sz="1800" dirty="0"/>
              <a:t> й </a:t>
            </a:r>
            <a:r>
              <a:rPr lang="ru-RU" sz="1800" dirty="0" err="1"/>
              <a:t>кількісно</a:t>
            </a:r>
            <a:r>
              <a:rPr lang="ru-RU" sz="1800" dirty="0"/>
              <a:t> </a:t>
            </a:r>
            <a:r>
              <a:rPr lang="ru-RU" sz="1800" dirty="0" err="1"/>
              <a:t>зростати</a:t>
            </a:r>
            <a:r>
              <a:rPr lang="ru-RU" sz="1800" dirty="0"/>
              <a:t> </a:t>
            </a:r>
            <a:r>
              <a:rPr lang="ru-RU" sz="1800" dirty="0" err="1"/>
              <a:t>автомобільний</a:t>
            </a:r>
            <a:r>
              <a:rPr lang="ru-RU" sz="1800" dirty="0"/>
              <a:t>, </a:t>
            </a:r>
            <a:r>
              <a:rPr lang="ru-RU" sz="1800" dirty="0" err="1"/>
              <a:t>повітряний</a:t>
            </a:r>
            <a:r>
              <a:rPr lang="ru-RU" sz="1800" dirty="0"/>
              <a:t> і </a:t>
            </a:r>
            <a:r>
              <a:rPr lang="ru-RU" sz="1800" dirty="0" err="1"/>
              <a:t>водний</a:t>
            </a:r>
            <a:r>
              <a:rPr lang="ru-RU" sz="1800" dirty="0"/>
              <a:t> транспорт. </a:t>
            </a:r>
            <a:r>
              <a:rPr lang="ru-RU" sz="1800" dirty="0" err="1"/>
              <a:t>Вчені</a:t>
            </a:r>
            <a:r>
              <a:rPr lang="ru-RU" sz="1800" dirty="0"/>
              <a:t>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країн</a:t>
            </a:r>
            <a:r>
              <a:rPr lang="ru-RU" sz="1800" dirty="0"/>
              <a:t> </a:t>
            </a:r>
            <a:r>
              <a:rPr lang="ru-RU" sz="1800" dirty="0" err="1"/>
              <a:t>інтенсивно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над </a:t>
            </a:r>
            <a:r>
              <a:rPr lang="ru-RU" sz="1800" dirty="0" err="1"/>
              <a:t>розробкою</a:t>
            </a:r>
            <a:r>
              <a:rPr lang="ru-RU" sz="1800" dirty="0"/>
              <a:t> і </a:t>
            </a:r>
            <a:r>
              <a:rPr lang="ru-RU" sz="1800" dirty="0" err="1"/>
              <a:t>вдосконаленням</a:t>
            </a:r>
            <a:r>
              <a:rPr lang="ru-RU" sz="1800" dirty="0"/>
              <a:t> </a:t>
            </a:r>
            <a:r>
              <a:rPr lang="ru-RU" sz="1800" dirty="0" err="1"/>
              <a:t>радіо</a:t>
            </a:r>
            <a:r>
              <a:rPr lang="ru-RU" sz="1800" dirty="0"/>
              <a:t>- й </a:t>
            </a:r>
            <a:r>
              <a:rPr lang="ru-RU" sz="1800" dirty="0" err="1"/>
              <a:t>телетехніки</a:t>
            </a:r>
            <a:r>
              <a:rPr lang="ru-RU" sz="1800" dirty="0"/>
              <a:t> та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відповідних</a:t>
            </a:r>
            <a:r>
              <a:rPr lang="ru-RU" sz="1800" dirty="0"/>
              <a:t> систем </a:t>
            </a:r>
            <a:r>
              <a:rPr lang="ru-RU" sz="1800" dirty="0" err="1"/>
              <a:t>комунікацій</a:t>
            </a:r>
            <a:r>
              <a:rPr lang="ru-RU" sz="1800" dirty="0"/>
              <a:t>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82582" y="3610798"/>
            <a:ext cx="3425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ерше </a:t>
            </a:r>
            <a:r>
              <a:rPr lang="ru-RU" sz="2000" dirty="0"/>
              <a:t>в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/>
              <a:t>дизельне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ru-RU" sz="2000" dirty="0" smtClean="0"/>
              <a:t>судно — танкер «Вандал».</a:t>
            </a:r>
            <a:endParaRPr lang="ru-RU" sz="2000" dirty="0"/>
          </a:p>
        </p:txBody>
      </p:sp>
      <p:pic>
        <p:nvPicPr>
          <p:cNvPr id="14338" name="Picture 2" descr="http://nplit.ru/books/item/f00/s00/z0000040/pic/00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96" y="3012830"/>
            <a:ext cx="6869886" cy="32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5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85081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Найвищого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машинобудування</a:t>
            </a:r>
            <a:r>
              <a:rPr lang="ru-RU" sz="1800" dirty="0"/>
              <a:t> та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сучасні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в </a:t>
            </a:r>
            <a:r>
              <a:rPr lang="ru-RU" sz="1800" dirty="0" err="1"/>
              <a:t>міжвоєнні</a:t>
            </a:r>
            <a:r>
              <a:rPr lang="ru-RU" sz="1800" dirty="0"/>
              <a:t> роки </a:t>
            </a:r>
            <a:r>
              <a:rPr lang="ru-RU" sz="1800" dirty="0" err="1"/>
              <a:t>досягли</a:t>
            </a:r>
            <a:r>
              <a:rPr lang="ru-RU" sz="1800" dirty="0"/>
              <a:t> у США, </a:t>
            </a:r>
            <a:r>
              <a:rPr lang="ru-RU" sz="1800" dirty="0" err="1"/>
              <a:t>Німеччині</a:t>
            </a:r>
            <a:r>
              <a:rPr lang="ru-RU" sz="1800" dirty="0"/>
              <a:t>, </a:t>
            </a:r>
            <a:r>
              <a:rPr lang="ru-RU" sz="1800" dirty="0" err="1"/>
              <a:t>Англії</a:t>
            </a:r>
            <a:r>
              <a:rPr lang="ru-RU" sz="1800" dirty="0"/>
              <a:t>, </a:t>
            </a:r>
            <a:r>
              <a:rPr lang="ru-RU" sz="1800" dirty="0" err="1"/>
              <a:t>Франції</a:t>
            </a:r>
            <a:r>
              <a:rPr lang="ru-RU" sz="1800" dirty="0"/>
              <a:t> та </a:t>
            </a:r>
            <a:r>
              <a:rPr lang="ru-RU" sz="1800" dirty="0" err="1"/>
              <a:t>Японії</a:t>
            </a:r>
            <a:r>
              <a:rPr lang="ru-RU" sz="1800" dirty="0"/>
              <a:t>. З </a:t>
            </a:r>
            <a:r>
              <a:rPr lang="ru-RU" sz="1800" dirty="0" err="1"/>
              <a:t>наближенням</a:t>
            </a:r>
            <a:r>
              <a:rPr lang="ru-RU" sz="1800" dirty="0"/>
              <a:t>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у </a:t>
            </a:r>
            <a:r>
              <a:rPr lang="ru-RU" sz="1800" dirty="0" err="1"/>
              <a:t>вищезгаданих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у </a:t>
            </a:r>
            <a:r>
              <a:rPr lang="ru-RU" sz="1800" dirty="0" err="1"/>
              <a:t>багато</a:t>
            </a:r>
            <a:r>
              <a:rPr lang="ru-RU" sz="1800" dirty="0"/>
              <a:t> </a:t>
            </a:r>
            <a:r>
              <a:rPr lang="ru-RU" sz="1800" dirty="0" err="1"/>
              <a:t>разів</a:t>
            </a:r>
            <a:r>
              <a:rPr lang="ru-RU" sz="1800" dirty="0"/>
              <a:t> </a:t>
            </a:r>
            <a:r>
              <a:rPr lang="ru-RU" sz="1800" dirty="0" err="1"/>
              <a:t>зросли</a:t>
            </a:r>
            <a:r>
              <a:rPr lang="ru-RU" sz="1800" dirty="0"/>
              <a:t> </a:t>
            </a:r>
            <a:r>
              <a:rPr lang="ru-RU" sz="1800" dirty="0" err="1"/>
              <a:t>капіталовкладення</a:t>
            </a:r>
            <a:r>
              <a:rPr lang="ru-RU" sz="1800" dirty="0"/>
              <a:t> в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, </a:t>
            </a:r>
            <a:r>
              <a:rPr lang="ru-RU" sz="1800" dirty="0" err="1"/>
              <a:t>пов'язані</a:t>
            </a:r>
            <a:r>
              <a:rPr lang="ru-RU" sz="1800" dirty="0"/>
              <a:t> з обороною та </a:t>
            </a:r>
            <a:r>
              <a:rPr lang="ru-RU" sz="1800" dirty="0" err="1"/>
              <a:t>військовими</a:t>
            </a:r>
            <a:r>
              <a:rPr lang="ru-RU" sz="1800" dirty="0"/>
              <a:t> потребами, а </a:t>
            </a:r>
            <a:r>
              <a:rPr lang="ru-RU" sz="1800" dirty="0" err="1"/>
              <a:t>це</a:t>
            </a:r>
            <a:r>
              <a:rPr lang="ru-RU" sz="1800" dirty="0"/>
              <a:t>, як правило,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виробництво</a:t>
            </a:r>
            <a:r>
              <a:rPr lang="ru-RU" sz="1800" dirty="0"/>
              <a:t> за </a:t>
            </a:r>
            <a:r>
              <a:rPr lang="ru-RU" sz="1800" dirty="0" err="1"/>
              <a:t>найновішою</a:t>
            </a:r>
            <a:r>
              <a:rPr lang="ru-RU" sz="1800" dirty="0"/>
              <a:t> </a:t>
            </a:r>
            <a:r>
              <a:rPr lang="ru-RU" sz="1800" dirty="0" err="1"/>
              <a:t>технологією</a:t>
            </a:r>
            <a:r>
              <a:rPr lang="ru-RU" sz="1800" dirty="0"/>
              <a:t>.</a:t>
            </a:r>
          </a:p>
        </p:txBody>
      </p:sp>
      <p:pic>
        <p:nvPicPr>
          <p:cNvPr id="15362" name="Picture 2" descr="http://timerime.com/user_files/46/46536/media/3127240371_95d7c7c0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0" y="1963651"/>
            <a:ext cx="4476750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2253" y="2518983"/>
            <a:ext cx="304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1913р. У США конструктор</a:t>
            </a:r>
          </a:p>
          <a:p>
            <a:pPr algn="ctr"/>
            <a:r>
              <a:rPr lang="uk-UA" dirty="0" smtClean="0"/>
              <a:t> Штефан </a:t>
            </a:r>
            <a:r>
              <a:rPr lang="uk-UA" dirty="0" err="1" smtClean="0"/>
              <a:t>Баніч</a:t>
            </a:r>
            <a:r>
              <a:rPr lang="uk-UA" dirty="0" smtClean="0"/>
              <a:t> створив </a:t>
            </a:r>
          </a:p>
          <a:p>
            <a:pPr algn="ctr"/>
            <a:r>
              <a:rPr lang="uk-UA" dirty="0" smtClean="0"/>
              <a:t>перший військовий парашут.</a:t>
            </a:r>
            <a:endParaRPr lang="ru-RU" dirty="0"/>
          </a:p>
        </p:txBody>
      </p:sp>
      <p:pic>
        <p:nvPicPr>
          <p:cNvPr id="15364" name="Picture 4" descr="http://i1106.photobucket.com/albums/h364/meon11/Kotelnikov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18" y="3557495"/>
            <a:ext cx="4447235" cy="31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4787" y="2983583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72862" y="984737"/>
            <a:ext cx="62329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Дякую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увагу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479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174" y="1841679"/>
            <a:ext cx="5387317" cy="41803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/>
              <a:t>Бурхливий</a:t>
            </a:r>
            <a:r>
              <a:rPr lang="ru-RU" sz="1800" dirty="0"/>
              <a:t> </a:t>
            </a:r>
            <a:r>
              <a:rPr lang="ru-RU" sz="1800" dirty="0" err="1"/>
              <a:t>розвиток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першої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створив </a:t>
            </a:r>
            <a:r>
              <a:rPr lang="ru-RU" sz="1800" dirty="0" err="1"/>
              <a:t>умови</a:t>
            </a:r>
            <a:r>
              <a:rPr lang="ru-RU" sz="1800" dirty="0"/>
              <a:t> для </a:t>
            </a:r>
            <a:r>
              <a:rPr lang="ru-RU" sz="1800" dirty="0" err="1"/>
              <a:t>дальшого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. У </a:t>
            </a:r>
            <a:r>
              <a:rPr lang="ru-RU" sz="1800" dirty="0" err="1"/>
              <a:t>передових</a:t>
            </a:r>
            <a:r>
              <a:rPr lang="ru-RU" sz="1800" dirty="0"/>
              <a:t> </a:t>
            </a:r>
            <a:r>
              <a:rPr lang="ru-RU" sz="1800" dirty="0" err="1"/>
              <a:t>європейських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, США та </a:t>
            </a:r>
            <a:r>
              <a:rPr lang="ru-RU" sz="1800" dirty="0" err="1"/>
              <a:t>Японії</a:t>
            </a:r>
            <a:r>
              <a:rPr lang="ru-RU" sz="1800" dirty="0"/>
              <a:t> </a:t>
            </a:r>
            <a:r>
              <a:rPr lang="ru-RU" sz="1800" dirty="0" err="1"/>
              <a:t>спостерігався</a:t>
            </a:r>
            <a:r>
              <a:rPr lang="ru-RU" sz="1800" dirty="0"/>
              <a:t> </a:t>
            </a:r>
            <a:r>
              <a:rPr lang="ru-RU" sz="1800" dirty="0" err="1"/>
              <a:t>значний</a:t>
            </a:r>
            <a:r>
              <a:rPr lang="ru-RU" sz="1800" dirty="0"/>
              <a:t> </a:t>
            </a:r>
            <a:r>
              <a:rPr lang="ru-RU" sz="1800" dirty="0" err="1"/>
              <a:t>поступ</a:t>
            </a:r>
            <a:r>
              <a:rPr lang="ru-RU" sz="1800" dirty="0"/>
              <a:t> у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, тут </a:t>
            </a:r>
            <a:r>
              <a:rPr lang="ru-RU" sz="1800" dirty="0" err="1"/>
              <a:t>створювалися</a:t>
            </a:r>
            <a:r>
              <a:rPr lang="ru-RU" sz="1800" dirty="0"/>
              <a:t> </a:t>
            </a:r>
            <a:r>
              <a:rPr lang="ru-RU" sz="1800" dirty="0" err="1"/>
              <a:t>привілейовані</a:t>
            </a:r>
            <a:r>
              <a:rPr lang="ru-RU" sz="1800" dirty="0"/>
              <a:t>, </a:t>
            </a:r>
            <a:r>
              <a:rPr lang="ru-RU" sz="1800" dirty="0" err="1"/>
              <a:t>іноді</a:t>
            </a:r>
            <a:r>
              <a:rPr lang="ru-RU" sz="1800" dirty="0"/>
              <a:t> </a:t>
            </a:r>
            <a:r>
              <a:rPr lang="ru-RU" sz="1800" dirty="0" err="1"/>
              <a:t>закритого</a:t>
            </a:r>
            <a:r>
              <a:rPr lang="ru-RU" sz="1800" dirty="0"/>
              <a:t> типу, </a:t>
            </a:r>
            <a:r>
              <a:rPr lang="ru-RU" sz="1800" dirty="0" err="1"/>
              <a:t>навчальні</a:t>
            </a:r>
            <a:r>
              <a:rPr lang="ru-RU" sz="1800" dirty="0"/>
              <a:t> </a:t>
            </a:r>
            <a:r>
              <a:rPr lang="ru-RU" sz="1800" dirty="0" err="1"/>
              <a:t>заклади</a:t>
            </a:r>
            <a:r>
              <a:rPr lang="ru-RU" sz="1800" dirty="0"/>
              <a:t>. Особливою </a:t>
            </a:r>
            <a:r>
              <a:rPr lang="ru-RU" sz="1800" dirty="0" err="1"/>
              <a:t>популярністю</a:t>
            </a:r>
            <a:r>
              <a:rPr lang="ru-RU" sz="1800" dirty="0"/>
              <a:t> </a:t>
            </a:r>
            <a:r>
              <a:rPr lang="ru-RU" sz="1800" dirty="0" err="1"/>
              <a:t>користувалися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діяли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егідою</a:t>
            </a:r>
            <a:r>
              <a:rPr lang="ru-RU" sz="1800" dirty="0"/>
              <a:t> церкви. У </a:t>
            </a:r>
            <a:r>
              <a:rPr lang="ru-RU" sz="1800" dirty="0" err="1"/>
              <a:t>технічних</a:t>
            </a:r>
            <a:r>
              <a:rPr lang="ru-RU" sz="1800" dirty="0"/>
              <a:t> </a:t>
            </a:r>
            <a:r>
              <a:rPr lang="ru-RU" sz="1800" dirty="0" err="1"/>
              <a:t>коледжах</a:t>
            </a:r>
            <a:r>
              <a:rPr lang="ru-RU" sz="1800" dirty="0"/>
              <a:t> та </a:t>
            </a:r>
            <a:r>
              <a:rPr lang="ru-RU" sz="1800" dirty="0" err="1"/>
              <a:t>інститутах</a:t>
            </a:r>
            <a:r>
              <a:rPr lang="ru-RU" sz="1800" dirty="0"/>
              <a:t> молодь </a:t>
            </a:r>
            <a:r>
              <a:rPr lang="ru-RU" sz="1800" dirty="0" smtClean="0"/>
              <a:t>проходила </a:t>
            </a:r>
            <a:r>
              <a:rPr lang="ru-RU" sz="1800" dirty="0" err="1"/>
              <a:t>ґрунтовну</a:t>
            </a:r>
            <a:r>
              <a:rPr lang="ru-RU" sz="1800" dirty="0"/>
              <a:t> </a:t>
            </a:r>
            <a:r>
              <a:rPr lang="ru-RU" sz="1800" dirty="0" err="1"/>
              <a:t>професійну</a:t>
            </a:r>
            <a:r>
              <a:rPr lang="ru-RU" sz="1800" dirty="0"/>
              <a:t> </a:t>
            </a:r>
            <a:r>
              <a:rPr lang="ru-RU" sz="1800" dirty="0" err="1"/>
              <a:t>підготовку</a:t>
            </a:r>
            <a:r>
              <a:rPr lang="ru-RU" sz="1800" dirty="0"/>
              <a:t>. В школах </a:t>
            </a:r>
            <a:r>
              <a:rPr lang="ru-RU" sz="1800" dirty="0" err="1"/>
              <a:t>учені</a:t>
            </a:r>
            <a:r>
              <a:rPr lang="ru-RU" sz="1800" dirty="0"/>
              <a:t>-педагоги </a:t>
            </a:r>
            <a:r>
              <a:rPr lang="ru-RU" sz="1800" dirty="0" smtClean="0"/>
              <a:t>та психологи </a:t>
            </a:r>
            <a:r>
              <a:rPr lang="ru-RU" sz="1800" dirty="0" err="1" smtClean="0"/>
              <a:t>працювали</a:t>
            </a:r>
            <a:r>
              <a:rPr lang="ru-RU" sz="1800" dirty="0" smtClean="0"/>
              <a:t> </a:t>
            </a:r>
            <a:r>
              <a:rPr lang="ru-RU" sz="1800" dirty="0"/>
              <a:t>над </a:t>
            </a:r>
            <a:r>
              <a:rPr lang="ru-RU" sz="1800" dirty="0" err="1"/>
              <a:t>удосконаленням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і </a:t>
            </a:r>
            <a:r>
              <a:rPr lang="ru-RU" sz="1800" dirty="0" err="1"/>
              <a:t>виховних</a:t>
            </a:r>
            <a:r>
              <a:rPr lang="ru-RU" sz="1800" dirty="0"/>
              <a:t> </a:t>
            </a:r>
            <a:r>
              <a:rPr lang="ru-RU" sz="1800" dirty="0" err="1"/>
              <a:t>програм</a:t>
            </a:r>
            <a:r>
              <a:rPr lang="ru-RU" sz="1800" dirty="0"/>
              <a:t>. </a:t>
            </a:r>
          </a:p>
        </p:txBody>
      </p:sp>
      <p:pic>
        <p:nvPicPr>
          <p:cNvPr id="1026" name="Picture 2" descr="http://static.cosmiq.de/data/de/c08/a1/c08a1c3685dec63e80f18c6d181222db_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91" y="1461499"/>
            <a:ext cx="6008080" cy="371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81364" y="52551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/>
              <a:t>Оксфордський університет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53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084" y="608277"/>
            <a:ext cx="5581359" cy="55633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/>
              <a:t>Загальновизнаними</a:t>
            </a:r>
            <a:r>
              <a:rPr lang="ru-RU" sz="1800" dirty="0"/>
              <a:t> центрами науки у 20-30-х роках й </a:t>
            </a:r>
            <a:r>
              <a:rPr lang="ru-RU" sz="1800" dirty="0" err="1"/>
              <a:t>надалі</a:t>
            </a:r>
            <a:r>
              <a:rPr lang="ru-RU" sz="1800" dirty="0"/>
              <a:t> </a:t>
            </a:r>
            <a:r>
              <a:rPr lang="ru-RU" sz="1800" dirty="0" err="1"/>
              <a:t>залишилися</a:t>
            </a:r>
            <a:r>
              <a:rPr lang="ru-RU" sz="1800" dirty="0"/>
              <a:t> </a:t>
            </a:r>
            <a:r>
              <a:rPr lang="ru-RU" sz="1800" dirty="0" err="1"/>
              <a:t>Оксфордський</a:t>
            </a:r>
            <a:r>
              <a:rPr lang="ru-RU" sz="1800" dirty="0"/>
              <a:t> і </a:t>
            </a:r>
            <a:r>
              <a:rPr lang="ru-RU" sz="1800" dirty="0" err="1"/>
              <a:t>Кембриджський</a:t>
            </a:r>
            <a:r>
              <a:rPr lang="ru-RU" sz="1800" dirty="0"/>
              <a:t> </a:t>
            </a:r>
            <a:r>
              <a:rPr lang="ru-RU" sz="1800" dirty="0" err="1"/>
              <a:t>університети</a:t>
            </a:r>
            <a:r>
              <a:rPr lang="ru-RU" sz="1800" dirty="0"/>
              <a:t> в </a:t>
            </a:r>
            <a:r>
              <a:rPr lang="ru-RU" sz="1800" dirty="0" err="1"/>
              <a:t>Англії</a:t>
            </a:r>
            <a:r>
              <a:rPr lang="ru-RU" sz="1800" dirty="0"/>
              <a:t>. </a:t>
            </a:r>
            <a:r>
              <a:rPr lang="ru-RU" sz="1800" dirty="0" err="1" smtClean="0"/>
              <a:t>Сорбонський</a:t>
            </a:r>
            <a:r>
              <a:rPr lang="ru-RU" sz="1800" dirty="0" smtClean="0"/>
              <a:t> </a:t>
            </a:r>
            <a:r>
              <a:rPr lang="ru-RU" sz="1800" dirty="0"/>
              <a:t>у </a:t>
            </a:r>
            <a:r>
              <a:rPr lang="ru-RU" sz="1800" dirty="0" err="1"/>
              <a:t>Франції</a:t>
            </a:r>
            <a:r>
              <a:rPr lang="ru-RU" sz="1800" dirty="0"/>
              <a:t>, </a:t>
            </a:r>
            <a:r>
              <a:rPr lang="ru-RU" sz="1800" dirty="0" err="1"/>
              <a:t>Гарвардський</a:t>
            </a:r>
            <a:r>
              <a:rPr lang="ru-RU" sz="1800" dirty="0"/>
              <a:t>, </a:t>
            </a:r>
            <a:r>
              <a:rPr lang="ru-RU" sz="1800" dirty="0" err="1"/>
              <a:t>Бостонський</a:t>
            </a:r>
            <a:r>
              <a:rPr lang="ru-RU" sz="1800" dirty="0"/>
              <a:t> та </a:t>
            </a:r>
            <a:r>
              <a:rPr lang="ru-RU" sz="1800" dirty="0" err="1"/>
              <a:t>Прінстонський</a:t>
            </a:r>
            <a:r>
              <a:rPr lang="ru-RU" sz="1800" dirty="0"/>
              <a:t> у США, </a:t>
            </a:r>
            <a:r>
              <a:rPr lang="ru-RU" sz="1800" dirty="0" err="1"/>
              <a:t>Штутгартський</a:t>
            </a:r>
            <a:r>
              <a:rPr lang="ru-RU" sz="1800" dirty="0"/>
              <a:t>, </a:t>
            </a:r>
            <a:r>
              <a:rPr lang="ru-RU" sz="1800" dirty="0" err="1"/>
              <a:t>Боннський</a:t>
            </a:r>
            <a:r>
              <a:rPr lang="ru-RU" sz="1800" dirty="0"/>
              <a:t> та </a:t>
            </a:r>
            <a:r>
              <a:rPr lang="ru-RU" sz="1800" dirty="0" err="1"/>
              <a:t>Берлінський</a:t>
            </a:r>
            <a:r>
              <a:rPr lang="ru-RU" sz="1800" dirty="0"/>
              <a:t> у </a:t>
            </a:r>
            <a:r>
              <a:rPr lang="ru-RU" sz="1800" dirty="0" err="1"/>
              <a:t>Німеччині</a:t>
            </a:r>
            <a:r>
              <a:rPr lang="ru-RU" sz="1800" dirty="0"/>
              <a:t>. У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 центрами науки </a:t>
            </a:r>
            <a:r>
              <a:rPr lang="ru-RU" sz="1800" dirty="0" err="1"/>
              <a:t>залишалися</a:t>
            </a:r>
            <a:r>
              <a:rPr lang="ru-RU" sz="1800" dirty="0"/>
              <a:t> </a:t>
            </a:r>
            <a:r>
              <a:rPr lang="ru-RU" sz="1800" dirty="0" err="1"/>
              <a:t>Московський</a:t>
            </a:r>
            <a:r>
              <a:rPr lang="ru-RU" sz="1800" dirty="0"/>
              <a:t> та </a:t>
            </a:r>
            <a:r>
              <a:rPr lang="ru-RU" sz="1800" dirty="0" err="1"/>
              <a:t>Петербурзький</a:t>
            </a:r>
            <a:r>
              <a:rPr lang="ru-RU" sz="1800" dirty="0"/>
              <a:t> </a:t>
            </a:r>
            <a:r>
              <a:rPr lang="ru-RU" sz="1800" dirty="0" err="1"/>
              <a:t>університети</a:t>
            </a:r>
            <a:r>
              <a:rPr lang="ru-RU" sz="1800" dirty="0"/>
              <a:t>, </a:t>
            </a:r>
            <a:r>
              <a:rPr lang="ru-RU" sz="1800" dirty="0" err="1"/>
              <a:t>серед</a:t>
            </a:r>
            <a:r>
              <a:rPr lang="ru-RU" sz="1800" dirty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вищих</a:t>
            </a:r>
            <a:r>
              <a:rPr lang="ru-RU" sz="1800" dirty="0"/>
              <a:t> </a:t>
            </a:r>
            <a:r>
              <a:rPr lang="ru-RU" sz="1800" dirty="0" err="1"/>
              <a:t>навчальних</a:t>
            </a:r>
            <a:r>
              <a:rPr lang="ru-RU" sz="1800" dirty="0"/>
              <a:t> </a:t>
            </a:r>
            <a:r>
              <a:rPr lang="ru-RU" sz="1800" dirty="0" err="1"/>
              <a:t>закладів</a:t>
            </a:r>
            <a:r>
              <a:rPr lang="ru-RU" sz="1800" dirty="0"/>
              <a:t> </a:t>
            </a:r>
            <a:r>
              <a:rPr lang="ru-RU" sz="1800" dirty="0" err="1"/>
              <a:t>виділялися</a:t>
            </a:r>
            <a:r>
              <a:rPr lang="ru-RU" sz="1800" dirty="0"/>
              <a:t> </a:t>
            </a:r>
            <a:r>
              <a:rPr lang="ru-RU" sz="1800" dirty="0" err="1"/>
              <a:t>Київський</a:t>
            </a:r>
            <a:r>
              <a:rPr lang="ru-RU" sz="1800" dirty="0"/>
              <a:t>, </a:t>
            </a:r>
            <a:r>
              <a:rPr lang="ru-RU" sz="1800" dirty="0" err="1"/>
              <a:t>Харківський</a:t>
            </a:r>
            <a:r>
              <a:rPr lang="ru-RU" sz="1800" dirty="0"/>
              <a:t> та </a:t>
            </a:r>
            <a:r>
              <a:rPr lang="ru-RU" sz="1800" dirty="0" err="1"/>
              <a:t>Одеський</a:t>
            </a:r>
            <a:r>
              <a:rPr lang="ru-RU" sz="1800" dirty="0"/>
              <a:t> </a:t>
            </a:r>
            <a:r>
              <a:rPr lang="ru-RU" sz="1800" dirty="0" err="1"/>
              <a:t>університети</a:t>
            </a:r>
            <a:r>
              <a:rPr lang="ru-RU" sz="1800" dirty="0"/>
              <a:t>. У </a:t>
            </a:r>
            <a:r>
              <a:rPr lang="ru-RU" sz="1800" dirty="0" err="1"/>
              <a:t>країнах</a:t>
            </a:r>
            <a:r>
              <a:rPr lang="ru-RU" sz="1800" dirty="0"/>
              <a:t> з </a:t>
            </a:r>
            <a:r>
              <a:rPr lang="ru-RU" sz="1800" dirty="0" err="1"/>
              <a:t>тоталітарними</a:t>
            </a:r>
            <a:r>
              <a:rPr lang="ru-RU" sz="1800" dirty="0"/>
              <a:t> режимами </a:t>
            </a:r>
            <a:r>
              <a:rPr lang="ru-RU" sz="1800" dirty="0" err="1"/>
              <a:t>освіта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пильним</a:t>
            </a:r>
            <a:r>
              <a:rPr lang="ru-RU" sz="1800" dirty="0"/>
              <a:t> </a:t>
            </a:r>
            <a:r>
              <a:rPr lang="ru-RU" sz="1800" dirty="0" err="1"/>
              <a:t>наглядом</a:t>
            </a:r>
            <a:r>
              <a:rPr lang="ru-RU" sz="1800" dirty="0"/>
              <a:t> та контролем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. В СРСР </a:t>
            </a:r>
            <a:r>
              <a:rPr lang="ru-RU" sz="1800" dirty="0" err="1"/>
              <a:t>комуністична</a:t>
            </a:r>
            <a:r>
              <a:rPr lang="ru-RU" sz="1800" dirty="0"/>
              <a:t> </a:t>
            </a:r>
            <a:r>
              <a:rPr lang="ru-RU" sz="1800" dirty="0" err="1"/>
              <a:t>партія</a:t>
            </a:r>
            <a:r>
              <a:rPr lang="ru-RU" sz="1800" dirty="0"/>
              <a:t> </a:t>
            </a:r>
            <a:r>
              <a:rPr lang="ru-RU" sz="1800" dirty="0" err="1"/>
              <a:t>контролювала</a:t>
            </a:r>
            <a:r>
              <a:rPr lang="ru-RU" sz="1800" dirty="0"/>
              <a:t> </a:t>
            </a:r>
            <a:r>
              <a:rPr lang="ru-RU" sz="1800" dirty="0" err="1"/>
              <a:t>навчально-виховний</a:t>
            </a:r>
            <a:r>
              <a:rPr lang="ru-RU" sz="1800" dirty="0"/>
              <a:t> </a:t>
            </a:r>
            <a:r>
              <a:rPr lang="ru-RU" sz="1800" dirty="0" err="1"/>
              <a:t>процес</a:t>
            </a:r>
            <a:r>
              <a:rPr lang="ru-RU" sz="1800" dirty="0"/>
              <a:t> і </a:t>
            </a:r>
            <a:r>
              <a:rPr lang="ru-RU" sz="1800" dirty="0" err="1"/>
              <a:t>жорстоко</a:t>
            </a:r>
            <a:r>
              <a:rPr lang="ru-RU" sz="1800" dirty="0"/>
              <a:t> </a:t>
            </a:r>
            <a:r>
              <a:rPr lang="ru-RU" sz="1800" dirty="0" err="1"/>
              <a:t>розправлялася</a:t>
            </a:r>
            <a:r>
              <a:rPr lang="ru-RU" sz="1800" dirty="0"/>
              <a:t> з </a:t>
            </a:r>
            <a:r>
              <a:rPr lang="ru-RU" sz="1800" dirty="0" err="1"/>
              <a:t>інакодумцями</a:t>
            </a:r>
            <a:r>
              <a:rPr lang="ru-RU" sz="1800" dirty="0"/>
              <a:t> в </a:t>
            </a:r>
            <a:r>
              <a:rPr lang="ru-RU" sz="1800" dirty="0" err="1"/>
              <a:t>педагогіці</a:t>
            </a:r>
            <a:r>
              <a:rPr lang="ru-RU" sz="1800" dirty="0"/>
              <a:t> та </a:t>
            </a:r>
            <a:r>
              <a:rPr lang="ru-RU" sz="1800" dirty="0" err="1"/>
              <a:t>науці</a:t>
            </a:r>
            <a:r>
              <a:rPr lang="ru-RU" sz="1800" dirty="0"/>
              <a:t>. </a:t>
            </a:r>
          </a:p>
        </p:txBody>
      </p:sp>
      <p:pic>
        <p:nvPicPr>
          <p:cNvPr id="2050" name="Picture 2" descr="http://upload.wikimedia.org/wikipedia/commons/thumb/7/7d/Sorbonne_.jpg/250px-Sorbonne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27" y="305119"/>
            <a:ext cx="3611031" cy="271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26393" y="3020616"/>
            <a:ext cx="269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Сорбонський</a:t>
            </a:r>
            <a:r>
              <a:rPr lang="ru-RU" dirty="0" smtClean="0"/>
              <a:t> університет</a:t>
            </a:r>
            <a:endParaRPr lang="ru-RU" dirty="0"/>
          </a:p>
        </p:txBody>
      </p:sp>
      <p:pic>
        <p:nvPicPr>
          <p:cNvPr id="2052" name="Picture 4" descr="http://careerworld.at.ua/_ph/4/2/85758118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43" y="3511104"/>
            <a:ext cx="3245476" cy="30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909224" y="4544507"/>
            <a:ext cx="1434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Харківський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університет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4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99577"/>
            <a:ext cx="5555602" cy="51726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 </a:t>
            </a:r>
            <a:r>
              <a:rPr lang="ru-RU" sz="1800" dirty="0" smtClean="0"/>
              <a:t>У </a:t>
            </a:r>
            <a:r>
              <a:rPr lang="ru-RU" sz="1800" dirty="0" err="1"/>
              <a:t>країнах</a:t>
            </a:r>
            <a:r>
              <a:rPr lang="ru-RU" sz="1800" dirty="0"/>
              <a:t> </a:t>
            </a:r>
            <a:r>
              <a:rPr lang="ru-RU" sz="1800" dirty="0" err="1"/>
              <a:t>Азії</a:t>
            </a:r>
            <a:r>
              <a:rPr lang="ru-RU" sz="1800" dirty="0"/>
              <a:t>, Африки та </a:t>
            </a:r>
            <a:r>
              <a:rPr lang="ru-RU" sz="1800" dirty="0" err="1"/>
              <a:t>Латинської</a:t>
            </a:r>
            <a:r>
              <a:rPr lang="ru-RU" sz="1800" dirty="0"/>
              <a:t> Америки </a:t>
            </a:r>
            <a:r>
              <a:rPr lang="ru-RU" sz="1800" dirty="0" err="1"/>
              <a:t>переважна</a:t>
            </a:r>
            <a:r>
              <a:rPr lang="ru-RU" sz="1800" dirty="0"/>
              <a:t> </a:t>
            </a:r>
            <a:r>
              <a:rPr lang="ru-RU" sz="1800" dirty="0" err="1"/>
              <a:t>більшість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залишалась</a:t>
            </a:r>
            <a:r>
              <a:rPr lang="ru-RU" sz="1800" dirty="0"/>
              <a:t> неписьменною. </a:t>
            </a:r>
            <a:r>
              <a:rPr lang="ru-RU" sz="1800" dirty="0" err="1"/>
              <a:t>Колонізатори</a:t>
            </a:r>
            <a:r>
              <a:rPr lang="ru-RU" sz="1800" dirty="0"/>
              <a:t> і </a:t>
            </a:r>
            <a:r>
              <a:rPr lang="ru-RU" sz="1800" dirty="0" err="1"/>
              <a:t>реакційні</a:t>
            </a:r>
            <a:r>
              <a:rPr lang="ru-RU" sz="1800" dirty="0"/>
              <a:t> </a:t>
            </a:r>
            <a:r>
              <a:rPr lang="ru-RU" sz="1800" dirty="0" err="1"/>
              <a:t>маріонеткові</a:t>
            </a:r>
            <a:r>
              <a:rPr lang="ru-RU" sz="1800" dirty="0"/>
              <a:t> </a:t>
            </a:r>
            <a:r>
              <a:rPr lang="ru-RU" sz="1800" dirty="0" err="1"/>
              <a:t>режими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панували</a:t>
            </a:r>
            <a:r>
              <a:rPr lang="ru-RU" sz="1800" dirty="0"/>
              <a:t> в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</a:t>
            </a:r>
            <a:r>
              <a:rPr lang="ru-RU" sz="1800" dirty="0" err="1"/>
              <a:t>регіону</a:t>
            </a:r>
            <a:r>
              <a:rPr lang="ru-RU" sz="1800" dirty="0"/>
              <a:t>, </a:t>
            </a:r>
            <a:r>
              <a:rPr lang="ru-RU" sz="1800" dirty="0" err="1"/>
              <a:t>майже</a:t>
            </a:r>
            <a:r>
              <a:rPr lang="ru-RU" sz="1800" dirty="0"/>
              <a:t> </a:t>
            </a:r>
            <a:r>
              <a:rPr lang="ru-RU" sz="1800" dirty="0" err="1"/>
              <a:t>нічого</a:t>
            </a:r>
            <a:r>
              <a:rPr lang="ru-RU" sz="1800" dirty="0"/>
              <a:t> не </a:t>
            </a:r>
            <a:r>
              <a:rPr lang="ru-RU" sz="1800" dirty="0" err="1"/>
              <a:t>робили</a:t>
            </a:r>
            <a:r>
              <a:rPr lang="ru-RU" sz="1800" dirty="0"/>
              <a:t> для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, </a:t>
            </a:r>
            <a:r>
              <a:rPr lang="ru-RU" sz="1800" dirty="0" err="1"/>
              <a:t>ліквідації</a:t>
            </a:r>
            <a:r>
              <a:rPr lang="ru-RU" sz="1800" dirty="0"/>
              <a:t> </a:t>
            </a:r>
            <a:r>
              <a:rPr lang="ru-RU" sz="1800" dirty="0" err="1"/>
              <a:t>масової</a:t>
            </a:r>
            <a:r>
              <a:rPr lang="ru-RU" sz="1800" dirty="0"/>
              <a:t> </a:t>
            </a:r>
            <a:r>
              <a:rPr lang="ru-RU" sz="1800" dirty="0" err="1"/>
              <a:t>неписьменності</a:t>
            </a:r>
            <a:r>
              <a:rPr lang="ru-RU" sz="1800" dirty="0"/>
              <a:t> й </a:t>
            </a:r>
            <a:r>
              <a:rPr lang="ru-RU" sz="1800" dirty="0" err="1"/>
              <a:t>культурної</a:t>
            </a:r>
            <a:r>
              <a:rPr lang="ru-RU" sz="1800" dirty="0"/>
              <a:t> </a:t>
            </a:r>
            <a:r>
              <a:rPr lang="ru-RU" sz="1800" dirty="0" err="1"/>
              <a:t>відсталості</a:t>
            </a:r>
            <a:r>
              <a:rPr lang="ru-RU" sz="1800" dirty="0"/>
              <a:t>. Таким чином,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розвинутими</a:t>
            </a:r>
            <a:r>
              <a:rPr lang="ru-RU" sz="1800" dirty="0"/>
              <a:t> державами </a:t>
            </a:r>
            <a:r>
              <a:rPr lang="ru-RU" sz="1800" dirty="0" err="1"/>
              <a:t>світу</a:t>
            </a:r>
            <a:r>
              <a:rPr lang="ru-RU" sz="1800" dirty="0"/>
              <a:t> та </a:t>
            </a:r>
            <a:r>
              <a:rPr lang="ru-RU" sz="1800" dirty="0" err="1"/>
              <a:t>колоніями</a:t>
            </a:r>
            <a:r>
              <a:rPr lang="ru-RU" sz="1800" dirty="0"/>
              <a:t> і </a:t>
            </a:r>
            <a:r>
              <a:rPr lang="ru-RU" sz="1800" dirty="0" err="1"/>
              <a:t>напівколоніями</a:t>
            </a:r>
            <a:r>
              <a:rPr lang="ru-RU" sz="1800" dirty="0"/>
              <a:t> </a:t>
            </a:r>
            <a:r>
              <a:rPr lang="ru-RU" sz="1800" dirty="0" err="1"/>
              <a:t>утворилася</a:t>
            </a:r>
            <a:r>
              <a:rPr lang="ru-RU" sz="1800" dirty="0"/>
              <a:t> </a:t>
            </a:r>
            <a:r>
              <a:rPr lang="ru-RU" sz="1800" dirty="0" err="1"/>
              <a:t>глибока</a:t>
            </a:r>
            <a:r>
              <a:rPr lang="ru-RU" sz="1800" dirty="0"/>
              <a:t> </a:t>
            </a:r>
            <a:r>
              <a:rPr lang="ru-RU" sz="1800" dirty="0" err="1"/>
              <a:t>прірва</a:t>
            </a:r>
            <a:r>
              <a:rPr lang="ru-RU" sz="1800" dirty="0"/>
              <a:t> в </a:t>
            </a:r>
            <a:r>
              <a:rPr lang="ru-RU" sz="1800" dirty="0" err="1"/>
              <a:t>розвитку</a:t>
            </a:r>
            <a:r>
              <a:rPr lang="ru-RU" sz="1800" dirty="0"/>
              <a:t> науки та </a:t>
            </a:r>
            <a:r>
              <a:rPr lang="ru-RU" sz="1800" dirty="0" err="1"/>
              <a:t>освіти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/>
              <a:t>поглиблювало</a:t>
            </a:r>
            <a:r>
              <a:rPr lang="ru-RU" sz="1800" dirty="0"/>
              <a:t> </a:t>
            </a:r>
            <a:r>
              <a:rPr lang="ru-RU" sz="1800" dirty="0" err="1"/>
              <a:t>соціальні</a:t>
            </a:r>
            <a:r>
              <a:rPr lang="ru-RU" sz="1800" dirty="0"/>
              <a:t> </a:t>
            </a:r>
            <a:r>
              <a:rPr lang="ru-RU" sz="1800" dirty="0" err="1"/>
              <a:t>проблеми</a:t>
            </a:r>
            <a:r>
              <a:rPr lang="ru-RU" sz="1800" dirty="0"/>
              <a:t>, </a:t>
            </a:r>
            <a:r>
              <a:rPr lang="ru-RU" sz="1800" dirty="0" err="1"/>
              <a:t>створювало</a:t>
            </a:r>
            <a:r>
              <a:rPr lang="ru-RU" sz="1800" dirty="0"/>
              <a:t> </a:t>
            </a:r>
            <a:r>
              <a:rPr lang="ru-RU" sz="1800" dirty="0" err="1"/>
              <a:t>глибокі</a:t>
            </a:r>
            <a:r>
              <a:rPr lang="ru-RU" sz="1800" dirty="0"/>
              <a:t> </a:t>
            </a:r>
            <a:r>
              <a:rPr lang="ru-RU" sz="1800" dirty="0" err="1"/>
              <a:t>протиріччя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набували</a:t>
            </a:r>
            <a:r>
              <a:rPr lang="ru-RU" sz="1800" dirty="0"/>
              <a:t> </a:t>
            </a:r>
            <a:r>
              <a:rPr lang="ru-RU" sz="1800" dirty="0" err="1"/>
              <a:t>глобальних</a:t>
            </a:r>
            <a:r>
              <a:rPr lang="ru-RU" sz="1800" dirty="0"/>
              <a:t> </a:t>
            </a:r>
            <a:r>
              <a:rPr lang="ru-RU" sz="1800" dirty="0" err="1"/>
              <a:t>масштабів</a:t>
            </a:r>
            <a:r>
              <a:rPr lang="ru-RU" sz="1800" dirty="0"/>
              <a:t>. </a:t>
            </a:r>
            <a:r>
              <a:rPr lang="ru-RU" sz="1800" dirty="0" err="1"/>
              <a:t>Вирішення</a:t>
            </a:r>
            <a:r>
              <a:rPr lang="ru-RU" sz="1800" dirty="0"/>
              <a:t> </a:t>
            </a:r>
            <a:r>
              <a:rPr lang="ru-RU" sz="1800" dirty="0" err="1"/>
              <a:t>цих</a:t>
            </a:r>
            <a:r>
              <a:rPr lang="ru-RU" sz="1800" dirty="0"/>
              <a:t> </a:t>
            </a:r>
            <a:r>
              <a:rPr lang="ru-RU" sz="1800" dirty="0" err="1"/>
              <a:t>життєво</a:t>
            </a:r>
            <a:r>
              <a:rPr lang="ru-RU" sz="1800" dirty="0"/>
              <a:t> </a:t>
            </a:r>
            <a:r>
              <a:rPr lang="ru-RU" sz="1800" dirty="0" err="1"/>
              <a:t>важливих</a:t>
            </a:r>
            <a:r>
              <a:rPr lang="ru-RU" sz="1800" dirty="0"/>
              <a:t> проблем </a:t>
            </a:r>
            <a:r>
              <a:rPr lang="ru-RU" sz="1800" dirty="0" err="1"/>
              <a:t>вимагало</a:t>
            </a:r>
            <a:r>
              <a:rPr lang="ru-RU" sz="1800" dirty="0"/>
              <a:t> часу. Практично і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завершення</a:t>
            </a:r>
            <a:r>
              <a:rPr lang="ru-RU" sz="1800" dirty="0"/>
              <a:t>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проблеми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народної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 в </a:t>
            </a:r>
            <a:r>
              <a:rPr lang="ru-RU" sz="1800" dirty="0" err="1"/>
              <a:t>країнах</a:t>
            </a:r>
            <a:r>
              <a:rPr lang="ru-RU" sz="1800" dirty="0"/>
              <a:t> так званого «</a:t>
            </a:r>
            <a:r>
              <a:rPr lang="ru-RU" sz="1800" dirty="0" err="1"/>
              <a:t>третього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» </a:t>
            </a:r>
            <a:r>
              <a:rPr lang="ru-RU" sz="1800" dirty="0" err="1"/>
              <a:t>залишились</a:t>
            </a:r>
            <a:r>
              <a:rPr lang="ru-RU" sz="1800" dirty="0"/>
              <a:t>, як і </a:t>
            </a:r>
            <a:r>
              <a:rPr lang="ru-RU" sz="1800" dirty="0" err="1"/>
              <a:t>раніше</a:t>
            </a:r>
            <a:r>
              <a:rPr lang="ru-RU" sz="1800" dirty="0"/>
              <a:t>, </a:t>
            </a:r>
            <a:r>
              <a:rPr lang="ru-RU" sz="1800" dirty="0" err="1"/>
              <a:t>невирішеними</a:t>
            </a:r>
            <a:r>
              <a:rPr lang="ru-RU" sz="1800" dirty="0"/>
              <a:t>.</a:t>
            </a:r>
          </a:p>
          <a:p>
            <a:pPr algn="just"/>
            <a:endParaRPr lang="ru-RU" sz="1800" dirty="0"/>
          </a:p>
        </p:txBody>
      </p:sp>
      <p:pic>
        <p:nvPicPr>
          <p:cNvPr id="3074" name="Picture 2" descr="http://visual.rzd.ru/photobank/download?vp=56&amp;load=y&amp;col_id=12495&amp;id=1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5" y="979126"/>
            <a:ext cx="53530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09281" y="4968454"/>
            <a:ext cx="2887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Петербурзький</a:t>
            </a:r>
            <a:r>
              <a:rPr lang="ru-RU" dirty="0"/>
              <a:t> </a:t>
            </a:r>
            <a:r>
              <a:rPr lang="ru-RU" dirty="0" smtClean="0"/>
              <a:t>університет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53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648496"/>
            <a:ext cx="6315456" cy="41427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/>
              <a:t>20-30-ті роки </a:t>
            </a:r>
            <a:r>
              <a:rPr lang="ru-RU" sz="1800" dirty="0" err="1"/>
              <a:t>ознаменувалися</a:t>
            </a:r>
            <a:r>
              <a:rPr lang="ru-RU" sz="1800" dirty="0"/>
              <a:t> </a:t>
            </a:r>
            <a:r>
              <a:rPr lang="ru-RU" sz="1800" dirty="0" err="1"/>
              <a:t>швидким</a:t>
            </a:r>
            <a:r>
              <a:rPr lang="ru-RU" sz="1800" dirty="0"/>
              <a:t> </a:t>
            </a:r>
            <a:r>
              <a:rPr lang="ru-RU" sz="1800" dirty="0" err="1"/>
              <a:t>розвитком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, особливо </a:t>
            </a:r>
            <a:r>
              <a:rPr lang="ru-RU" sz="1800" dirty="0" err="1"/>
              <a:t>ядерної</a:t>
            </a:r>
            <a:r>
              <a:rPr lang="ru-RU" sz="1800" dirty="0"/>
              <a:t>. У </a:t>
            </a:r>
            <a:r>
              <a:rPr lang="ru-RU" sz="1800" dirty="0" err="1"/>
              <a:t>Німеччині</a:t>
            </a:r>
            <a:r>
              <a:rPr lang="ru-RU" sz="1800" dirty="0"/>
              <a:t> </a:t>
            </a:r>
            <a:r>
              <a:rPr lang="ru-RU" sz="1800" dirty="0" err="1"/>
              <a:t>продовжував</a:t>
            </a:r>
            <a:r>
              <a:rPr lang="ru-RU" sz="1800" dirty="0"/>
              <a:t> </a:t>
            </a:r>
            <a:r>
              <a:rPr lang="ru-RU" sz="1800" dirty="0" err="1"/>
              <a:t>проводити</a:t>
            </a:r>
            <a:r>
              <a:rPr lang="ru-RU" sz="1800" dirty="0"/>
              <a:t> </a:t>
            </a:r>
            <a:r>
              <a:rPr lang="ru-RU" sz="1800" dirty="0" err="1"/>
              <a:t>дослідження</a:t>
            </a:r>
            <a:r>
              <a:rPr lang="ru-RU" sz="1800" dirty="0"/>
              <a:t> </a:t>
            </a:r>
            <a:r>
              <a:rPr lang="ru-RU" sz="1800" dirty="0" err="1"/>
              <a:t>видатний</a:t>
            </a:r>
            <a:r>
              <a:rPr lang="ru-RU" sz="1800" dirty="0"/>
              <a:t> </a:t>
            </a:r>
            <a:r>
              <a:rPr lang="ru-RU" sz="1800" dirty="0" err="1"/>
              <a:t>німецький</a:t>
            </a:r>
            <a:r>
              <a:rPr lang="ru-RU" sz="1800" dirty="0"/>
              <a:t> </a:t>
            </a:r>
            <a:r>
              <a:rPr lang="ru-RU" sz="1800" dirty="0" err="1"/>
              <a:t>фізик</a:t>
            </a:r>
            <a:r>
              <a:rPr lang="ru-RU" sz="1800" dirty="0"/>
              <a:t> Макс Планк, автор </a:t>
            </a:r>
            <a:r>
              <a:rPr lang="ru-RU" sz="1800" dirty="0" err="1"/>
              <a:t>гіпотези</a:t>
            </a:r>
            <a:r>
              <a:rPr lang="ru-RU" sz="1800" dirty="0"/>
              <a:t> </a:t>
            </a:r>
            <a:r>
              <a:rPr lang="ru-RU" sz="1800" dirty="0" err="1"/>
              <a:t>квантів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у 1918 р. став лауреатом </a:t>
            </a:r>
            <a:r>
              <a:rPr lang="ru-RU" sz="1800" dirty="0" err="1"/>
              <a:t>Нобелівської</a:t>
            </a:r>
            <a:r>
              <a:rPr lang="ru-RU" sz="1800" dirty="0"/>
              <a:t> </a:t>
            </a:r>
            <a:r>
              <a:rPr lang="ru-RU" sz="1800" dirty="0" err="1"/>
              <a:t>премії</a:t>
            </a:r>
            <a:r>
              <a:rPr lang="ru-RU" sz="1800" dirty="0"/>
              <a:t>. </a:t>
            </a:r>
            <a:r>
              <a:rPr lang="ru-RU" sz="1800" dirty="0" err="1"/>
              <a:t>Тоді</a:t>
            </a:r>
            <a:r>
              <a:rPr lang="ru-RU" sz="1800" dirty="0"/>
              <a:t> ж </a:t>
            </a:r>
            <a:r>
              <a:rPr lang="ru-RU" sz="1800" dirty="0" err="1"/>
              <a:t>видатні</a:t>
            </a:r>
            <a:r>
              <a:rPr lang="ru-RU" sz="1800" dirty="0"/>
              <a:t> </a:t>
            </a:r>
            <a:r>
              <a:rPr lang="ru-RU" sz="1800" dirty="0" err="1"/>
              <a:t>відкриття</a:t>
            </a:r>
            <a:r>
              <a:rPr lang="ru-RU" sz="1800" dirty="0"/>
              <a:t> у </a:t>
            </a:r>
            <a:r>
              <a:rPr lang="ru-RU" sz="1800" dirty="0" err="1"/>
              <a:t>ядерній</a:t>
            </a:r>
            <a:r>
              <a:rPr lang="ru-RU" sz="1800" dirty="0"/>
              <a:t> </a:t>
            </a:r>
            <a:r>
              <a:rPr lang="ru-RU" sz="1800" dirty="0" err="1"/>
              <a:t>фізиці</a:t>
            </a:r>
            <a:r>
              <a:rPr lang="ru-RU" sz="1800" dirty="0"/>
              <a:t> </a:t>
            </a:r>
            <a:r>
              <a:rPr lang="ru-RU" sz="1800" dirty="0" err="1"/>
              <a:t>здійснили</a:t>
            </a:r>
            <a:r>
              <a:rPr lang="ru-RU" sz="1800" dirty="0"/>
              <a:t> </a:t>
            </a:r>
            <a:r>
              <a:rPr lang="ru-RU" sz="1800" dirty="0" err="1"/>
              <a:t>Луї</a:t>
            </a:r>
            <a:r>
              <a:rPr lang="ru-RU" sz="1800" dirty="0"/>
              <a:t> де </a:t>
            </a:r>
            <a:r>
              <a:rPr lang="ru-RU" sz="1800" dirty="0" err="1"/>
              <a:t>Брель</a:t>
            </a:r>
            <a:r>
              <a:rPr lang="ru-RU" sz="1800" dirty="0"/>
              <a:t>, </a:t>
            </a:r>
            <a:r>
              <a:rPr lang="ru-RU" sz="1800" dirty="0" err="1"/>
              <a:t>Ервін</a:t>
            </a:r>
            <a:r>
              <a:rPr lang="ru-RU" sz="1800" dirty="0"/>
              <a:t> </a:t>
            </a:r>
            <a:r>
              <a:rPr lang="ru-RU" sz="1800" dirty="0" err="1"/>
              <a:t>Шредінгер</a:t>
            </a:r>
            <a:r>
              <a:rPr lang="ru-RU" sz="1800" dirty="0"/>
              <a:t>, Поль </a:t>
            </a:r>
            <a:r>
              <a:rPr lang="ru-RU" sz="1800" dirty="0" err="1"/>
              <a:t>Дірк</a:t>
            </a:r>
            <a:r>
              <a:rPr lang="ru-RU" sz="1800" dirty="0"/>
              <a:t>. На 20-30-ті роки припадав початок </a:t>
            </a:r>
            <a:r>
              <a:rPr lang="ru-RU" sz="1800" dirty="0" err="1"/>
              <a:t>наукової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вченого-фізика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</a:t>
            </a:r>
            <a:r>
              <a:rPr lang="ru-RU" sz="1800" dirty="0" err="1"/>
              <a:t>світовим</a:t>
            </a:r>
            <a:r>
              <a:rPr lang="ru-RU" sz="1800" dirty="0"/>
              <a:t> </a:t>
            </a:r>
            <a:r>
              <a:rPr lang="ru-RU" sz="1800" dirty="0" err="1"/>
              <a:t>іменем</a:t>
            </a:r>
            <a:r>
              <a:rPr lang="ru-RU" sz="1800" dirty="0"/>
              <a:t> </a:t>
            </a:r>
            <a:r>
              <a:rPr lang="ru-RU" sz="1800" dirty="0" err="1"/>
              <a:t>творця</a:t>
            </a:r>
            <a:r>
              <a:rPr lang="ru-RU" sz="1800" dirty="0"/>
              <a:t> </a:t>
            </a:r>
            <a:r>
              <a:rPr lang="ru-RU" sz="1800" dirty="0" err="1"/>
              <a:t>теорії</a:t>
            </a:r>
            <a:r>
              <a:rPr lang="ru-RU" sz="1800" dirty="0"/>
              <a:t> </a:t>
            </a:r>
            <a:r>
              <a:rPr lang="ru-RU" sz="1800" dirty="0" err="1"/>
              <a:t>відносності</a:t>
            </a:r>
            <a:r>
              <a:rPr lang="ru-RU" sz="1800" dirty="0"/>
              <a:t> Альберта </a:t>
            </a:r>
            <a:r>
              <a:rPr lang="ru-RU" sz="1800" dirty="0" err="1"/>
              <a:t>Ейнштейна</a:t>
            </a:r>
            <a:r>
              <a:rPr lang="ru-RU" sz="1800" dirty="0"/>
              <a:t>. У 1921 р. за </a:t>
            </a:r>
            <a:r>
              <a:rPr lang="ru-RU" sz="1800" dirty="0" err="1"/>
              <a:t>праці</a:t>
            </a:r>
            <a:r>
              <a:rPr lang="ru-RU" sz="1800" dirty="0"/>
              <a:t> з </a:t>
            </a:r>
            <a:r>
              <a:rPr lang="ru-RU" sz="1800" dirty="0" err="1"/>
              <a:t>теоретичної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, </a:t>
            </a:r>
            <a:r>
              <a:rPr lang="ru-RU" sz="1800" dirty="0" err="1"/>
              <a:t>Ейнштейн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удостоєний</a:t>
            </a:r>
            <a:r>
              <a:rPr lang="ru-RU" sz="1800" dirty="0"/>
              <a:t> </a:t>
            </a:r>
            <a:r>
              <a:rPr lang="ru-RU" sz="1800" dirty="0" err="1"/>
              <a:t>Нобелівської</a:t>
            </a:r>
            <a:r>
              <a:rPr lang="ru-RU" sz="1800" dirty="0"/>
              <a:t> </a:t>
            </a:r>
            <a:r>
              <a:rPr lang="ru-RU" sz="1800" dirty="0" err="1"/>
              <a:t>премії</a:t>
            </a:r>
            <a:r>
              <a:rPr lang="ru-RU" sz="1800" dirty="0"/>
              <a:t>. В </a:t>
            </a:r>
            <a:r>
              <a:rPr lang="ru-RU" sz="1800" dirty="0" err="1"/>
              <a:t>середині</a:t>
            </a:r>
            <a:r>
              <a:rPr lang="ru-RU" sz="1800" dirty="0"/>
              <a:t> 20-х </a:t>
            </a:r>
            <a:r>
              <a:rPr lang="ru-RU" sz="1800" dirty="0" err="1"/>
              <a:t>років</a:t>
            </a:r>
            <a:r>
              <a:rPr lang="ru-RU" sz="1800" dirty="0"/>
              <a:t> учений </a:t>
            </a:r>
            <a:r>
              <a:rPr lang="ru-RU" sz="1800" dirty="0" err="1"/>
              <a:t>працював</a:t>
            </a:r>
            <a:r>
              <a:rPr lang="ru-RU" sz="1800" dirty="0"/>
              <a:t> над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квантової</a:t>
            </a:r>
            <a:r>
              <a:rPr lang="ru-RU" sz="1800" dirty="0"/>
              <a:t> статистики </a:t>
            </a:r>
            <a:r>
              <a:rPr lang="ru-RU" sz="1800" dirty="0" err="1"/>
              <a:t>Бозе</a:t>
            </a:r>
            <a:r>
              <a:rPr lang="ru-RU" sz="1800" dirty="0"/>
              <a:t>. З приходом у </a:t>
            </a:r>
            <a:r>
              <a:rPr lang="ru-RU" sz="1800" dirty="0" err="1"/>
              <a:t>Німеччині</a:t>
            </a:r>
            <a:r>
              <a:rPr lang="ru-RU" sz="1800" dirty="0"/>
              <a:t> до </a:t>
            </a:r>
            <a:r>
              <a:rPr lang="ru-RU" sz="1800" dirty="0" err="1"/>
              <a:t>влади</a:t>
            </a:r>
            <a:r>
              <a:rPr lang="ru-RU" sz="1800" dirty="0"/>
              <a:t> </a:t>
            </a:r>
            <a:r>
              <a:rPr lang="ru-RU" sz="1800" dirty="0" err="1"/>
              <a:t>нацистів</a:t>
            </a:r>
            <a:r>
              <a:rPr lang="ru-RU" sz="1800" dirty="0"/>
              <a:t> </a:t>
            </a:r>
            <a:r>
              <a:rPr lang="ru-RU" sz="1800" dirty="0" err="1"/>
              <a:t>Ейнштейн</a:t>
            </a:r>
            <a:r>
              <a:rPr lang="ru-RU" sz="1800" dirty="0"/>
              <a:t> </a:t>
            </a:r>
            <a:r>
              <a:rPr lang="ru-RU" sz="1800" dirty="0" err="1"/>
              <a:t>емігрував</a:t>
            </a:r>
            <a:r>
              <a:rPr lang="ru-RU" sz="1800" dirty="0"/>
              <a:t> до США, де разом з </a:t>
            </a:r>
            <a:r>
              <a:rPr lang="ru-RU" sz="1800" dirty="0" err="1"/>
              <a:t>іншими</a:t>
            </a:r>
            <a:r>
              <a:rPr lang="ru-RU" sz="1800" dirty="0"/>
              <a:t> </a:t>
            </a:r>
            <a:r>
              <a:rPr lang="ru-RU" sz="1800" dirty="0" err="1"/>
              <a:t>видатними</a:t>
            </a:r>
            <a:r>
              <a:rPr lang="ru-RU" sz="1800" dirty="0"/>
              <a:t> </a:t>
            </a:r>
            <a:r>
              <a:rPr lang="ru-RU" sz="1800" dirty="0" err="1"/>
              <a:t>вченими</a:t>
            </a:r>
            <a:r>
              <a:rPr lang="ru-RU" sz="1800" dirty="0"/>
              <a:t> </a:t>
            </a:r>
            <a:r>
              <a:rPr lang="ru-RU" sz="1800" dirty="0" err="1"/>
              <a:t>працював</a:t>
            </a:r>
            <a:r>
              <a:rPr lang="ru-RU" sz="1800" dirty="0"/>
              <a:t> над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атомної</a:t>
            </a:r>
            <a:r>
              <a:rPr lang="ru-RU" sz="1800" dirty="0"/>
              <a:t> бомби. </a:t>
            </a:r>
          </a:p>
        </p:txBody>
      </p:sp>
      <p:pic>
        <p:nvPicPr>
          <p:cNvPr id="4098" name="Picture 2" descr="Max Planck (1858-194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61" y="969204"/>
            <a:ext cx="3169157" cy="44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09923" y="5421869"/>
            <a:ext cx="1741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Макс Планк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078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190" y="5170891"/>
            <a:ext cx="2650386" cy="62031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662" y="270999"/>
            <a:ext cx="4266706" cy="63877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/>
              <a:t>Англійський</a:t>
            </a:r>
            <a:r>
              <a:rPr lang="ru-RU" sz="1800" dirty="0"/>
              <a:t> </a:t>
            </a:r>
            <a:r>
              <a:rPr lang="ru-RU" sz="1800" dirty="0" err="1"/>
              <a:t>дослідник</a:t>
            </a:r>
            <a:r>
              <a:rPr lang="ru-RU" sz="1800" dirty="0"/>
              <a:t> </a:t>
            </a:r>
            <a:r>
              <a:rPr lang="ru-RU" sz="1800" dirty="0" err="1"/>
              <a:t>Ернест</a:t>
            </a:r>
            <a:r>
              <a:rPr lang="ru-RU" sz="1800" dirty="0"/>
              <a:t> Резерфорд </a:t>
            </a:r>
            <a:r>
              <a:rPr lang="ru-RU" sz="1800" dirty="0" err="1"/>
              <a:t>відкрив</a:t>
            </a:r>
            <a:r>
              <a:rPr lang="ru-RU" sz="1800" dirty="0"/>
              <a:t> у 1919 р. першу </a:t>
            </a:r>
            <a:r>
              <a:rPr lang="ru-RU" sz="1800" dirty="0" err="1"/>
              <a:t>штучну</a:t>
            </a:r>
            <a:r>
              <a:rPr lang="ru-RU" sz="1800" dirty="0"/>
              <a:t> </a:t>
            </a:r>
            <a:r>
              <a:rPr lang="ru-RU" sz="1800" dirty="0" err="1"/>
              <a:t>ядерну</a:t>
            </a:r>
            <a:r>
              <a:rPr lang="ru-RU" sz="1800" dirty="0"/>
              <a:t> </a:t>
            </a:r>
            <a:r>
              <a:rPr lang="ru-RU" sz="1800" dirty="0" err="1"/>
              <a:t>реакцію</a:t>
            </a:r>
            <a:r>
              <a:rPr lang="ru-RU" sz="1800" dirty="0"/>
              <a:t>, а в 1921 р. </a:t>
            </a:r>
            <a:r>
              <a:rPr lang="ru-RU" sz="1800" dirty="0" err="1"/>
              <a:t>передбачив</a:t>
            </a:r>
            <a:r>
              <a:rPr lang="ru-RU" sz="1800" dirty="0"/>
              <a:t> </a:t>
            </a:r>
            <a:r>
              <a:rPr lang="ru-RU" sz="1800" dirty="0" err="1"/>
              <a:t>існування</a:t>
            </a:r>
            <a:r>
              <a:rPr lang="ru-RU" sz="1800" dirty="0"/>
              <a:t> нейтрона. 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/>
              <a:t>Датський</a:t>
            </a:r>
            <a:r>
              <a:rPr lang="ru-RU" sz="1800" dirty="0"/>
              <a:t> </a:t>
            </a:r>
            <a:r>
              <a:rPr lang="ru-RU" sz="1800" dirty="0" err="1"/>
              <a:t>вчений</a:t>
            </a:r>
            <a:r>
              <a:rPr lang="ru-RU" sz="1800" dirty="0"/>
              <a:t> </a:t>
            </a:r>
            <a:r>
              <a:rPr lang="ru-RU" sz="1800" dirty="0" err="1"/>
              <a:t>Нільс</a:t>
            </a:r>
            <a:r>
              <a:rPr lang="ru-RU" sz="1800" dirty="0"/>
              <a:t> Бор </a:t>
            </a:r>
            <a:r>
              <a:rPr lang="ru-RU" sz="1800" dirty="0" err="1"/>
              <a:t>висунув</a:t>
            </a:r>
            <a:r>
              <a:rPr lang="ru-RU" sz="1800" dirty="0"/>
              <a:t> </a:t>
            </a:r>
            <a:r>
              <a:rPr lang="ru-RU" sz="1800" dirty="0" err="1"/>
              <a:t>гіпотезу</a:t>
            </a:r>
            <a:r>
              <a:rPr lang="ru-RU" sz="1800" dirty="0"/>
              <a:t> про те,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випромінювання</a:t>
            </a:r>
            <a:r>
              <a:rPr lang="ru-RU" sz="1800" dirty="0"/>
              <a:t> </a:t>
            </a:r>
            <a:r>
              <a:rPr lang="ru-RU" sz="1800" dirty="0" err="1"/>
              <a:t>енергії</a:t>
            </a:r>
            <a:r>
              <a:rPr lang="ru-RU" sz="1800" dirty="0"/>
              <a:t> </a:t>
            </a:r>
            <a:r>
              <a:rPr lang="ru-RU" sz="1800" dirty="0" err="1"/>
              <a:t>електроном</a:t>
            </a:r>
            <a:r>
              <a:rPr lang="ru-RU" sz="1800" dirty="0"/>
              <a:t> </a:t>
            </a:r>
            <a:r>
              <a:rPr lang="ru-RU" sz="1800" dirty="0" err="1"/>
              <a:t>здійснюється</a:t>
            </a:r>
            <a:r>
              <a:rPr lang="ru-RU" sz="1800" dirty="0"/>
              <a:t> при </a:t>
            </a:r>
            <a:r>
              <a:rPr lang="ru-RU" sz="1800" dirty="0" err="1"/>
              <a:t>переході</a:t>
            </a:r>
            <a:r>
              <a:rPr lang="ru-RU" sz="1800" dirty="0"/>
              <a:t> </a:t>
            </a:r>
            <a:r>
              <a:rPr lang="ru-RU" sz="1800" dirty="0" err="1"/>
              <a:t>електрона</a:t>
            </a:r>
            <a:r>
              <a:rPr lang="ru-RU" sz="1800" dirty="0"/>
              <a:t> з </a:t>
            </a:r>
            <a:r>
              <a:rPr lang="ru-RU" sz="1800" dirty="0" err="1"/>
              <a:t>однієї</a:t>
            </a:r>
            <a:r>
              <a:rPr lang="ru-RU" sz="1800" dirty="0"/>
              <a:t> </a:t>
            </a:r>
            <a:r>
              <a:rPr lang="ru-RU" sz="1800" dirty="0" err="1"/>
              <a:t>орбіти</a:t>
            </a:r>
            <a:r>
              <a:rPr lang="ru-RU" sz="1800" dirty="0"/>
              <a:t> на </a:t>
            </a:r>
            <a:r>
              <a:rPr lang="ru-RU" sz="1800" dirty="0" err="1"/>
              <a:t>іншу</a:t>
            </a:r>
            <a:r>
              <a:rPr lang="ru-RU" sz="1800" dirty="0"/>
              <a:t>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сформулював</a:t>
            </a:r>
            <a:r>
              <a:rPr lang="ru-RU" sz="1800" dirty="0"/>
              <a:t> </a:t>
            </a:r>
            <a:r>
              <a:rPr lang="ru-RU" sz="1800" dirty="0" err="1"/>
              <a:t>закони</a:t>
            </a:r>
            <a:r>
              <a:rPr lang="ru-RU" sz="1800" dirty="0"/>
              <a:t> </a:t>
            </a:r>
            <a:r>
              <a:rPr lang="ru-RU" sz="1800" dirty="0" err="1"/>
              <a:t>руху</a:t>
            </a:r>
            <a:r>
              <a:rPr lang="ru-RU" sz="1800" dirty="0"/>
              <a:t> </a:t>
            </a:r>
            <a:r>
              <a:rPr lang="ru-RU" sz="1800" dirty="0" err="1"/>
              <a:t>електронів</a:t>
            </a:r>
            <a:r>
              <a:rPr lang="ru-RU" sz="1800" dirty="0"/>
              <a:t>, </a:t>
            </a:r>
            <a:r>
              <a:rPr lang="ru-RU" sz="1800" dirty="0" err="1"/>
              <a:t>поклавши</a:t>
            </a:r>
            <a:r>
              <a:rPr lang="ru-RU" sz="1800" dirty="0"/>
              <a:t> початок </a:t>
            </a:r>
            <a:r>
              <a:rPr lang="ru-RU" sz="1800" dirty="0" err="1"/>
              <a:t>квантовій</a:t>
            </a:r>
            <a:r>
              <a:rPr lang="ru-RU" sz="1800" dirty="0"/>
              <a:t> </a:t>
            </a:r>
            <a:r>
              <a:rPr lang="ru-RU" sz="1800" dirty="0" err="1"/>
              <a:t>механіці</a:t>
            </a:r>
            <a:r>
              <a:rPr lang="ru-RU" sz="1800" dirty="0"/>
              <a:t>. У </a:t>
            </a:r>
            <a:r>
              <a:rPr lang="ru-RU" sz="1800" dirty="0" err="1"/>
              <a:t>Копенгагені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створив </a:t>
            </a:r>
            <a:r>
              <a:rPr lang="ru-RU" sz="1800" dirty="0" err="1"/>
              <a:t>Інститут</a:t>
            </a:r>
            <a:r>
              <a:rPr lang="ru-RU" sz="1800" dirty="0"/>
              <a:t> </a:t>
            </a:r>
            <a:r>
              <a:rPr lang="ru-RU" sz="1800" dirty="0" err="1"/>
              <a:t>теоретичної</a:t>
            </a:r>
            <a:r>
              <a:rPr lang="ru-RU" sz="1800" dirty="0"/>
              <a:t> </a:t>
            </a:r>
            <a:r>
              <a:rPr lang="ru-RU" sz="1800" dirty="0" err="1"/>
              <a:t>фізики</a:t>
            </a:r>
            <a:r>
              <a:rPr lang="ru-RU" sz="1800" dirty="0"/>
              <a:t>. </a:t>
            </a:r>
            <a:r>
              <a:rPr lang="ru-RU" sz="1800" dirty="0" err="1"/>
              <a:t>Пізніше</a:t>
            </a:r>
            <a:r>
              <a:rPr lang="ru-RU" sz="1800" dirty="0"/>
              <a:t>, в роки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, </a:t>
            </a:r>
            <a:r>
              <a:rPr lang="ru-RU" sz="1800" dirty="0" err="1"/>
              <a:t>видатний</a:t>
            </a:r>
            <a:r>
              <a:rPr lang="ru-RU" sz="1800" dirty="0"/>
              <a:t> </a:t>
            </a:r>
            <a:r>
              <a:rPr lang="ru-RU" sz="1800" dirty="0" err="1"/>
              <a:t>вчений</a:t>
            </a:r>
            <a:r>
              <a:rPr lang="ru-RU" sz="1800" dirty="0"/>
              <a:t> </a:t>
            </a:r>
            <a:r>
              <a:rPr lang="ru-RU" sz="1800" dirty="0" err="1"/>
              <a:t>змушений</a:t>
            </a:r>
            <a:r>
              <a:rPr lang="ru-RU" sz="1800" dirty="0"/>
              <a:t> </a:t>
            </a:r>
            <a:r>
              <a:rPr lang="ru-RU" sz="1800" dirty="0" err="1"/>
              <a:t>емігрувати</a:t>
            </a:r>
            <a:r>
              <a:rPr lang="ru-RU" sz="1800" dirty="0"/>
              <a:t> з </a:t>
            </a:r>
            <a:r>
              <a:rPr lang="ru-RU" sz="1800" dirty="0" err="1"/>
              <a:t>Данії</a:t>
            </a:r>
            <a:r>
              <a:rPr lang="ru-RU" sz="1800" dirty="0"/>
              <a:t> і </a:t>
            </a:r>
            <a:r>
              <a:rPr lang="ru-RU" sz="1800" dirty="0" err="1"/>
              <a:t>врешті-решт</a:t>
            </a:r>
            <a:r>
              <a:rPr lang="ru-RU" sz="1800" dirty="0"/>
              <a:t> </a:t>
            </a:r>
            <a:r>
              <a:rPr lang="ru-RU" sz="1800" dirty="0" err="1"/>
              <a:t>опинився</a:t>
            </a:r>
            <a:r>
              <a:rPr lang="ru-RU" sz="1800" dirty="0"/>
              <a:t> у США. За </a:t>
            </a:r>
            <a:r>
              <a:rPr lang="ru-RU" sz="1800" dirty="0" err="1"/>
              <a:t>видатні</a:t>
            </a:r>
            <a:r>
              <a:rPr lang="ru-RU" sz="1800" dirty="0"/>
              <a:t> заслуги у </a:t>
            </a:r>
            <a:r>
              <a:rPr lang="ru-RU" sz="1800" dirty="0" err="1"/>
              <a:t>науці</a:t>
            </a:r>
            <a:r>
              <a:rPr lang="ru-RU" sz="1800" dirty="0"/>
              <a:t> Н. Бор </a:t>
            </a:r>
            <a:r>
              <a:rPr lang="ru-RU" sz="1800" dirty="0" err="1"/>
              <a:t>був</a:t>
            </a:r>
            <a:r>
              <a:rPr lang="ru-RU" sz="1800" dirty="0"/>
              <a:t> </a:t>
            </a:r>
            <a:r>
              <a:rPr lang="ru-RU" sz="1800" dirty="0" err="1"/>
              <a:t>удостоєний</a:t>
            </a:r>
            <a:r>
              <a:rPr lang="ru-RU" sz="1800" dirty="0"/>
              <a:t> </a:t>
            </a:r>
            <a:r>
              <a:rPr lang="ru-RU" sz="1800" dirty="0" err="1"/>
              <a:t>Нобелівської</a:t>
            </a:r>
            <a:r>
              <a:rPr lang="ru-RU" sz="1800" dirty="0"/>
              <a:t> </a:t>
            </a:r>
            <a:r>
              <a:rPr lang="ru-RU" sz="1800" dirty="0" err="1"/>
              <a:t>премії</a:t>
            </a:r>
            <a:r>
              <a:rPr lang="ru-RU" sz="1800" dirty="0"/>
              <a:t>. </a:t>
            </a:r>
          </a:p>
        </p:txBody>
      </p:sp>
      <p:pic>
        <p:nvPicPr>
          <p:cNvPr id="5122" name="Picture 2" descr="Einstein 1921 by F Schmutz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90" y="876997"/>
            <a:ext cx="3269856" cy="4290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852129" y="5296380"/>
            <a:ext cx="1977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Альберт </a:t>
            </a:r>
            <a:r>
              <a:rPr lang="uk-UA" dirty="0" err="1" smtClean="0"/>
              <a:t>Енштейн</a:t>
            </a:r>
            <a:endParaRPr lang="ru-RU" dirty="0"/>
          </a:p>
        </p:txBody>
      </p:sp>
      <p:pic>
        <p:nvPicPr>
          <p:cNvPr id="5124" name="Picture 4" descr="http://fb2.booksgid.com/content/D7/daniil-danin-rezerford/img/i_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8" y="876997"/>
            <a:ext cx="3113214" cy="4283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22203" y="5296380"/>
            <a:ext cx="198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Ернест</a:t>
            </a:r>
            <a:r>
              <a:rPr lang="ru-RU" dirty="0"/>
              <a:t> Резерфорд</a:t>
            </a:r>
          </a:p>
        </p:txBody>
      </p:sp>
    </p:spTree>
    <p:extLst>
      <p:ext uri="{BB962C8B-B14F-4D97-AF65-F5344CB8AC3E}">
        <p14:creationId xmlns:p14="http://schemas.microsoft.com/office/powerpoint/2010/main" val="718273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0" y="25655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 smtClean="0"/>
              <a:t>Отже</a:t>
            </a:r>
            <a:r>
              <a:rPr lang="ru-RU" sz="1800" dirty="0"/>
              <a:t>, у 20-30-х роках ряд </a:t>
            </a:r>
            <a:r>
              <a:rPr lang="ru-RU" sz="1800" dirty="0" err="1"/>
              <a:t>галузей</a:t>
            </a:r>
            <a:r>
              <a:rPr lang="ru-RU" sz="1800" dirty="0"/>
              <a:t> науки, особливо </a:t>
            </a:r>
            <a:r>
              <a:rPr lang="ru-RU" sz="1800" dirty="0" err="1"/>
              <a:t>атомна</a:t>
            </a:r>
            <a:r>
              <a:rPr lang="ru-RU" sz="1800" dirty="0"/>
              <a:t> </a:t>
            </a:r>
            <a:r>
              <a:rPr lang="ru-RU" sz="1800" dirty="0" err="1"/>
              <a:t>фізика</a:t>
            </a:r>
            <a:r>
              <a:rPr lang="ru-RU" sz="1800" dirty="0"/>
              <a:t>, </a:t>
            </a:r>
            <a:r>
              <a:rPr lang="ru-RU" sz="1800" dirty="0" err="1"/>
              <a:t>хімія</a:t>
            </a:r>
            <a:r>
              <a:rPr lang="ru-RU" sz="1800" dirty="0"/>
              <a:t> </a:t>
            </a:r>
            <a:r>
              <a:rPr lang="ru-RU" sz="1800" dirty="0" err="1"/>
              <a:t>зробили</a:t>
            </a:r>
            <a:r>
              <a:rPr lang="ru-RU" sz="1800" dirty="0"/>
              <a:t> </a:t>
            </a:r>
            <a:r>
              <a:rPr lang="ru-RU" sz="1800" dirty="0" err="1"/>
              <a:t>гігантський</a:t>
            </a:r>
            <a:r>
              <a:rPr lang="ru-RU" sz="1800" dirty="0"/>
              <a:t> </a:t>
            </a:r>
            <a:r>
              <a:rPr lang="ru-RU" sz="1800" dirty="0" err="1"/>
              <a:t>стрибок</a:t>
            </a:r>
            <a:r>
              <a:rPr lang="ru-RU" sz="1800" dirty="0"/>
              <a:t> у </a:t>
            </a:r>
            <a:r>
              <a:rPr lang="ru-RU" sz="1800" dirty="0" err="1"/>
              <a:t>своєму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. В той же час </a:t>
            </a:r>
            <a:r>
              <a:rPr lang="ru-RU" sz="1800" dirty="0" err="1"/>
              <a:t>швидко</a:t>
            </a:r>
            <a:r>
              <a:rPr lang="ru-RU" sz="1800" dirty="0"/>
              <a:t> </a:t>
            </a:r>
            <a:r>
              <a:rPr lang="ru-RU" sz="1800" dirty="0" err="1"/>
              <a:t>розвивалася</a:t>
            </a:r>
            <a:r>
              <a:rPr lang="ru-RU" sz="1800" dirty="0"/>
              <a:t> </a:t>
            </a:r>
            <a:r>
              <a:rPr lang="ru-RU" sz="1800" dirty="0" err="1"/>
              <a:t>автомобільна</a:t>
            </a:r>
            <a:r>
              <a:rPr lang="ru-RU" sz="1800" dirty="0"/>
              <a:t>, </a:t>
            </a:r>
            <a:r>
              <a:rPr lang="ru-RU" sz="1800" dirty="0" err="1"/>
              <a:t>авіаційна</a:t>
            </a:r>
            <a:r>
              <a:rPr lang="ru-RU" sz="1800" dirty="0"/>
              <a:t>, </a:t>
            </a:r>
            <a:r>
              <a:rPr lang="ru-RU" sz="1800" dirty="0" err="1"/>
              <a:t>хімічна</a:t>
            </a:r>
            <a:r>
              <a:rPr lang="ru-RU" sz="1800" dirty="0"/>
              <a:t>, </a:t>
            </a:r>
            <a:r>
              <a:rPr lang="ru-RU" sz="1800" dirty="0" err="1"/>
              <a:t>радіотехнічна</a:t>
            </a:r>
            <a:r>
              <a:rPr lang="ru-RU" sz="1800" dirty="0"/>
              <a:t> </a:t>
            </a:r>
            <a:r>
              <a:rPr lang="ru-RU" sz="1800" dirty="0" err="1"/>
              <a:t>промисловість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базувалася</a:t>
            </a:r>
            <a:r>
              <a:rPr lang="ru-RU" sz="1800" dirty="0"/>
              <a:t> на </a:t>
            </a:r>
            <a:r>
              <a:rPr lang="ru-RU" sz="1800" dirty="0" err="1"/>
              <a:t>нових</a:t>
            </a:r>
            <a:r>
              <a:rPr lang="ru-RU" sz="1800" dirty="0"/>
              <a:t> </a:t>
            </a:r>
            <a:r>
              <a:rPr lang="ru-RU" sz="1800" dirty="0" err="1"/>
              <a:t>відкриттях</a:t>
            </a:r>
            <a:r>
              <a:rPr lang="ru-RU" sz="1800" dirty="0"/>
              <a:t> </a:t>
            </a:r>
            <a:r>
              <a:rPr lang="ru-RU" sz="1800" dirty="0" err="1" smtClean="0"/>
              <a:t>видатних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учених</a:t>
            </a:r>
            <a:r>
              <a:rPr lang="ru-RU" sz="1800" dirty="0" smtClean="0"/>
              <a:t>. </a:t>
            </a:r>
          </a:p>
          <a:p>
            <a:pPr marL="0" indent="0" algn="just">
              <a:buNone/>
            </a:pPr>
            <a:r>
              <a:rPr lang="ru-RU" sz="1800" dirty="0" smtClean="0"/>
              <a:t>У </a:t>
            </a:r>
            <a:r>
              <a:rPr lang="ru-RU" sz="1800" dirty="0" err="1"/>
              <a:t>Радянському</a:t>
            </a:r>
            <a:r>
              <a:rPr lang="ru-RU" sz="1800" dirty="0"/>
              <a:t> </a:t>
            </a:r>
            <a:r>
              <a:rPr lang="ru-RU" sz="1800" dirty="0" err="1"/>
              <a:t>Союзі</a:t>
            </a:r>
            <a:r>
              <a:rPr lang="ru-RU" sz="1800" dirty="0"/>
              <a:t> </a:t>
            </a:r>
            <a:r>
              <a:rPr lang="ru-RU" sz="1800" dirty="0" err="1"/>
              <a:t>чимало</a:t>
            </a:r>
            <a:r>
              <a:rPr lang="ru-RU" sz="1800" dirty="0"/>
              <a:t> </a:t>
            </a:r>
            <a:r>
              <a:rPr lang="ru-RU" sz="1800" dirty="0" err="1"/>
              <a:t>вчених</a:t>
            </a:r>
            <a:r>
              <a:rPr lang="ru-RU" sz="1800" dirty="0"/>
              <a:t> і </a:t>
            </a:r>
            <a:r>
              <a:rPr lang="ru-RU" sz="1800" dirty="0" err="1"/>
              <a:t>визначних</a:t>
            </a:r>
            <a:r>
              <a:rPr lang="ru-RU" sz="1800" dirty="0"/>
              <a:t> </a:t>
            </a:r>
            <a:r>
              <a:rPr lang="ru-RU" sz="1800" dirty="0" err="1"/>
              <a:t>спеціалістів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репресовано</a:t>
            </a:r>
            <a:r>
              <a:rPr lang="ru-RU" sz="1800" dirty="0"/>
              <a:t> </a:t>
            </a:r>
            <a:r>
              <a:rPr lang="ru-RU" sz="1800" dirty="0" err="1"/>
              <a:t>сталінським</a:t>
            </a:r>
            <a:r>
              <a:rPr lang="ru-RU" sz="1800" dirty="0"/>
              <a:t> режимом, а </a:t>
            </a:r>
            <a:r>
              <a:rPr lang="ru-RU" sz="1800" dirty="0" err="1"/>
              <a:t>цілі</a:t>
            </a:r>
            <a:r>
              <a:rPr lang="ru-RU" sz="1800" dirty="0"/>
              <a:t> </a:t>
            </a:r>
            <a:r>
              <a:rPr lang="ru-RU" sz="1800" dirty="0" err="1"/>
              <a:t>галузі</a:t>
            </a:r>
            <a:r>
              <a:rPr lang="ru-RU" sz="1800" dirty="0"/>
              <a:t> науки </a:t>
            </a:r>
            <a:r>
              <a:rPr lang="ru-RU" sz="1800" dirty="0" err="1"/>
              <a:t>заборонені</a:t>
            </a:r>
            <a:r>
              <a:rPr lang="ru-RU" sz="1800" dirty="0"/>
              <a:t>. </a:t>
            </a:r>
            <a:r>
              <a:rPr lang="ru-RU" sz="1800" dirty="0" err="1"/>
              <a:t>Подібну</a:t>
            </a:r>
            <a:r>
              <a:rPr lang="ru-RU" sz="1800" dirty="0"/>
              <a:t> </a:t>
            </a:r>
            <a:r>
              <a:rPr lang="ru-RU" sz="1800" dirty="0" err="1"/>
              <a:t>політику</a:t>
            </a:r>
            <a:r>
              <a:rPr lang="ru-RU" sz="1800" dirty="0"/>
              <a:t> на засадах расизму </a:t>
            </a:r>
            <a:r>
              <a:rPr lang="ru-RU" sz="1800" dirty="0" err="1"/>
              <a:t>провадила</a:t>
            </a:r>
            <a:r>
              <a:rPr lang="ru-RU" sz="1800" dirty="0"/>
              <a:t> </a:t>
            </a:r>
            <a:r>
              <a:rPr lang="ru-RU" sz="1800" dirty="0" err="1"/>
              <a:t>нацистська</a:t>
            </a:r>
            <a:r>
              <a:rPr lang="ru-RU" sz="1800" dirty="0"/>
              <a:t> </a:t>
            </a:r>
            <a:r>
              <a:rPr lang="ru-RU" sz="1800" dirty="0" err="1"/>
              <a:t>Німеччина</a:t>
            </a:r>
            <a:r>
              <a:rPr lang="ru-RU" sz="1800" dirty="0"/>
              <a:t>. </a:t>
            </a:r>
            <a:r>
              <a:rPr lang="ru-RU" sz="1800" dirty="0" err="1"/>
              <a:t>Сотні</a:t>
            </a:r>
            <a:r>
              <a:rPr lang="ru-RU" sz="1800" dirty="0"/>
              <a:t> </a:t>
            </a:r>
            <a:r>
              <a:rPr lang="ru-RU" sz="1800" dirty="0" err="1"/>
              <a:t>видатних</a:t>
            </a:r>
            <a:r>
              <a:rPr lang="ru-RU" sz="1800" dirty="0"/>
              <a:t> </a:t>
            </a:r>
            <a:r>
              <a:rPr lang="ru-RU" sz="1800" dirty="0" err="1"/>
              <a:t>учених</a:t>
            </a:r>
            <a:r>
              <a:rPr lang="ru-RU" sz="1800" dirty="0"/>
              <a:t>, особливо </a:t>
            </a:r>
            <a:r>
              <a:rPr lang="ru-RU" sz="1800" dirty="0" err="1"/>
              <a:t>євреїв</a:t>
            </a:r>
            <a:r>
              <a:rPr lang="ru-RU" sz="1800" dirty="0"/>
              <a:t> за </a:t>
            </a:r>
            <a:r>
              <a:rPr lang="ru-RU" sz="1800" dirty="0" err="1"/>
              <a:t>походженням</a:t>
            </a:r>
            <a:r>
              <a:rPr lang="ru-RU" sz="1800" dirty="0"/>
              <a:t>, </a:t>
            </a:r>
            <a:r>
              <a:rPr lang="ru-RU" sz="1800" dirty="0" err="1"/>
              <a:t>змушені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покинути</a:t>
            </a:r>
            <a:r>
              <a:rPr lang="ru-RU" sz="1800" dirty="0"/>
              <a:t> </a:t>
            </a:r>
            <a:r>
              <a:rPr lang="ru-RU" sz="1800" dirty="0" err="1"/>
              <a:t>Європу</a:t>
            </a:r>
            <a:r>
              <a:rPr lang="ru-RU" sz="1800" dirty="0"/>
              <a:t> і </a:t>
            </a:r>
            <a:r>
              <a:rPr lang="ru-RU" sz="1800" dirty="0" err="1"/>
              <a:t>емігрувати</a:t>
            </a:r>
            <a:r>
              <a:rPr lang="ru-RU" sz="1800" dirty="0"/>
              <a:t> до США, де для них </a:t>
            </a:r>
            <a:r>
              <a:rPr lang="ru-RU" sz="1800" dirty="0" err="1"/>
              <a:t>створювалися</a:t>
            </a:r>
            <a:r>
              <a:rPr lang="ru-RU" sz="1800" dirty="0"/>
              <a:t>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умови</a:t>
            </a:r>
            <a:r>
              <a:rPr lang="ru-RU" sz="1800" dirty="0"/>
              <a:t> для </a:t>
            </a:r>
            <a:r>
              <a:rPr lang="ru-RU" sz="1800" dirty="0" err="1"/>
              <a:t>наукової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. </a:t>
            </a:r>
            <a:r>
              <a:rPr lang="ru-RU" sz="1800" dirty="0" err="1"/>
              <a:t>їхній</a:t>
            </a:r>
            <a:r>
              <a:rPr lang="ru-RU" sz="1800" dirty="0"/>
              <a:t> </a:t>
            </a:r>
            <a:r>
              <a:rPr lang="ru-RU" sz="1800" dirty="0" err="1"/>
              <a:t>переїзд</a:t>
            </a:r>
            <a:r>
              <a:rPr lang="ru-RU" sz="1800" dirty="0"/>
              <a:t> до США,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значні</a:t>
            </a:r>
            <a:r>
              <a:rPr lang="ru-RU" sz="1800" dirty="0"/>
              <a:t> </a:t>
            </a:r>
            <a:r>
              <a:rPr lang="ru-RU" sz="1800" dirty="0" err="1"/>
              <a:t>фінансування</a:t>
            </a:r>
            <a:r>
              <a:rPr lang="ru-RU" sz="1800" dirty="0"/>
              <a:t> </a:t>
            </a:r>
            <a:r>
              <a:rPr lang="ru-RU" sz="1800" dirty="0" err="1"/>
              <a:t>наукових</a:t>
            </a:r>
            <a:r>
              <a:rPr lang="ru-RU" sz="1800" dirty="0"/>
              <a:t> </a:t>
            </a:r>
            <a:r>
              <a:rPr lang="ru-RU" sz="1800" dirty="0" err="1"/>
              <a:t>досліджень</a:t>
            </a:r>
            <a:r>
              <a:rPr lang="ru-RU" sz="1800" dirty="0"/>
              <a:t>, </a:t>
            </a:r>
            <a:r>
              <a:rPr lang="ru-RU" sz="1800" dirty="0" err="1"/>
              <a:t>перетворили</a:t>
            </a:r>
            <a:r>
              <a:rPr lang="ru-RU" sz="1800" dirty="0"/>
              <a:t> </a:t>
            </a:r>
            <a:r>
              <a:rPr lang="ru-RU" sz="1800" dirty="0" err="1"/>
              <a:t>цю</a:t>
            </a:r>
            <a:r>
              <a:rPr lang="ru-RU" sz="1800" dirty="0"/>
              <a:t> </a:t>
            </a:r>
            <a:r>
              <a:rPr lang="ru-RU" sz="1800" dirty="0" err="1"/>
              <a:t>країну</a:t>
            </a:r>
            <a:r>
              <a:rPr lang="ru-RU" sz="1800" dirty="0"/>
              <a:t> у форпост </a:t>
            </a:r>
            <a:r>
              <a:rPr lang="ru-RU" sz="1800" dirty="0" err="1"/>
              <a:t>світової</a:t>
            </a:r>
            <a:r>
              <a:rPr lang="ru-RU" sz="1800" dirty="0"/>
              <a:t> науки </a:t>
            </a:r>
            <a:r>
              <a:rPr lang="en-US" sz="1800" dirty="0"/>
              <a:t>XX </a:t>
            </a:r>
            <a:r>
              <a:rPr lang="ru-RU" sz="1800" dirty="0"/>
              <a:t>ст.</a:t>
            </a:r>
          </a:p>
        </p:txBody>
      </p:sp>
      <p:pic>
        <p:nvPicPr>
          <p:cNvPr id="11266" name="Picture 2" descr="http://www.technicamolodezhi.ru/rubriki_tm/istorseries/avto_mus/03-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39" y="3657600"/>
            <a:ext cx="4424066" cy="3096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.hrenovina.net/posts/2011/10/oldHo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66" y="3657600"/>
            <a:ext cx="4077288" cy="3208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8508" y="3766903"/>
            <a:ext cx="2884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Гусеничний трактор 1904р.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8439" y="3766903"/>
            <a:ext cx="1134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1908р.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0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030" y="-117231"/>
            <a:ext cx="9628919" cy="1103432"/>
          </a:xfrm>
        </p:spPr>
        <p:txBody>
          <a:bodyPr/>
          <a:lstStyle/>
          <a:p>
            <a:r>
              <a:rPr lang="uk-UA" dirty="0" smtClean="0"/>
              <a:t>Техніка.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94787"/>
            <a:ext cx="9905999" cy="35417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err="1"/>
              <a:t>Перші</a:t>
            </a:r>
            <a:r>
              <a:rPr lang="ru-RU" sz="1800" dirty="0"/>
              <a:t> </a:t>
            </a:r>
            <a:r>
              <a:rPr lang="ru-RU" sz="1800" dirty="0" err="1"/>
              <a:t>десятиріччя</a:t>
            </a:r>
            <a:r>
              <a:rPr lang="ru-RU" sz="1800" dirty="0"/>
              <a:t> </a:t>
            </a:r>
            <a:r>
              <a:rPr lang="en-US" sz="1800" dirty="0"/>
              <a:t>XX </a:t>
            </a:r>
            <a:r>
              <a:rPr lang="ru-RU" sz="1800" dirty="0"/>
              <a:t>ст. </a:t>
            </a:r>
            <a:r>
              <a:rPr lang="ru-RU" sz="1800" dirty="0" err="1"/>
              <a:t>увійшли</a:t>
            </a:r>
            <a:r>
              <a:rPr lang="ru-RU" sz="1800" dirty="0"/>
              <a:t> в </a:t>
            </a:r>
            <a:r>
              <a:rPr lang="ru-RU" sz="1800" dirty="0" err="1"/>
              <a:t>історію</a:t>
            </a:r>
            <a:r>
              <a:rPr lang="ru-RU" sz="1800" dirty="0"/>
              <a:t> як </a:t>
            </a:r>
            <a:r>
              <a:rPr lang="ru-RU" sz="1800" dirty="0" err="1"/>
              <a:t>період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науки і </a:t>
            </a:r>
            <a:r>
              <a:rPr lang="ru-RU" sz="1800" dirty="0" err="1"/>
              <a:t>техніки</a:t>
            </a:r>
            <a:r>
              <a:rPr lang="ru-RU" sz="1800" dirty="0"/>
              <a:t>. В </a:t>
            </a:r>
            <a:r>
              <a:rPr lang="ru-RU" sz="1800" dirty="0" err="1"/>
              <a:t>цей</a:t>
            </a:r>
            <a:r>
              <a:rPr lang="ru-RU" sz="1800" dirty="0"/>
              <a:t> час широко почала </a:t>
            </a:r>
            <a:r>
              <a:rPr lang="ru-RU" sz="1800" dirty="0" err="1"/>
              <a:t>використовуватися</a:t>
            </a:r>
            <a:r>
              <a:rPr lang="ru-RU" sz="1800" dirty="0"/>
              <a:t> </a:t>
            </a:r>
            <a:r>
              <a:rPr lang="ru-RU" sz="1800" dirty="0" err="1"/>
              <a:t>електроенергія</a:t>
            </a:r>
            <a:r>
              <a:rPr lang="ru-RU" sz="1800" dirty="0"/>
              <a:t>, а на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основі</a:t>
            </a:r>
            <a:r>
              <a:rPr lang="ru-RU" sz="1800" dirty="0"/>
              <a:t> </a:t>
            </a:r>
            <a:r>
              <a:rPr lang="ru-RU" sz="1800" dirty="0" err="1"/>
              <a:t>розгорнувся</a:t>
            </a:r>
            <a:r>
              <a:rPr lang="ru-RU" sz="1800" dirty="0"/>
              <a:t> </a:t>
            </a:r>
            <a:r>
              <a:rPr lang="ru-RU" sz="1800" dirty="0" err="1"/>
              <a:t>процес</a:t>
            </a:r>
            <a:r>
              <a:rPr lang="ru-RU" sz="1800" dirty="0"/>
              <a:t> </a:t>
            </a:r>
            <a:r>
              <a:rPr lang="ru-RU" sz="1800" dirty="0" err="1"/>
              <a:t>розробки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систем </a:t>
            </a:r>
            <a:r>
              <a:rPr lang="ru-RU" sz="1800" dirty="0" err="1"/>
              <a:t>механізації</a:t>
            </a:r>
            <a:r>
              <a:rPr lang="ru-RU" sz="1800" dirty="0"/>
              <a:t> і </a:t>
            </a:r>
            <a:r>
              <a:rPr lang="ru-RU" sz="1800" dirty="0" err="1"/>
              <a:t>автоматизації</a:t>
            </a:r>
            <a:r>
              <a:rPr lang="ru-RU" sz="1800" dirty="0"/>
              <a:t>, </a:t>
            </a:r>
            <a:r>
              <a:rPr lang="ru-RU" sz="1800" dirty="0" err="1"/>
              <a:t>виробничих</a:t>
            </a:r>
            <a:r>
              <a:rPr lang="ru-RU" sz="1800" dirty="0"/>
              <a:t> </a:t>
            </a:r>
            <a:r>
              <a:rPr lang="ru-RU" sz="1800" dirty="0" err="1"/>
              <a:t>циклів</a:t>
            </a:r>
            <a:r>
              <a:rPr lang="ru-RU" sz="1800" dirty="0"/>
              <a:t>. </a:t>
            </a:r>
            <a:r>
              <a:rPr lang="ru-RU" sz="1800" dirty="0" err="1"/>
              <a:t>Вдосконалювалися</a:t>
            </a:r>
            <a:r>
              <a:rPr lang="ru-RU" sz="1800" dirty="0"/>
              <a:t> </a:t>
            </a:r>
            <a:r>
              <a:rPr lang="ru-RU" sz="1800" dirty="0" err="1"/>
              <a:t>парові</a:t>
            </a:r>
            <a:r>
              <a:rPr lang="ru-RU" sz="1800" dirty="0"/>
              <a:t> </a:t>
            </a:r>
            <a:r>
              <a:rPr lang="ru-RU" sz="1800" dirty="0" err="1"/>
              <a:t>котли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розраховані</a:t>
            </a:r>
            <a:r>
              <a:rPr lang="ru-RU" sz="1800" dirty="0"/>
              <a:t> на </a:t>
            </a:r>
            <a:r>
              <a:rPr lang="ru-RU" sz="1800" dirty="0" err="1"/>
              <a:t>застосування</a:t>
            </a:r>
            <a:r>
              <a:rPr lang="ru-RU" sz="1800" dirty="0"/>
              <a:t> пари </a:t>
            </a:r>
            <a:r>
              <a:rPr lang="ru-RU" sz="1800" dirty="0" err="1"/>
              <a:t>високих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. У США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котли</a:t>
            </a:r>
            <a:r>
              <a:rPr lang="ru-RU" sz="1800" dirty="0"/>
              <a:t> </a:t>
            </a:r>
            <a:r>
              <a:rPr lang="ru-RU" sz="1800" dirty="0" err="1"/>
              <a:t>спроектував</a:t>
            </a:r>
            <a:r>
              <a:rPr lang="ru-RU" sz="1800" dirty="0"/>
              <a:t> У. </a:t>
            </a:r>
            <a:r>
              <a:rPr lang="ru-RU" sz="1800" dirty="0" err="1"/>
              <a:t>Ламонт</a:t>
            </a:r>
            <a:r>
              <a:rPr lang="ru-RU" sz="1800" dirty="0"/>
              <a:t>. </a:t>
            </a:r>
            <a:r>
              <a:rPr lang="ru-RU" sz="1800" dirty="0" err="1"/>
              <a:t>Розвивалися</a:t>
            </a:r>
            <a:r>
              <a:rPr lang="ru-RU" sz="1800" dirty="0"/>
              <a:t> </a:t>
            </a:r>
            <a:r>
              <a:rPr lang="ru-RU" sz="1800" dirty="0" err="1"/>
              <a:t>генератори</a:t>
            </a:r>
            <a:r>
              <a:rPr lang="ru-RU" sz="1800" dirty="0"/>
              <a:t> </a:t>
            </a:r>
            <a:r>
              <a:rPr lang="ru-RU" sz="1800" dirty="0" err="1"/>
              <a:t>електричного</a:t>
            </a:r>
            <a:r>
              <a:rPr lang="ru-RU" sz="1800" dirty="0"/>
              <a:t> струму, </a:t>
            </a:r>
            <a:r>
              <a:rPr lang="ru-RU" sz="1800" dirty="0" err="1"/>
              <a:t>підвищувався</a:t>
            </a:r>
            <a:r>
              <a:rPr lang="ru-RU" sz="1800" dirty="0"/>
              <a:t> </a:t>
            </a:r>
            <a:r>
              <a:rPr lang="ru-RU" sz="1800" dirty="0" err="1"/>
              <a:t>коефіцієнт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корисної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. До </a:t>
            </a:r>
            <a:r>
              <a:rPr lang="ru-RU" sz="1800" dirty="0" err="1"/>
              <a:t>другої</a:t>
            </a:r>
            <a:r>
              <a:rPr lang="ru-RU" sz="1800" dirty="0"/>
              <a:t> </a:t>
            </a:r>
            <a:r>
              <a:rPr lang="ru-RU" sz="1800" dirty="0" err="1"/>
              <a:t>світової</a:t>
            </a:r>
            <a:r>
              <a:rPr lang="ru-RU" sz="1800" dirty="0"/>
              <a:t> </a:t>
            </a:r>
            <a:r>
              <a:rPr lang="ru-RU" sz="1800" dirty="0" err="1"/>
              <a:t>війни</a:t>
            </a:r>
            <a:r>
              <a:rPr lang="ru-RU" sz="1800" dirty="0"/>
              <a:t> 80% </a:t>
            </a:r>
            <a:r>
              <a:rPr lang="ru-RU" sz="1800" dirty="0" err="1"/>
              <a:t>всієї</a:t>
            </a:r>
            <a:r>
              <a:rPr lang="ru-RU" sz="1800" dirty="0"/>
              <a:t> </a:t>
            </a:r>
            <a:r>
              <a:rPr lang="ru-RU" sz="1800" dirty="0" err="1"/>
              <a:t>електроенергії</a:t>
            </a:r>
            <a:r>
              <a:rPr lang="ru-RU" sz="1800" dirty="0"/>
              <a:t> </a:t>
            </a:r>
            <a:r>
              <a:rPr lang="ru-RU" sz="1800" dirty="0" err="1"/>
              <a:t>вироблялося</a:t>
            </a:r>
            <a:r>
              <a:rPr lang="ru-RU" sz="1800" dirty="0"/>
              <a:t> </a:t>
            </a:r>
            <a:r>
              <a:rPr lang="ru-RU" sz="1800" dirty="0" err="1"/>
              <a:t>тепловими</a:t>
            </a:r>
            <a:r>
              <a:rPr lang="ru-RU" sz="1800" dirty="0"/>
              <a:t> </a:t>
            </a:r>
            <a:r>
              <a:rPr lang="ru-RU" sz="1800" dirty="0" err="1"/>
              <a:t>електростанціями</a:t>
            </a:r>
            <a:r>
              <a:rPr lang="ru-RU" sz="1800" dirty="0"/>
              <a:t>. </a:t>
            </a:r>
            <a:r>
              <a:rPr lang="ru-RU" sz="1800" dirty="0" err="1"/>
              <a:t>Одночасно</a:t>
            </a:r>
            <a:r>
              <a:rPr lang="ru-RU" sz="1800" dirty="0"/>
              <a:t>, особливо у 30-х роках, у </a:t>
            </a:r>
            <a:r>
              <a:rPr lang="ru-RU" sz="1800" dirty="0" err="1"/>
              <a:t>багатьох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</a:t>
            </a:r>
            <a:r>
              <a:rPr lang="ru-RU" sz="1800" dirty="0" err="1"/>
              <a:t>швидко</a:t>
            </a:r>
            <a:r>
              <a:rPr lang="ru-RU" sz="1800" dirty="0"/>
              <a:t> почали </a:t>
            </a:r>
            <a:r>
              <a:rPr lang="ru-RU" sz="1800" dirty="0" err="1"/>
              <a:t>будуватися</a:t>
            </a:r>
            <a:r>
              <a:rPr lang="ru-RU" sz="1800" dirty="0"/>
              <a:t> </a:t>
            </a:r>
            <a:r>
              <a:rPr lang="ru-RU" sz="1800" dirty="0" err="1"/>
              <a:t>гідроелектростанції</a:t>
            </a:r>
            <a:r>
              <a:rPr lang="ru-RU" sz="1800" dirty="0"/>
              <a:t> і </a:t>
            </a:r>
            <a:r>
              <a:rPr lang="ru-RU" sz="1800" dirty="0" err="1"/>
              <a:t>найбільшими</a:t>
            </a:r>
            <a:r>
              <a:rPr lang="ru-RU" sz="1800" dirty="0"/>
              <a:t> з них на той час стала </a:t>
            </a:r>
            <a:r>
              <a:rPr lang="ru-RU" sz="1800" dirty="0" err="1"/>
              <a:t>Дніпровська</a:t>
            </a:r>
            <a:r>
              <a:rPr lang="ru-RU" sz="1800" dirty="0"/>
              <a:t> ГЕС і </a:t>
            </a:r>
            <a:r>
              <a:rPr lang="ru-RU" sz="1800" dirty="0" err="1"/>
              <a:t>Боулдер</a:t>
            </a:r>
            <a:r>
              <a:rPr lang="ru-RU" sz="1800" dirty="0"/>
              <a:t>-Дам ГЕС на р. Колорадо у США. З 20-х </a:t>
            </a:r>
            <a:r>
              <a:rPr lang="ru-RU" sz="1800" dirty="0" err="1"/>
              <a:t>років</a:t>
            </a:r>
            <a:r>
              <a:rPr lang="ru-RU" sz="1800" dirty="0"/>
              <a:t> у </a:t>
            </a:r>
            <a:r>
              <a:rPr lang="ru-RU" sz="1800" dirty="0" err="1"/>
              <a:t>розвинених</a:t>
            </a:r>
            <a:r>
              <a:rPr lang="ru-RU" sz="1800" dirty="0"/>
              <a:t> </a:t>
            </a:r>
            <a:r>
              <a:rPr lang="ru-RU" sz="1800" dirty="0" err="1"/>
              <a:t>європейських</a:t>
            </a:r>
            <a:r>
              <a:rPr lang="ru-RU" sz="1800" dirty="0"/>
              <a:t> </a:t>
            </a:r>
            <a:r>
              <a:rPr lang="ru-RU" sz="1800" dirty="0" err="1"/>
              <a:t>країнах</a:t>
            </a:r>
            <a:r>
              <a:rPr lang="ru-RU" sz="1800" dirty="0"/>
              <a:t> і США на </a:t>
            </a:r>
            <a:r>
              <a:rPr lang="ru-RU" sz="1800" dirty="0" err="1"/>
              <a:t>електростанціях</a:t>
            </a:r>
            <a:r>
              <a:rPr lang="ru-RU" sz="1800" dirty="0"/>
              <a:t> почали широко </a:t>
            </a:r>
            <a:r>
              <a:rPr lang="ru-RU" sz="1800" dirty="0" err="1"/>
              <a:t>застосовувати</a:t>
            </a:r>
            <a:r>
              <a:rPr lang="ru-RU" sz="1800" dirty="0"/>
              <a:t> </a:t>
            </a:r>
            <a:r>
              <a:rPr lang="ru-RU" sz="1800" dirty="0" err="1"/>
              <a:t>механізовані</a:t>
            </a:r>
            <a:r>
              <a:rPr lang="ru-RU" sz="1800" dirty="0"/>
              <a:t> та </a:t>
            </a:r>
            <a:r>
              <a:rPr lang="ru-RU" sz="1800" dirty="0" err="1"/>
              <a:t>автоматизовані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управління</a:t>
            </a:r>
            <a:r>
              <a:rPr lang="ru-RU" sz="1800" dirty="0"/>
              <a:t>.</a:t>
            </a:r>
          </a:p>
        </p:txBody>
      </p:sp>
      <p:pic>
        <p:nvPicPr>
          <p:cNvPr id="12290" name="Picture 2" descr="http://lifeglobe.net/media/entry/57/DneproGES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1" y="4236501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engineering.com/Portals/0/BlogFiles/Hoover%20Dam%20By-Pass/Capture12-7-2009-4.30.19%20PM1-18-2010-11.59.57%20AM3-18-2010-3.46.07%20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56" y="4236501"/>
            <a:ext cx="4521601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0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-79442"/>
            <a:ext cx="9905998" cy="147857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59843"/>
            <a:ext cx="9905999" cy="35417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/>
              <a:t>У </a:t>
            </a:r>
            <a:r>
              <a:rPr lang="ru-RU" sz="1800" dirty="0" err="1"/>
              <a:t>зв'язку</a:t>
            </a:r>
            <a:r>
              <a:rPr lang="ru-RU" sz="1800" dirty="0"/>
              <a:t> з </a:t>
            </a:r>
            <a:r>
              <a:rPr lang="ru-RU" sz="1800" dirty="0" err="1"/>
              <a:t>бурхливим</a:t>
            </a:r>
            <a:r>
              <a:rPr lang="ru-RU" sz="1800" dirty="0"/>
              <a:t> ростом у 20-30-х роках </a:t>
            </a:r>
            <a:r>
              <a:rPr lang="ru-RU" sz="1800" dirty="0" err="1"/>
              <a:t>автомобільної</a:t>
            </a:r>
            <a:r>
              <a:rPr lang="ru-RU" sz="1800" dirty="0"/>
              <a:t> та </a:t>
            </a:r>
            <a:r>
              <a:rPr lang="ru-RU" sz="1800" dirty="0" err="1"/>
              <a:t>тракторної</a:t>
            </a:r>
            <a:r>
              <a:rPr lang="ru-RU" sz="1800" dirty="0"/>
              <a:t> </a:t>
            </a:r>
            <a:r>
              <a:rPr lang="ru-RU" sz="1800" dirty="0" err="1"/>
              <a:t>промисловості</a:t>
            </a:r>
            <a:r>
              <a:rPr lang="ru-RU" sz="1800" dirty="0"/>
              <a:t> </a:t>
            </a:r>
            <a:r>
              <a:rPr lang="ru-RU" sz="1800" dirty="0" err="1"/>
              <a:t>виникла</a:t>
            </a:r>
            <a:r>
              <a:rPr lang="ru-RU" sz="1800" dirty="0"/>
              <a:t> потреба </a:t>
            </a:r>
            <a:r>
              <a:rPr lang="ru-RU" sz="1800" dirty="0" err="1"/>
              <a:t>постійного</a:t>
            </a:r>
            <a:r>
              <a:rPr lang="ru-RU" sz="1800" dirty="0"/>
              <a:t> </a:t>
            </a:r>
            <a:r>
              <a:rPr lang="ru-RU" sz="1800" dirty="0" err="1"/>
              <a:t>вдосконалення</a:t>
            </a:r>
            <a:r>
              <a:rPr lang="ru-RU" sz="1800" dirty="0"/>
              <a:t> </a:t>
            </a:r>
            <a:r>
              <a:rPr lang="ru-RU" sz="1800" dirty="0" err="1"/>
              <a:t>двигуна</a:t>
            </a:r>
            <a:r>
              <a:rPr lang="ru-RU" sz="1800" dirty="0"/>
              <a:t> </a:t>
            </a:r>
            <a:r>
              <a:rPr lang="ru-RU" sz="1800" dirty="0" err="1"/>
              <a:t>внутрішнього</a:t>
            </a:r>
            <a:r>
              <a:rPr lang="ru-RU" sz="1800" dirty="0"/>
              <a:t> </a:t>
            </a:r>
            <a:r>
              <a:rPr lang="ru-RU" sz="1800" dirty="0" err="1"/>
              <a:t>згоряння</a:t>
            </a:r>
            <a:r>
              <a:rPr lang="ru-RU" sz="1800" dirty="0"/>
              <a:t>, </a:t>
            </a:r>
            <a:r>
              <a:rPr lang="ru-RU" sz="1800" dirty="0" err="1"/>
              <a:t>паралельно</a:t>
            </a:r>
            <a:r>
              <a:rPr lang="ru-RU" sz="1800" dirty="0"/>
              <a:t> </a:t>
            </a:r>
            <a:r>
              <a:rPr lang="ru-RU" sz="1800" dirty="0" err="1"/>
              <a:t>розроблялися</a:t>
            </a:r>
            <a:r>
              <a:rPr lang="ru-RU" sz="1800" dirty="0"/>
              <a:t> </a:t>
            </a:r>
            <a:r>
              <a:rPr lang="ru-RU" sz="1800" dirty="0" err="1"/>
              <a:t>проекти</a:t>
            </a:r>
            <a:r>
              <a:rPr lang="ru-RU" sz="1800" dirty="0"/>
              <a:t> </a:t>
            </a:r>
            <a:r>
              <a:rPr lang="ru-RU" sz="1800" dirty="0" err="1"/>
              <a:t>газових</a:t>
            </a:r>
            <a:r>
              <a:rPr lang="ru-RU" sz="1800" dirty="0"/>
              <a:t> </a:t>
            </a:r>
            <a:r>
              <a:rPr lang="ru-RU" sz="1800" dirty="0" err="1"/>
              <a:t>турбін</a:t>
            </a:r>
            <a:r>
              <a:rPr lang="ru-RU" sz="1800" dirty="0"/>
              <a:t> і </a:t>
            </a:r>
            <a:r>
              <a:rPr lang="ru-RU" sz="1800" dirty="0" err="1"/>
              <a:t>реактивних</a:t>
            </a:r>
            <a:r>
              <a:rPr lang="ru-RU" sz="1800" dirty="0"/>
              <a:t> </a:t>
            </a:r>
            <a:r>
              <a:rPr lang="ru-RU" sz="1800" dirty="0" err="1"/>
              <a:t>двигунів</a:t>
            </a:r>
            <a:r>
              <a:rPr lang="ru-RU" sz="1800" dirty="0"/>
              <a:t>. </a:t>
            </a:r>
            <a:r>
              <a:rPr lang="ru-RU" sz="1800" dirty="0" err="1"/>
              <a:t>Кращими</a:t>
            </a:r>
            <a:r>
              <a:rPr lang="ru-RU" sz="1800" dirty="0"/>
              <a:t> конструкторами </a:t>
            </a:r>
            <a:r>
              <a:rPr lang="ru-RU" sz="1800" dirty="0" err="1"/>
              <a:t>реактивних</a:t>
            </a:r>
            <a:r>
              <a:rPr lang="ru-RU" sz="1800" dirty="0"/>
              <a:t> </a:t>
            </a:r>
            <a:r>
              <a:rPr lang="ru-RU" sz="1800" dirty="0" err="1"/>
              <a:t>двигунів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Г. </a:t>
            </a:r>
            <a:r>
              <a:rPr lang="ru-RU" sz="1800" dirty="0" err="1"/>
              <a:t>Охайн</a:t>
            </a:r>
            <a:r>
              <a:rPr lang="ru-RU" sz="1800" dirty="0"/>
              <a:t>, Е. </a:t>
            </a:r>
            <a:r>
              <a:rPr lang="ru-RU" sz="1800" dirty="0" err="1"/>
              <a:t>Зінгер</a:t>
            </a:r>
            <a:r>
              <a:rPr lang="ru-RU" sz="1800" dirty="0"/>
              <a:t> – у </a:t>
            </a:r>
            <a:r>
              <a:rPr lang="ru-RU" sz="1800" dirty="0" err="1"/>
              <a:t>Німеччині</a:t>
            </a:r>
            <a:r>
              <a:rPr lang="ru-RU" sz="1800" dirty="0"/>
              <a:t>, Р. </a:t>
            </a:r>
            <a:r>
              <a:rPr lang="ru-RU" sz="1800" dirty="0" err="1"/>
              <a:t>Ледюк</a:t>
            </a:r>
            <a:r>
              <a:rPr lang="ru-RU" sz="1800" dirty="0"/>
              <a:t> – у </a:t>
            </a:r>
            <a:r>
              <a:rPr lang="ru-RU" sz="1800" dirty="0" err="1"/>
              <a:t>Франції</a:t>
            </a:r>
            <a:r>
              <a:rPr lang="ru-RU" sz="1800" dirty="0"/>
              <a:t>, Ф. </a:t>
            </a:r>
            <a:r>
              <a:rPr lang="ru-RU" sz="1800" dirty="0" err="1"/>
              <a:t>Уїлі</a:t>
            </a:r>
            <a:r>
              <a:rPr lang="ru-RU" sz="1800" dirty="0"/>
              <a:t> та А. </a:t>
            </a:r>
            <a:r>
              <a:rPr lang="ru-RU" sz="1800" dirty="0" err="1"/>
              <a:t>Графітт</a:t>
            </a:r>
            <a:r>
              <a:rPr lang="ru-RU" sz="1800" dirty="0"/>
              <a:t> – в </a:t>
            </a:r>
            <a:r>
              <a:rPr lang="ru-RU" sz="1800" dirty="0" err="1"/>
              <a:t>Англії</a:t>
            </a:r>
            <a:r>
              <a:rPr lang="ru-RU" sz="1800" dirty="0"/>
              <a:t>. В 1926 р. у США </a:t>
            </a:r>
            <a:r>
              <a:rPr lang="ru-RU" sz="1800" dirty="0" err="1"/>
              <a:t>було</a:t>
            </a:r>
            <a:r>
              <a:rPr lang="ru-RU" sz="1800" dirty="0"/>
              <a:t> запущено ракету на </a:t>
            </a:r>
            <a:r>
              <a:rPr lang="ru-RU" sz="1800" dirty="0" err="1"/>
              <a:t>рідкому</a:t>
            </a:r>
            <a:r>
              <a:rPr lang="ru-RU" sz="1800" dirty="0"/>
              <a:t> </a:t>
            </a:r>
            <a:r>
              <a:rPr lang="ru-RU" sz="1800" dirty="0" err="1"/>
              <a:t>паливі</a:t>
            </a:r>
            <a:r>
              <a:rPr lang="ru-RU" sz="1800" dirty="0"/>
              <a:t>. </a:t>
            </a:r>
            <a:r>
              <a:rPr lang="ru-RU" sz="1800" dirty="0" err="1"/>
              <a:t>Одночасно</a:t>
            </a:r>
            <a:r>
              <a:rPr lang="ru-RU" sz="1800" dirty="0"/>
              <a:t> тут та в </a:t>
            </a:r>
            <a:r>
              <a:rPr lang="ru-RU" sz="1800" dirty="0" err="1"/>
              <a:t>Німеччині</a:t>
            </a:r>
            <a:r>
              <a:rPr lang="ru-RU" sz="1800" dirty="0"/>
              <a:t> </a:t>
            </a:r>
            <a:r>
              <a:rPr lang="ru-RU" sz="1800" dirty="0" err="1"/>
              <a:t>вчені</a:t>
            </a:r>
            <a:r>
              <a:rPr lang="ru-RU" sz="1800" dirty="0"/>
              <a:t>, </a:t>
            </a:r>
            <a:r>
              <a:rPr lang="ru-RU" sz="1800" dirty="0" err="1"/>
              <a:t>інженери</a:t>
            </a:r>
            <a:r>
              <a:rPr lang="ru-RU" sz="1800" dirty="0"/>
              <a:t> та </a:t>
            </a:r>
            <a:r>
              <a:rPr lang="ru-RU" sz="1800" dirty="0" err="1"/>
              <a:t>техніки</a:t>
            </a:r>
            <a:r>
              <a:rPr lang="ru-RU" sz="1800" dirty="0"/>
              <a:t> </a:t>
            </a:r>
            <a:r>
              <a:rPr lang="ru-RU" sz="1800" dirty="0" err="1"/>
              <a:t>працювали</a:t>
            </a:r>
            <a:r>
              <a:rPr lang="ru-RU" sz="1800" dirty="0"/>
              <a:t> над </a:t>
            </a:r>
            <a:r>
              <a:rPr lang="ru-RU" sz="1800" dirty="0" err="1"/>
              <a:t>створенням</a:t>
            </a:r>
            <a:r>
              <a:rPr lang="ru-RU" sz="1800" dirty="0"/>
              <a:t> </a:t>
            </a:r>
            <a:r>
              <a:rPr lang="ru-RU" sz="1800" dirty="0" err="1"/>
              <a:t>реактивних</a:t>
            </a:r>
            <a:r>
              <a:rPr lang="ru-RU" sz="1800" dirty="0"/>
              <a:t> </a:t>
            </a:r>
            <a:r>
              <a:rPr lang="ru-RU" sz="1800" dirty="0" err="1"/>
              <a:t>літаків</a:t>
            </a:r>
            <a:r>
              <a:rPr lang="ru-RU" sz="1800" dirty="0"/>
              <a:t>. У </a:t>
            </a:r>
            <a:r>
              <a:rPr lang="ru-RU" sz="1800" dirty="0" err="1"/>
              <a:t>машинобудуванні</a:t>
            </a:r>
            <a:r>
              <a:rPr lang="ru-RU" sz="1800" dirty="0"/>
              <a:t> почали </a:t>
            </a:r>
            <a:r>
              <a:rPr lang="ru-RU" sz="1800" dirty="0" err="1"/>
              <a:t>застосовуватися</a:t>
            </a:r>
            <a:r>
              <a:rPr lang="ru-RU" sz="1800" dirty="0"/>
              <a:t> </a:t>
            </a:r>
            <a:r>
              <a:rPr lang="ru-RU" sz="1800" dirty="0" err="1"/>
              <a:t>напівавтоматичні</a:t>
            </a:r>
            <a:r>
              <a:rPr lang="ru-RU" sz="1800" dirty="0"/>
              <a:t> та </a:t>
            </a:r>
            <a:r>
              <a:rPr lang="ru-RU" sz="1800" dirty="0" err="1"/>
              <a:t>автоматичні</a:t>
            </a:r>
            <a:r>
              <a:rPr lang="ru-RU" sz="1800" dirty="0"/>
              <a:t> </a:t>
            </a:r>
            <a:r>
              <a:rPr lang="ru-RU" sz="1800" dirty="0" err="1"/>
              <a:t>металообробні</a:t>
            </a:r>
            <a:r>
              <a:rPr lang="ru-RU" sz="1800" dirty="0"/>
              <a:t> </a:t>
            </a:r>
            <a:r>
              <a:rPr lang="ru-RU" sz="1800" dirty="0" err="1"/>
              <a:t>верстати</a:t>
            </a:r>
            <a:r>
              <a:rPr lang="ru-RU" sz="1800" dirty="0"/>
              <a:t>. </a:t>
            </a:r>
            <a:r>
              <a:rPr lang="ru-RU" sz="1800" dirty="0" err="1"/>
              <a:t>Вперше</a:t>
            </a:r>
            <a:r>
              <a:rPr lang="ru-RU" sz="1800" dirty="0"/>
              <a:t> вони </a:t>
            </a:r>
            <a:r>
              <a:rPr lang="ru-RU" sz="1800" dirty="0" err="1"/>
              <a:t>з'явилися</a:t>
            </a:r>
            <a:r>
              <a:rPr lang="ru-RU" sz="1800" dirty="0"/>
              <a:t> в </a:t>
            </a:r>
            <a:r>
              <a:rPr lang="ru-RU" sz="1800" dirty="0" err="1"/>
              <a:t>Німеччині</a:t>
            </a:r>
            <a:r>
              <a:rPr lang="ru-RU" sz="1800" dirty="0"/>
              <a:t> та США. На </a:t>
            </a:r>
            <a:r>
              <a:rPr lang="ru-RU" sz="1800" dirty="0" err="1"/>
              <a:t>підприємствах</a:t>
            </a:r>
            <a:r>
              <a:rPr lang="ru-RU" sz="1800" dirty="0"/>
              <a:t> </a:t>
            </a:r>
            <a:r>
              <a:rPr lang="ru-RU" sz="1800" dirty="0" err="1"/>
              <a:t>запроваджувалася</a:t>
            </a:r>
            <a:r>
              <a:rPr lang="ru-RU" sz="1800" dirty="0"/>
              <a:t> </a:t>
            </a:r>
            <a:r>
              <a:rPr lang="ru-RU" sz="1800" dirty="0" err="1"/>
              <a:t>автоматизація</a:t>
            </a:r>
            <a:r>
              <a:rPr lang="ru-RU" sz="1800" dirty="0"/>
              <a:t> </a:t>
            </a:r>
            <a:r>
              <a:rPr lang="ru-RU" sz="1800" dirty="0" err="1"/>
              <a:t>робочих</a:t>
            </a:r>
            <a:r>
              <a:rPr lang="ru-RU" sz="1800" dirty="0"/>
              <a:t> </a:t>
            </a:r>
            <a:r>
              <a:rPr lang="ru-RU" sz="1800" dirty="0" err="1"/>
              <a:t>операцій</a:t>
            </a:r>
            <a:r>
              <a:rPr lang="ru-RU" sz="1800" dirty="0"/>
              <a:t>, особливо в </a:t>
            </a:r>
            <a:r>
              <a:rPr lang="ru-RU" sz="1800" dirty="0" err="1"/>
              <a:t>автомобілебудуванні</a:t>
            </a:r>
            <a:r>
              <a:rPr lang="ru-RU" sz="1800" dirty="0"/>
              <a:t>. У 1926 р. у США на </a:t>
            </a:r>
            <a:r>
              <a:rPr lang="ru-RU" sz="1800" dirty="0" err="1"/>
              <a:t>заводі</a:t>
            </a:r>
            <a:r>
              <a:rPr lang="ru-RU" sz="1800" dirty="0"/>
              <a:t> </a:t>
            </a:r>
            <a:r>
              <a:rPr lang="ru-RU" sz="1800" dirty="0" err="1"/>
              <a:t>фірми</a:t>
            </a:r>
            <a:r>
              <a:rPr lang="ru-RU" sz="1800" dirty="0"/>
              <a:t> «А. О. </a:t>
            </a:r>
            <a:r>
              <a:rPr lang="ru-RU" sz="1800" dirty="0" err="1"/>
              <a:t>Сміт</a:t>
            </a:r>
            <a:r>
              <a:rPr lang="ru-RU" sz="1800" dirty="0"/>
              <a:t> і К°» </a:t>
            </a:r>
            <a:r>
              <a:rPr lang="ru-RU" sz="1800" dirty="0" err="1"/>
              <a:t>вперше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запроваджено</a:t>
            </a:r>
            <a:r>
              <a:rPr lang="ru-RU" sz="1800" dirty="0"/>
              <a:t> </a:t>
            </a:r>
            <a:r>
              <a:rPr lang="ru-RU" sz="1800" dirty="0" err="1"/>
              <a:t>автоматизовану</a:t>
            </a:r>
            <a:r>
              <a:rPr lang="ru-RU" sz="1800" dirty="0"/>
              <a:t> </a:t>
            </a:r>
            <a:r>
              <a:rPr lang="ru-RU" sz="1800" dirty="0" err="1"/>
              <a:t>лінію</a:t>
            </a:r>
            <a:r>
              <a:rPr lang="ru-RU" sz="1800" dirty="0"/>
              <a:t> по </a:t>
            </a:r>
            <a:r>
              <a:rPr lang="ru-RU" sz="1800" dirty="0" err="1"/>
              <a:t>збиранню</a:t>
            </a:r>
            <a:r>
              <a:rPr lang="ru-RU" sz="1800" dirty="0"/>
              <a:t> </a:t>
            </a:r>
            <a:r>
              <a:rPr lang="ru-RU" sz="1800" dirty="0" err="1"/>
              <a:t>автомобільних</a:t>
            </a:r>
            <a:r>
              <a:rPr lang="ru-RU" sz="1800" dirty="0"/>
              <a:t> рам. </a:t>
            </a:r>
          </a:p>
        </p:txBody>
      </p:sp>
      <p:pic>
        <p:nvPicPr>
          <p:cNvPr id="13314" name="Picture 2" descr="http://www.blockhaus.ru/forum/uploads/monthly_2009_09/post-6171-1252082804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67" y="3760631"/>
            <a:ext cx="2508869" cy="30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56754" y="3743107"/>
            <a:ext cx="2335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Перший в світі радар.</a:t>
            </a:r>
            <a:br>
              <a:rPr lang="uk-UA" dirty="0" smtClean="0">
                <a:solidFill>
                  <a:schemeClr val="bg2"/>
                </a:solidFill>
              </a:rPr>
            </a:br>
            <a:r>
              <a:rPr lang="uk-UA" dirty="0" smtClean="0">
                <a:solidFill>
                  <a:schemeClr val="bg2"/>
                </a:solidFill>
              </a:rPr>
              <a:t>1935р.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3316" name="Picture 4" descr="http://img0.liveinternet.ru/images/attach/c/1/55/778/55778840_watsonwat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98" y="4066272"/>
            <a:ext cx="3992450" cy="25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74902" y="4389438"/>
            <a:ext cx="21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Роберт Ватсон-Ватт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173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TC104033919[[fn=Контур]]</Template>
  <TotalTime>169</TotalTime>
  <Words>895</Words>
  <Application>Microsoft Office PowerPoint</Application>
  <PresentationFormat>Произвольный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Контур</vt:lpstr>
      <vt:lpstr>Розвиток культури  у І пол. ХХ ст.</vt:lpstr>
      <vt:lpstr>Освіта.</vt:lpstr>
      <vt:lpstr> </vt:lpstr>
      <vt:lpstr> </vt:lpstr>
      <vt:lpstr>Наука.</vt:lpstr>
      <vt:lpstr> </vt:lpstr>
      <vt:lpstr> </vt:lpstr>
      <vt:lpstr>Техніка.</vt:lpstr>
      <vt:lpstr> </vt:lpstr>
      <vt:lpstr>  </vt:lpstr>
      <vt:lpstr> 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культури  у І пол. ХХ ст.</dc:title>
  <dc:creator>Дженнифер</dc:creator>
  <cp:lastModifiedBy>User</cp:lastModifiedBy>
  <cp:revision>19</cp:revision>
  <cp:lastPrinted>2013-12-05T08:30:08Z</cp:lastPrinted>
  <dcterms:created xsi:type="dcterms:W3CDTF">2013-12-05T06:13:23Z</dcterms:created>
  <dcterms:modified xsi:type="dcterms:W3CDTF">2014-01-30T14:59:24Z</dcterms:modified>
</cp:coreProperties>
</file>