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sldIdLst>
    <p:sldId id="256" r:id="rId2"/>
    <p:sldId id="257" r:id="rId3"/>
    <p:sldId id="258" r:id="rId4"/>
    <p:sldId id="259" r:id="rId5"/>
    <p:sldId id="260" r:id="rId6"/>
    <p:sldId id="261" r:id="rId7"/>
    <p:sldId id="262" r:id="rId8"/>
    <p:sldId id="271" r:id="rId9"/>
    <p:sldId id="263" r:id="rId10"/>
    <p:sldId id="264" r:id="rId11"/>
    <p:sldId id="272" r:id="rId12"/>
    <p:sldId id="265" r:id="rId13"/>
    <p:sldId id="273" r:id="rId14"/>
    <p:sldId id="266" r:id="rId15"/>
    <p:sldId id="267" r:id="rId16"/>
    <p:sldId id="274" r:id="rId17"/>
    <p:sldId id="268" r:id="rId18"/>
    <p:sldId id="275" r:id="rId19"/>
    <p:sldId id="269" r:id="rId20"/>
    <p:sldId id="270"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A8180704-4ABB-4B61-A5E3-6CC1260BD048}" type="datetimeFigureOut">
              <a:rPr lang="uk-UA" smtClean="0"/>
              <a:t>19.12.2013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CAFC2405-BF7A-4A97-A98B-CF1C437548E7}" type="slidenum">
              <a:rPr lang="uk-UA" smtClean="0"/>
              <a:t>‹#›</a:t>
            </a:fld>
            <a:endParaRPr lang="uk-UA"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39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CAFC2405-BF7A-4A97-A98B-CF1C437548E7}" type="slidenum">
              <a:rPr lang="uk-UA" smtClean="0"/>
              <a:t>‹#›</a:t>
            </a:fld>
            <a:endParaRPr lang="uk-UA" dirty="0"/>
          </a:p>
        </p:txBody>
      </p:sp>
    </p:spTree>
    <p:extLst>
      <p:ext uri="{BB962C8B-B14F-4D97-AF65-F5344CB8AC3E}">
        <p14:creationId xmlns:p14="http://schemas.microsoft.com/office/powerpoint/2010/main" val="250838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CAFC2405-BF7A-4A97-A98B-CF1C437548E7}" type="slidenum">
              <a:rPr lang="uk-UA" smtClean="0"/>
              <a:t>‹#›</a:t>
            </a:fld>
            <a:endParaRPr lang="uk-UA"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60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CAFC2405-BF7A-4A97-A98B-CF1C437548E7}" type="slidenum">
              <a:rPr lang="uk-UA" smtClean="0"/>
              <a:t>‹#›</a:t>
            </a:fld>
            <a:endParaRPr lang="uk-UA" dirty="0"/>
          </a:p>
        </p:txBody>
      </p:sp>
    </p:spTree>
    <p:extLst>
      <p:ext uri="{BB962C8B-B14F-4D97-AF65-F5344CB8AC3E}">
        <p14:creationId xmlns:p14="http://schemas.microsoft.com/office/powerpoint/2010/main" val="407145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CAFC2405-BF7A-4A97-A98B-CF1C437548E7}" type="slidenum">
              <a:rPr lang="uk-UA" smtClean="0"/>
              <a:t>‹#›</a:t>
            </a:fld>
            <a:endParaRPr lang="uk-UA"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37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CAFC2405-BF7A-4A97-A98B-CF1C437548E7}" type="slidenum">
              <a:rPr lang="uk-UA" smtClean="0"/>
              <a:t>‹#›</a:t>
            </a:fld>
            <a:endParaRPr lang="uk-UA" dirty="0"/>
          </a:p>
        </p:txBody>
      </p:sp>
    </p:spTree>
    <p:extLst>
      <p:ext uri="{BB962C8B-B14F-4D97-AF65-F5344CB8AC3E}">
        <p14:creationId xmlns:p14="http://schemas.microsoft.com/office/powerpoint/2010/main" val="119661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CAFC2405-BF7A-4A97-A98B-CF1C437548E7}" type="slidenum">
              <a:rPr lang="uk-UA" smtClean="0"/>
              <a:t>‹#›</a:t>
            </a:fld>
            <a:endParaRPr lang="uk-UA" dirty="0"/>
          </a:p>
        </p:txBody>
      </p:sp>
    </p:spTree>
    <p:extLst>
      <p:ext uri="{BB962C8B-B14F-4D97-AF65-F5344CB8AC3E}">
        <p14:creationId xmlns:p14="http://schemas.microsoft.com/office/powerpoint/2010/main" val="287313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CAFC2405-BF7A-4A97-A98B-CF1C437548E7}" type="slidenum">
              <a:rPr lang="uk-UA" smtClean="0"/>
              <a:t>‹#›</a:t>
            </a:fld>
            <a:endParaRPr lang="uk-UA" dirty="0"/>
          </a:p>
        </p:txBody>
      </p:sp>
    </p:spTree>
    <p:extLst>
      <p:ext uri="{BB962C8B-B14F-4D97-AF65-F5344CB8AC3E}">
        <p14:creationId xmlns:p14="http://schemas.microsoft.com/office/powerpoint/2010/main" val="287507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CAFC2405-BF7A-4A97-A98B-CF1C437548E7}" type="slidenum">
              <a:rPr lang="uk-UA" smtClean="0"/>
              <a:t>‹#›</a:t>
            </a:fld>
            <a:endParaRPr lang="uk-UA" dirty="0"/>
          </a:p>
        </p:txBody>
      </p:sp>
    </p:spTree>
    <p:extLst>
      <p:ext uri="{BB962C8B-B14F-4D97-AF65-F5344CB8AC3E}">
        <p14:creationId xmlns:p14="http://schemas.microsoft.com/office/powerpoint/2010/main" val="171997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CAFC2405-BF7A-4A97-A98B-CF1C437548E7}" type="slidenum">
              <a:rPr lang="uk-UA" smtClean="0"/>
              <a:t>‹#›</a:t>
            </a:fld>
            <a:endParaRPr lang="uk-UA" dirty="0"/>
          </a:p>
        </p:txBody>
      </p:sp>
    </p:spTree>
    <p:extLst>
      <p:ext uri="{BB962C8B-B14F-4D97-AF65-F5344CB8AC3E}">
        <p14:creationId xmlns:p14="http://schemas.microsoft.com/office/powerpoint/2010/main" val="228983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180704-4ABB-4B61-A5E3-6CC1260BD048}" type="datetimeFigureOut">
              <a:rPr lang="uk-UA" smtClean="0"/>
              <a:t>19.12.2013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CAFC2405-BF7A-4A97-A98B-CF1C437548E7}" type="slidenum">
              <a:rPr lang="uk-UA" smtClean="0"/>
              <a:t>‹#›</a:t>
            </a:fld>
            <a:endParaRPr lang="uk-UA"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47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8180704-4ABB-4B61-A5E3-6CC1260BD048}" type="datetimeFigureOut">
              <a:rPr lang="uk-UA" smtClean="0"/>
              <a:t>19.12.2013</a:t>
            </a:fld>
            <a:endParaRPr lang="uk-UA"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uk-UA"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AFC2405-BF7A-4A97-A98B-CF1C437548E7}" type="slidenum">
              <a:rPr lang="uk-UA" smtClean="0"/>
              <a:t>‹#›</a:t>
            </a:fld>
            <a:endParaRPr lang="uk-UA"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2733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95084"/>
            <a:ext cx="9144000" cy="2387600"/>
          </a:xfrm>
        </p:spPr>
        <p:txBody>
          <a:bodyPr/>
          <a:lstStyle/>
          <a:p>
            <a:r>
              <a:rPr lang="uk-UA" dirty="0" smtClean="0">
                <a:solidFill>
                  <a:schemeClr val="accent1">
                    <a:lumMod val="75000"/>
                  </a:schemeClr>
                </a:solidFill>
                <a:latin typeface="Arial Black" panose="020B0A04020102020204" pitchFamily="34" charset="0"/>
                <a:cs typeface="Aharoni" panose="02010803020104030203" pitchFamily="2" charset="-79"/>
              </a:rPr>
              <a:t>Українська естрадна музика</a:t>
            </a:r>
            <a:endParaRPr lang="uk-UA" dirty="0">
              <a:solidFill>
                <a:schemeClr val="accent1">
                  <a:lumMod val="75000"/>
                </a:schemeClr>
              </a:solidFill>
              <a:latin typeface="Arial Black" panose="020B0A04020102020204" pitchFamily="34" charset="0"/>
              <a:cs typeface="Aharoni" panose="02010803020104030203" pitchFamily="2" charset="-79"/>
            </a:endParaRPr>
          </a:p>
        </p:txBody>
      </p:sp>
      <p:sp>
        <p:nvSpPr>
          <p:cNvPr id="3" name="Подзаголовок 2"/>
          <p:cNvSpPr>
            <a:spLocks noGrp="1"/>
          </p:cNvSpPr>
          <p:nvPr>
            <p:ph type="subTitle" idx="1"/>
          </p:nvPr>
        </p:nvSpPr>
        <p:spPr>
          <a:xfrm>
            <a:off x="1524000" y="2842184"/>
            <a:ext cx="9144000" cy="1655762"/>
          </a:xfrm>
        </p:spPr>
        <p:txBody>
          <a:bodyPr/>
          <a:lstStyle/>
          <a:p>
            <a:r>
              <a:rPr lang="uk-UA" dirty="0" smtClean="0">
                <a:solidFill>
                  <a:schemeClr val="tx2">
                    <a:lumMod val="75000"/>
                  </a:schemeClr>
                </a:solidFill>
                <a:latin typeface="Arial Black" panose="020B0A04020102020204" pitchFamily="34" charset="0"/>
              </a:rPr>
              <a:t>Історія мистецтва Батьківщини</a:t>
            </a:r>
            <a:endParaRPr lang="uk-UA" dirty="0">
              <a:solidFill>
                <a:schemeClr val="tx2">
                  <a:lumMod val="75000"/>
                </a:schemeClr>
              </a:solidFill>
              <a:latin typeface="Arial Black" panose="020B0A040201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5" y="3933265"/>
            <a:ext cx="5238750" cy="2524125"/>
          </a:xfrm>
          <a:prstGeom prst="rect">
            <a:avLst/>
          </a:prstGeom>
        </p:spPr>
      </p:pic>
    </p:spTree>
    <p:extLst>
      <p:ext uri="{BB962C8B-B14F-4D97-AF65-F5344CB8AC3E}">
        <p14:creationId xmlns:p14="http://schemas.microsoft.com/office/powerpoint/2010/main" val="1177586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273" y="-280662"/>
            <a:ext cx="10515600" cy="1325563"/>
          </a:xfrm>
        </p:spPr>
        <p:txBody>
          <a:bodyPr>
            <a:normAutofit/>
          </a:bodyPr>
          <a:lstStyle/>
          <a:p>
            <a:r>
              <a:rPr lang="uk-UA" sz="4400" dirty="0">
                <a:solidFill>
                  <a:schemeClr val="accent6">
                    <a:lumMod val="75000"/>
                  </a:schemeClr>
                </a:solidFill>
                <a:latin typeface="Arial Black" panose="020B0A04020102020204" pitchFamily="34" charset="0"/>
              </a:rPr>
              <a:t>Кінець 60-х – 80-ті рр. ХХ ст.</a:t>
            </a:r>
            <a:endParaRPr lang="uk-UA" sz="4400" dirty="0"/>
          </a:p>
        </p:txBody>
      </p:sp>
      <p:sp>
        <p:nvSpPr>
          <p:cNvPr id="3" name="Объект 2"/>
          <p:cNvSpPr>
            <a:spLocks noGrp="1"/>
          </p:cNvSpPr>
          <p:nvPr>
            <p:ph idx="1"/>
          </p:nvPr>
        </p:nvSpPr>
        <p:spPr>
          <a:xfrm>
            <a:off x="839273" y="670151"/>
            <a:ext cx="10515600" cy="4351338"/>
          </a:xfrm>
        </p:spPr>
        <p:txBody>
          <a:bodyPr>
            <a:noAutofit/>
          </a:bodyPr>
          <a:lstStyle/>
          <a:p>
            <a:pPr marL="0" indent="0">
              <a:buNone/>
            </a:pPr>
            <a:r>
              <a:rPr lang="uk-UA" sz="2200" dirty="0">
                <a:solidFill>
                  <a:srgbClr val="000000"/>
                </a:solidFill>
                <a:latin typeface="Arial" panose="020B0604020202020204" pitchFamily="34" charset="0"/>
              </a:rPr>
              <a:t>Другий напрямок даного періоду — це музика нового покоління — електронна, яку виконували передусім </a:t>
            </a:r>
            <a:r>
              <a:rPr lang="uk-UA" sz="2200" dirty="0" smtClean="0">
                <a:solidFill>
                  <a:srgbClr val="000000"/>
                </a:solidFill>
                <a:latin typeface="Arial" panose="020B0604020202020204" pitchFamily="34" charset="0"/>
              </a:rPr>
              <a:t>ВІА</a:t>
            </a:r>
            <a:r>
              <a:rPr lang="uk-UA" sz="2200" dirty="0">
                <a:solidFill>
                  <a:srgbClr val="000000"/>
                </a:solidFill>
                <a:latin typeface="Arial" panose="020B0604020202020204" pitchFamily="34" charset="0"/>
              </a:rPr>
              <a:t> (вокально-інструментальні ансамблі), іноді використовується такий термін, як </a:t>
            </a:r>
            <a:r>
              <a:rPr lang="uk-UA" sz="2200" dirty="0" smtClean="0">
                <a:solidFill>
                  <a:srgbClr val="000000"/>
                </a:solidFill>
                <a:latin typeface="Arial" panose="020B0604020202020204" pitchFamily="34" charset="0"/>
              </a:rPr>
              <a:t>біг-біт, </a:t>
            </a:r>
            <a:r>
              <a:rPr lang="uk-UA" sz="2200" dirty="0">
                <a:solidFill>
                  <a:srgbClr val="000000"/>
                </a:solidFill>
                <a:latin typeface="Arial" panose="020B0604020202020204" pitchFamily="34" charset="0"/>
              </a:rPr>
              <a:t>але він не охоплює всі жанри, які панували серед цієї музики. На той час це була легка музика (відносно традиційної, оркестрової естради), мовою сьогодення — поп. У цьому стилі писали </a:t>
            </a:r>
            <a:r>
              <a:rPr lang="uk-UA" sz="2200" dirty="0">
                <a:latin typeface="Arial" panose="020B0604020202020204" pitchFamily="34" charset="0"/>
              </a:rPr>
              <a:t>Левко </a:t>
            </a:r>
            <a:r>
              <a:rPr lang="uk-UA" sz="2200" dirty="0" smtClean="0">
                <a:latin typeface="Arial" panose="020B0604020202020204" pitchFamily="34" charset="0"/>
              </a:rPr>
              <a:t>Дутковський,</a:t>
            </a:r>
            <a:r>
              <a:rPr lang="uk-UA" sz="2200" dirty="0">
                <a:latin typeface="Arial" panose="020B0604020202020204" pitchFamily="34" charset="0"/>
              </a:rPr>
              <a:t> </a:t>
            </a:r>
            <a:r>
              <a:rPr lang="uk-UA" sz="2200" dirty="0" smtClean="0">
                <a:latin typeface="Arial" panose="020B0604020202020204" pitchFamily="34" charset="0"/>
              </a:rPr>
              <a:t>Валерій Громцев,</a:t>
            </a:r>
            <a:r>
              <a:rPr lang="uk-UA" sz="2200" dirty="0">
                <a:latin typeface="Arial" panose="020B0604020202020204" pitchFamily="34" charset="0"/>
              </a:rPr>
              <a:t> </a:t>
            </a:r>
            <a:r>
              <a:rPr lang="uk-UA" sz="2200" dirty="0" smtClean="0">
                <a:latin typeface="Arial" panose="020B0604020202020204" pitchFamily="34" charset="0"/>
              </a:rPr>
              <a:t>Микола Мозговий,</a:t>
            </a:r>
            <a:r>
              <a:rPr lang="uk-UA" sz="2200" dirty="0">
                <a:latin typeface="Arial" panose="020B0604020202020204" pitchFamily="34" charset="0"/>
              </a:rPr>
              <a:t> </a:t>
            </a:r>
            <a:r>
              <a:rPr lang="uk-UA" sz="2200" dirty="0" smtClean="0">
                <a:latin typeface="Arial" panose="020B0604020202020204" pitchFamily="34" charset="0"/>
              </a:rPr>
              <a:t>Павло Дворський,</a:t>
            </a:r>
            <a:r>
              <a:rPr lang="uk-UA" sz="2200" dirty="0">
                <a:latin typeface="Arial" panose="020B0604020202020204" pitchFamily="34" charset="0"/>
              </a:rPr>
              <a:t> Тарас </a:t>
            </a:r>
            <a:r>
              <a:rPr lang="uk-UA" sz="2200" dirty="0" smtClean="0">
                <a:latin typeface="Arial" panose="020B0604020202020204" pitchFamily="34" charset="0"/>
              </a:rPr>
              <a:t>Петриненко,</a:t>
            </a:r>
            <a:r>
              <a:rPr lang="uk-UA" sz="2200" dirty="0">
                <a:latin typeface="Arial" panose="020B0604020202020204" pitchFamily="34" charset="0"/>
              </a:rPr>
              <a:t> Ігор Білозір, Анатолій Пащенко, Руслан Іщук</a:t>
            </a:r>
            <a:r>
              <a:rPr lang="uk-UA" sz="2200" dirty="0">
                <a:solidFill>
                  <a:srgbClr val="000000"/>
                </a:solidFill>
                <a:latin typeface="Arial" panose="020B0604020202020204" pitchFamily="34" charset="0"/>
              </a:rPr>
              <a:t>, Володимир Яцола, далі з'явилися нові автори Олександр Злотник, Остап Гавриш та </a:t>
            </a:r>
            <a:r>
              <a:rPr lang="uk-UA" sz="2200" dirty="0" smtClean="0">
                <a:solidFill>
                  <a:srgbClr val="000000"/>
                </a:solidFill>
                <a:latin typeface="Arial" panose="020B0604020202020204" pitchFamily="34" charset="0"/>
              </a:rPr>
              <a:t>Геннадій </a:t>
            </a:r>
            <a:r>
              <a:rPr lang="uk-UA" sz="2200" dirty="0">
                <a:solidFill>
                  <a:srgbClr val="000000"/>
                </a:solidFill>
                <a:latin typeface="Arial" panose="020B0604020202020204" pitchFamily="34" charset="0"/>
              </a:rPr>
              <a:t>Татарченко. </a:t>
            </a:r>
            <a:endParaRPr lang="uk-UA" sz="2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73" y="3728435"/>
            <a:ext cx="1855524" cy="243410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8210" y="3689799"/>
            <a:ext cx="3364285" cy="247274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8507" y="3752921"/>
            <a:ext cx="3425994" cy="2434106"/>
          </a:xfrm>
          <a:prstGeom prst="rect">
            <a:avLst/>
          </a:prstGeom>
        </p:spPr>
      </p:pic>
      <p:sp>
        <p:nvSpPr>
          <p:cNvPr id="7" name="TextBox 6"/>
          <p:cNvSpPr txBox="1"/>
          <p:nvPr/>
        </p:nvSpPr>
        <p:spPr>
          <a:xfrm>
            <a:off x="731431" y="6336406"/>
            <a:ext cx="2071208" cy="369332"/>
          </a:xfrm>
          <a:prstGeom prst="rect">
            <a:avLst/>
          </a:prstGeom>
          <a:noFill/>
        </p:spPr>
        <p:txBody>
          <a:bodyPr wrap="none" rtlCol="0">
            <a:spAutoFit/>
          </a:bodyPr>
          <a:lstStyle/>
          <a:p>
            <a:r>
              <a:rPr lang="uk-UA" dirty="0" smtClean="0"/>
              <a:t>Левко Дутковський</a:t>
            </a:r>
            <a:endParaRPr lang="uk-UA" dirty="0"/>
          </a:p>
        </p:txBody>
      </p:sp>
      <p:sp>
        <p:nvSpPr>
          <p:cNvPr id="8" name="TextBox 7"/>
          <p:cNvSpPr txBox="1"/>
          <p:nvPr/>
        </p:nvSpPr>
        <p:spPr>
          <a:xfrm>
            <a:off x="3902298" y="6336406"/>
            <a:ext cx="1985928" cy="369332"/>
          </a:xfrm>
          <a:prstGeom prst="rect">
            <a:avLst/>
          </a:prstGeom>
          <a:noFill/>
        </p:spPr>
        <p:txBody>
          <a:bodyPr wrap="none" rtlCol="0">
            <a:spAutoFit/>
          </a:bodyPr>
          <a:lstStyle/>
          <a:p>
            <a:r>
              <a:rPr lang="uk-UA" dirty="0" smtClean="0"/>
              <a:t>Микола Мозговий</a:t>
            </a:r>
            <a:endParaRPr lang="uk-UA" dirty="0"/>
          </a:p>
        </p:txBody>
      </p:sp>
      <p:sp>
        <p:nvSpPr>
          <p:cNvPr id="9" name="TextBox 8"/>
          <p:cNvSpPr txBox="1"/>
          <p:nvPr/>
        </p:nvSpPr>
        <p:spPr>
          <a:xfrm>
            <a:off x="8191959" y="6340768"/>
            <a:ext cx="1836785" cy="369332"/>
          </a:xfrm>
          <a:prstGeom prst="rect">
            <a:avLst/>
          </a:prstGeom>
          <a:noFill/>
        </p:spPr>
        <p:txBody>
          <a:bodyPr wrap="none" rtlCol="0">
            <a:spAutoFit/>
          </a:bodyPr>
          <a:lstStyle/>
          <a:p>
            <a:r>
              <a:rPr lang="uk-UA" dirty="0" smtClean="0"/>
              <a:t>Валерій Громцев</a:t>
            </a:r>
            <a:endParaRPr lang="uk-UA" dirty="0"/>
          </a:p>
        </p:txBody>
      </p:sp>
    </p:spTree>
    <p:extLst>
      <p:ext uri="{BB962C8B-B14F-4D97-AF65-F5344CB8AC3E}">
        <p14:creationId xmlns:p14="http://schemas.microsoft.com/office/powerpoint/2010/main" val="4005849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0944" y="0"/>
            <a:ext cx="9720072" cy="1326523"/>
          </a:xfrm>
        </p:spPr>
        <p:txBody>
          <a:bodyPr>
            <a:normAutofit/>
          </a:bodyPr>
          <a:lstStyle/>
          <a:p>
            <a:r>
              <a:rPr lang="uk-UA" sz="4800" dirty="0">
                <a:solidFill>
                  <a:schemeClr val="accent6">
                    <a:lumMod val="75000"/>
                  </a:schemeClr>
                </a:solidFill>
                <a:latin typeface="Arial Black" panose="020B0A04020102020204" pitchFamily="34" charset="0"/>
              </a:rPr>
              <a:t>Кінець 60-х – 80-ті рр. ХХ ст.</a:t>
            </a:r>
            <a:endParaRPr lang="uk-UA" sz="4800" dirty="0"/>
          </a:p>
        </p:txBody>
      </p:sp>
      <p:sp>
        <p:nvSpPr>
          <p:cNvPr id="3" name="Объект 2"/>
          <p:cNvSpPr>
            <a:spLocks noGrp="1"/>
          </p:cNvSpPr>
          <p:nvPr>
            <p:ph idx="1"/>
          </p:nvPr>
        </p:nvSpPr>
        <p:spPr>
          <a:xfrm>
            <a:off x="830945" y="2021982"/>
            <a:ext cx="9720071" cy="3920845"/>
          </a:xfrm>
        </p:spPr>
        <p:txBody>
          <a:bodyPr/>
          <a:lstStyle/>
          <a:p>
            <a:r>
              <a:rPr lang="uk-UA" dirty="0">
                <a:solidFill>
                  <a:srgbClr val="000000"/>
                </a:solidFill>
                <a:latin typeface="Arial" panose="020B0604020202020204" pitchFamily="34" charset="0"/>
              </a:rPr>
              <a:t>Також у цьому стилі аранжовано деякі пісні </a:t>
            </a:r>
            <a:r>
              <a:rPr lang="uk-UA" dirty="0">
                <a:latin typeface="Arial" panose="020B0604020202020204" pitchFamily="34" charset="0"/>
              </a:rPr>
              <a:t>Володимира Івасюка</a:t>
            </a:r>
            <a:r>
              <a:rPr lang="uk-UA" dirty="0">
                <a:solidFill>
                  <a:srgbClr val="000000"/>
                </a:solidFill>
                <a:latin typeface="Arial" panose="020B0604020202020204" pitchFamily="34" charset="0"/>
              </a:rPr>
              <a:t>, багато творів </a:t>
            </a:r>
            <a:r>
              <a:rPr lang="uk-UA" dirty="0">
                <a:latin typeface="Arial" panose="020B0604020202020204" pitchFamily="34" charset="0"/>
              </a:rPr>
              <a:t>Ігоря Поклада</a:t>
            </a:r>
            <a:r>
              <a:rPr lang="uk-UA" dirty="0">
                <a:solidFill>
                  <a:srgbClr val="000000"/>
                </a:solidFill>
                <a:latin typeface="Arial" panose="020B0604020202020204" pitchFamily="34" charset="0"/>
              </a:rPr>
              <a:t>. Деякі ансамблі, зокрема «</a:t>
            </a:r>
            <a:r>
              <a:rPr lang="uk-UA" dirty="0">
                <a:latin typeface="Arial" panose="020B0604020202020204" pitchFamily="34" charset="0"/>
              </a:rPr>
              <a:t>Кобза» та «Калина»</a:t>
            </a:r>
            <a:r>
              <a:rPr lang="uk-UA" dirty="0">
                <a:solidFill>
                  <a:srgbClr val="000000"/>
                </a:solidFill>
                <a:latin typeface="Arial" panose="020B0604020202020204" pitchFamily="34" charset="0"/>
              </a:rPr>
              <a:t>, аранжували у модерному стилі навіть пісні членів спілки композиторів (наприклад, тих же Майбороди, Шамо, Білаша). Стиль зародився наприкінці 60-х під впливом «Бітлз», його піонерами були Дутковський </a:t>
            </a:r>
            <a:r>
              <a:rPr lang="uk-UA" dirty="0">
                <a:latin typeface="Arial" panose="020B0604020202020204" pitchFamily="34" charset="0"/>
              </a:rPr>
              <a:t>(«Смерічка»),</a:t>
            </a:r>
            <a:r>
              <a:rPr lang="uk-UA" dirty="0">
                <a:solidFill>
                  <a:srgbClr val="000000"/>
                </a:solidFill>
                <a:latin typeface="Arial" panose="020B0604020202020204" pitchFamily="34" charset="0"/>
              </a:rPr>
              <a:t> Громцев («Карпати») та львівська «</a:t>
            </a:r>
            <a:r>
              <a:rPr lang="uk-UA" dirty="0">
                <a:latin typeface="Arial" panose="020B0604020202020204" pitchFamily="34" charset="0"/>
              </a:rPr>
              <a:t>Арніка»</a:t>
            </a:r>
            <a:r>
              <a:rPr lang="uk-UA" dirty="0">
                <a:solidFill>
                  <a:srgbClr val="000000"/>
                </a:solidFill>
                <a:latin typeface="Arial" panose="020B0604020202020204" pitchFamily="34" charset="0"/>
              </a:rPr>
              <a:t> В. Морозова та В. Васильєва. У 70-ті роки він досяг розквіту, проте вже у 80-ті ВІА починають потроху відмирати, з'являється багато нових груп, які грали сучаснішу, але в багатьох випадках ще простішу і менш якісну музику. Івасюк, до речі, не дуже любив такі аранжування своїх пісень, він завжди тяжів до оркестру.</a:t>
            </a:r>
            <a:endParaRPr lang="uk-UA" dirty="0"/>
          </a:p>
        </p:txBody>
      </p:sp>
    </p:spTree>
    <p:extLst>
      <p:ext uri="{BB962C8B-B14F-4D97-AF65-F5344CB8AC3E}">
        <p14:creationId xmlns:p14="http://schemas.microsoft.com/office/powerpoint/2010/main" val="4016199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r>
              <a:rPr lang="uk-UA" dirty="0" smtClean="0">
                <a:solidFill>
                  <a:schemeClr val="accent6">
                    <a:lumMod val="75000"/>
                  </a:schemeClr>
                </a:solidFill>
                <a:latin typeface="Arial Black" panose="020B0A04020102020204" pitchFamily="34" charset="0"/>
              </a:rPr>
              <a:t>70 </a:t>
            </a:r>
            <a:r>
              <a:rPr lang="uk-UA" dirty="0">
                <a:solidFill>
                  <a:schemeClr val="accent6">
                    <a:lumMod val="75000"/>
                  </a:schemeClr>
                </a:solidFill>
                <a:latin typeface="Arial Black" panose="020B0A04020102020204" pitchFamily="34" charset="0"/>
              </a:rPr>
              <a:t>– 80-ті рр. ХХ ст.</a:t>
            </a:r>
            <a:endParaRPr lang="uk-UA" dirty="0"/>
          </a:p>
        </p:txBody>
      </p:sp>
      <p:sp>
        <p:nvSpPr>
          <p:cNvPr id="3" name="Объект 2"/>
          <p:cNvSpPr>
            <a:spLocks noGrp="1"/>
          </p:cNvSpPr>
          <p:nvPr>
            <p:ph idx="1"/>
          </p:nvPr>
        </p:nvSpPr>
        <p:spPr>
          <a:xfrm>
            <a:off x="838200" y="1027023"/>
            <a:ext cx="10515600" cy="4351338"/>
          </a:xfrm>
        </p:spPr>
        <p:txBody>
          <a:bodyPr>
            <a:normAutofit/>
          </a:bodyPr>
          <a:lstStyle/>
          <a:p>
            <a:pPr marL="0" indent="0">
              <a:buNone/>
            </a:pPr>
            <a:r>
              <a:rPr lang="uk-UA" dirty="0">
                <a:solidFill>
                  <a:srgbClr val="000000"/>
                </a:solidFill>
                <a:latin typeface="Arial" panose="020B0604020202020204" pitchFamily="34" charset="0"/>
              </a:rPr>
              <a:t>В зазначений </a:t>
            </a:r>
            <a:r>
              <a:rPr lang="uk-UA" dirty="0" smtClean="0">
                <a:solidFill>
                  <a:srgbClr val="000000"/>
                </a:solidFill>
                <a:latin typeface="Arial" panose="020B0604020202020204" pitchFamily="34" charset="0"/>
              </a:rPr>
              <a:t>період </a:t>
            </a:r>
            <a:r>
              <a:rPr lang="uk-UA" dirty="0">
                <a:solidFill>
                  <a:srgbClr val="000000"/>
                </a:solidFill>
                <a:latin typeface="Arial" panose="020B0604020202020204" pitchFamily="34" charset="0"/>
              </a:rPr>
              <a:t>змінюється не лише музика, а й тексти — </a:t>
            </a:r>
            <a:r>
              <a:rPr lang="uk-UA" dirty="0">
                <a:latin typeface="Arial" panose="020B0604020202020204" pitchFamily="34" charset="0"/>
              </a:rPr>
              <a:t>нові</a:t>
            </a:r>
            <a:r>
              <a:rPr lang="uk-UA" dirty="0">
                <a:solidFill>
                  <a:srgbClr val="000000"/>
                </a:solidFill>
                <a:latin typeface="Arial" panose="020B0604020202020204" pitchFamily="34" charset="0"/>
              </a:rPr>
              <a:t> митці (за деякими </a:t>
            </a:r>
            <a:r>
              <a:rPr lang="uk-UA" dirty="0" smtClean="0">
                <a:solidFill>
                  <a:srgbClr val="000000"/>
                </a:solidFill>
                <a:latin typeface="Arial" panose="020B0604020202020204" pitchFamily="34" charset="0"/>
              </a:rPr>
              <a:t>винятками) </a:t>
            </a:r>
            <a:r>
              <a:rPr lang="uk-UA" dirty="0">
                <a:solidFill>
                  <a:srgbClr val="000000"/>
                </a:solidFill>
                <a:latin typeface="Arial" panose="020B0604020202020204" pitchFamily="34" charset="0"/>
              </a:rPr>
              <a:t>відходять від сільської тематики, від «сльозливості» та «сентиментальності». Це й не дивно, </a:t>
            </a:r>
            <a:r>
              <a:rPr lang="uk-UA" dirty="0" smtClean="0">
                <a:solidFill>
                  <a:srgbClr val="000000"/>
                </a:solidFill>
                <a:latin typeface="Arial" panose="020B0604020202020204" pitchFamily="34" charset="0"/>
              </a:rPr>
              <a:t>тому що </a:t>
            </a:r>
            <a:r>
              <a:rPr lang="uk-UA" dirty="0">
                <a:solidFill>
                  <a:srgbClr val="000000"/>
                </a:solidFill>
                <a:latin typeface="Arial" panose="020B0604020202020204" pitchFamily="34" charset="0"/>
              </a:rPr>
              <a:t>більшість композиторів народилися і виросли у місті (Івасюк, Поклад, Карабиць, Скорик, Янівський). Ритми стають жвавішими, енергійними, під вокально-інструментальні ансамблі охоче танцює молодь, з кінця </a:t>
            </a:r>
            <a:r>
              <a:rPr lang="uk-UA" dirty="0" smtClean="0">
                <a:solidFill>
                  <a:srgbClr val="000000"/>
                </a:solidFill>
                <a:latin typeface="Arial" panose="020B0604020202020204" pitchFamily="34" charset="0"/>
              </a:rPr>
              <a:t>70-х </a:t>
            </a:r>
            <a:r>
              <a:rPr lang="uk-UA" dirty="0">
                <a:solidFill>
                  <a:srgbClr val="000000"/>
                </a:solidFill>
                <a:latin typeface="Arial" panose="020B0604020202020204" pitchFamily="34" charset="0"/>
              </a:rPr>
              <a:t>відчувається вплив диско. З'являється величезна кількість джаз- і рок-обробок.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902" y="3412901"/>
            <a:ext cx="4209423" cy="2760663"/>
          </a:xfrm>
          <a:prstGeom prst="rect">
            <a:avLst/>
          </a:prstGeom>
        </p:spPr>
      </p:pic>
      <p:sp>
        <p:nvSpPr>
          <p:cNvPr id="5" name="TextBox 4"/>
          <p:cNvSpPr txBox="1"/>
          <p:nvPr/>
        </p:nvSpPr>
        <p:spPr>
          <a:xfrm>
            <a:off x="4559121" y="6405384"/>
            <a:ext cx="1943096" cy="369332"/>
          </a:xfrm>
          <a:prstGeom prst="rect">
            <a:avLst/>
          </a:prstGeom>
          <a:noFill/>
        </p:spPr>
        <p:txBody>
          <a:bodyPr wrap="none" rtlCol="0">
            <a:spAutoFit/>
          </a:bodyPr>
          <a:lstStyle/>
          <a:p>
            <a:r>
              <a:rPr lang="uk-UA" dirty="0" smtClean="0"/>
              <a:t>Мирослав Скорик</a:t>
            </a:r>
            <a:endParaRPr lang="uk-UA" dirty="0"/>
          </a:p>
        </p:txBody>
      </p:sp>
    </p:spTree>
    <p:extLst>
      <p:ext uri="{BB962C8B-B14F-4D97-AF65-F5344CB8AC3E}">
        <p14:creationId xmlns:p14="http://schemas.microsoft.com/office/powerpoint/2010/main" val="3345130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0"/>
            <a:ext cx="9720072" cy="1499616"/>
          </a:xfrm>
        </p:spPr>
        <p:txBody>
          <a:bodyPr>
            <a:normAutofit/>
          </a:bodyPr>
          <a:lstStyle/>
          <a:p>
            <a:r>
              <a:rPr lang="uk-UA" sz="4400" dirty="0">
                <a:solidFill>
                  <a:schemeClr val="accent6">
                    <a:lumMod val="75000"/>
                  </a:schemeClr>
                </a:solidFill>
                <a:latin typeface="Arial Black" panose="020B0A04020102020204" pitchFamily="34" charset="0"/>
              </a:rPr>
              <a:t>70 – 80-ті рр. ХХ ст.</a:t>
            </a:r>
            <a:endParaRPr lang="uk-UA" sz="4400" dirty="0"/>
          </a:p>
        </p:txBody>
      </p:sp>
      <p:sp>
        <p:nvSpPr>
          <p:cNvPr id="3" name="Объект 2"/>
          <p:cNvSpPr>
            <a:spLocks noGrp="1"/>
          </p:cNvSpPr>
          <p:nvPr>
            <p:ph idx="1"/>
          </p:nvPr>
        </p:nvSpPr>
        <p:spPr>
          <a:xfrm>
            <a:off x="1024128" y="1074614"/>
            <a:ext cx="9720071" cy="4023360"/>
          </a:xfrm>
        </p:spPr>
        <p:txBody>
          <a:bodyPr/>
          <a:lstStyle/>
          <a:p>
            <a:r>
              <a:rPr lang="uk-UA" sz="2000" dirty="0">
                <a:solidFill>
                  <a:srgbClr val="000000"/>
                </a:solidFill>
                <a:latin typeface="Arial" panose="020B0604020202020204" pitchFamily="34" charset="0"/>
              </a:rPr>
              <a:t>Отримують свіже звучання і оркестри. Серед найпопулярніших виконавців цього періоду були Назарій Яремчук, Василь Зінкевич, Софія Ротару, Ніна Матвієнко, Іван Попович, Віктор Шпортько, Ліна Прохорова</a:t>
            </a:r>
            <a:r>
              <a:rPr lang="uk-UA" sz="2000" dirty="0">
                <a:latin typeface="Arial" panose="020B0604020202020204" pitchFamily="34" charset="0"/>
              </a:rPr>
              <a:t>,Тетяна Русова,</a:t>
            </a:r>
            <a:r>
              <a:rPr lang="uk-UA" sz="2000" dirty="0">
                <a:solidFill>
                  <a:srgbClr val="000000"/>
                </a:solidFill>
                <a:latin typeface="Arial" panose="020B0604020202020204" pitchFamily="34" charset="0"/>
              </a:rPr>
              <a:t> Людмила Артеменко, Лідія Михайленко, Лідія Відаш, тріо Мареничів. Серед найвідоміших пісень періоду 70-х — 80-х слід згадати такі, як «Червона рута», «Водограй», «Дикі гуси», «Чарівна скрипка», «А ми удвох», «Три дороги», «Канни», «Моя любов, моя земля», «Незрівнянний світ краси», «Гай, зелений гай», «Мій рідний край», «Стожари», «Смерекова хата».</a:t>
            </a:r>
            <a:endParaRPr lang="uk-UA" sz="2000" dirty="0"/>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158" y="3493293"/>
            <a:ext cx="2079681" cy="280808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452" y="3493293"/>
            <a:ext cx="2320544" cy="280808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610" y="3493293"/>
            <a:ext cx="3776460" cy="2808082"/>
          </a:xfrm>
          <a:prstGeom prst="rect">
            <a:avLst/>
          </a:prstGeom>
        </p:spPr>
      </p:pic>
      <p:sp>
        <p:nvSpPr>
          <p:cNvPr id="7" name="TextBox 6"/>
          <p:cNvSpPr txBox="1"/>
          <p:nvPr/>
        </p:nvSpPr>
        <p:spPr>
          <a:xfrm>
            <a:off x="1249250" y="6488668"/>
            <a:ext cx="1840825" cy="369332"/>
          </a:xfrm>
          <a:prstGeom prst="rect">
            <a:avLst/>
          </a:prstGeom>
          <a:noFill/>
        </p:spPr>
        <p:txBody>
          <a:bodyPr wrap="none" rtlCol="0">
            <a:spAutoFit/>
          </a:bodyPr>
          <a:lstStyle/>
          <a:p>
            <a:r>
              <a:rPr lang="uk-UA" dirty="0" smtClean="0"/>
              <a:t>Назарій Яремчук</a:t>
            </a:r>
            <a:endParaRPr lang="uk-UA" dirty="0"/>
          </a:p>
        </p:txBody>
      </p:sp>
      <p:sp>
        <p:nvSpPr>
          <p:cNvPr id="8" name="TextBox 7"/>
          <p:cNvSpPr txBox="1"/>
          <p:nvPr/>
        </p:nvSpPr>
        <p:spPr>
          <a:xfrm>
            <a:off x="4428083" y="6488668"/>
            <a:ext cx="1681101" cy="369332"/>
          </a:xfrm>
          <a:prstGeom prst="rect">
            <a:avLst/>
          </a:prstGeom>
          <a:noFill/>
        </p:spPr>
        <p:txBody>
          <a:bodyPr wrap="none" rtlCol="0">
            <a:spAutoFit/>
          </a:bodyPr>
          <a:lstStyle/>
          <a:p>
            <a:r>
              <a:rPr lang="uk-UA" dirty="0" smtClean="0"/>
              <a:t>Ніна Матвієнко</a:t>
            </a:r>
            <a:endParaRPr lang="uk-UA" dirty="0"/>
          </a:p>
        </p:txBody>
      </p:sp>
      <p:sp>
        <p:nvSpPr>
          <p:cNvPr id="9" name="TextBox 8"/>
          <p:cNvSpPr txBox="1"/>
          <p:nvPr/>
        </p:nvSpPr>
        <p:spPr>
          <a:xfrm>
            <a:off x="7765961" y="6488668"/>
            <a:ext cx="1695785" cy="369332"/>
          </a:xfrm>
          <a:prstGeom prst="rect">
            <a:avLst/>
          </a:prstGeom>
          <a:noFill/>
        </p:spPr>
        <p:txBody>
          <a:bodyPr wrap="none" rtlCol="0">
            <a:spAutoFit/>
          </a:bodyPr>
          <a:lstStyle/>
          <a:p>
            <a:r>
              <a:rPr lang="uk-UA" dirty="0" smtClean="0"/>
              <a:t>Тріо Мареничів</a:t>
            </a:r>
            <a:endParaRPr lang="uk-UA" dirty="0"/>
          </a:p>
        </p:txBody>
      </p:sp>
    </p:spTree>
    <p:extLst>
      <p:ext uri="{BB962C8B-B14F-4D97-AF65-F5344CB8AC3E}">
        <p14:creationId xmlns:p14="http://schemas.microsoft.com/office/powerpoint/2010/main" val="2642024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093" y="20018"/>
            <a:ext cx="10515600" cy="1325563"/>
          </a:xfrm>
        </p:spPr>
        <p:txBody>
          <a:bodyPr/>
          <a:lstStyle/>
          <a:p>
            <a:r>
              <a:rPr lang="uk-UA" dirty="0" smtClean="0">
                <a:solidFill>
                  <a:schemeClr val="accent6">
                    <a:lumMod val="75000"/>
                  </a:schemeClr>
                </a:solidFill>
                <a:latin typeface="Arial Black" panose="020B0A04020102020204" pitchFamily="34" charset="0"/>
              </a:rPr>
              <a:t>Популярні виконавці 70 – 80 рр.</a:t>
            </a:r>
            <a:endParaRPr lang="uk-UA" dirty="0">
              <a:solidFill>
                <a:schemeClr val="accent6">
                  <a:lumMod val="75000"/>
                </a:schemeClr>
              </a:solidFill>
              <a:latin typeface="Arial Black" panose="020B0A0402010202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4270" y="1497503"/>
            <a:ext cx="3436513" cy="319713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295" y="1497502"/>
            <a:ext cx="3202547" cy="319713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2355" y="1497503"/>
            <a:ext cx="2957848" cy="3337327"/>
          </a:xfrm>
          <a:prstGeom prst="rect">
            <a:avLst/>
          </a:prstGeom>
        </p:spPr>
      </p:pic>
      <p:sp>
        <p:nvSpPr>
          <p:cNvPr id="7" name="TextBox 6"/>
          <p:cNvSpPr txBox="1"/>
          <p:nvPr/>
        </p:nvSpPr>
        <p:spPr>
          <a:xfrm>
            <a:off x="1286796" y="5138671"/>
            <a:ext cx="1492716" cy="369332"/>
          </a:xfrm>
          <a:prstGeom prst="rect">
            <a:avLst/>
          </a:prstGeom>
          <a:noFill/>
        </p:spPr>
        <p:txBody>
          <a:bodyPr wrap="none" rtlCol="0">
            <a:spAutoFit/>
          </a:bodyPr>
          <a:lstStyle/>
          <a:p>
            <a:r>
              <a:rPr lang="uk-UA" dirty="0" smtClean="0"/>
              <a:t>Іван Попович</a:t>
            </a:r>
            <a:endParaRPr lang="uk-UA" dirty="0"/>
          </a:p>
        </p:txBody>
      </p:sp>
      <p:sp>
        <p:nvSpPr>
          <p:cNvPr id="8" name="TextBox 7"/>
          <p:cNvSpPr txBox="1"/>
          <p:nvPr/>
        </p:nvSpPr>
        <p:spPr>
          <a:xfrm>
            <a:off x="5257800" y="5138671"/>
            <a:ext cx="1449115" cy="369332"/>
          </a:xfrm>
          <a:prstGeom prst="rect">
            <a:avLst/>
          </a:prstGeom>
          <a:noFill/>
        </p:spPr>
        <p:txBody>
          <a:bodyPr wrap="none" rtlCol="0">
            <a:spAutoFit/>
          </a:bodyPr>
          <a:lstStyle/>
          <a:p>
            <a:r>
              <a:rPr lang="uk-UA" dirty="0" smtClean="0"/>
              <a:t>Софія Ротару</a:t>
            </a:r>
            <a:endParaRPr lang="uk-UA" dirty="0"/>
          </a:p>
        </p:txBody>
      </p:sp>
      <p:sp>
        <p:nvSpPr>
          <p:cNvPr id="9" name="TextBox 8"/>
          <p:cNvSpPr txBox="1"/>
          <p:nvPr/>
        </p:nvSpPr>
        <p:spPr>
          <a:xfrm>
            <a:off x="9185203" y="5138671"/>
            <a:ext cx="1772152" cy="369332"/>
          </a:xfrm>
          <a:prstGeom prst="rect">
            <a:avLst/>
          </a:prstGeom>
          <a:noFill/>
        </p:spPr>
        <p:txBody>
          <a:bodyPr wrap="none" rtlCol="0">
            <a:spAutoFit/>
          </a:bodyPr>
          <a:lstStyle/>
          <a:p>
            <a:r>
              <a:rPr lang="uk-UA" dirty="0" smtClean="0"/>
              <a:t>Василь Зінкевич</a:t>
            </a:r>
            <a:endParaRPr lang="uk-UA" dirty="0"/>
          </a:p>
        </p:txBody>
      </p:sp>
    </p:spTree>
    <p:extLst>
      <p:ext uri="{BB962C8B-B14F-4D97-AF65-F5344CB8AC3E}">
        <p14:creationId xmlns:p14="http://schemas.microsoft.com/office/powerpoint/2010/main" val="2251626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0"/>
            <a:ext cx="9720072" cy="1499616"/>
          </a:xfrm>
        </p:spPr>
        <p:txBody>
          <a:bodyPr/>
          <a:lstStyle/>
          <a:p>
            <a:r>
              <a:rPr lang="uk-UA" dirty="0" smtClean="0">
                <a:solidFill>
                  <a:schemeClr val="accent6">
                    <a:lumMod val="75000"/>
                  </a:schemeClr>
                </a:solidFill>
                <a:latin typeface="Arial Black" panose="020B0A04020102020204" pitchFamily="34" charset="0"/>
              </a:rPr>
              <a:t>80-ті рр. – наш час</a:t>
            </a:r>
            <a:endParaRPr lang="uk-UA" dirty="0">
              <a:solidFill>
                <a:schemeClr val="accent6">
                  <a:lumMod val="75000"/>
                </a:schemeClr>
              </a:solidFill>
              <a:latin typeface="Arial Black" panose="020B0A04020102020204" pitchFamily="34" charset="0"/>
            </a:endParaRPr>
          </a:p>
        </p:txBody>
      </p:sp>
      <p:sp>
        <p:nvSpPr>
          <p:cNvPr id="3" name="Объект 2"/>
          <p:cNvSpPr>
            <a:spLocks noGrp="1"/>
          </p:cNvSpPr>
          <p:nvPr>
            <p:ph idx="1"/>
          </p:nvPr>
        </p:nvSpPr>
        <p:spPr>
          <a:xfrm>
            <a:off x="1024127" y="1067402"/>
            <a:ext cx="9720071" cy="4572000"/>
          </a:xfrm>
        </p:spPr>
        <p:txBody>
          <a:bodyPr>
            <a:noAutofit/>
          </a:bodyPr>
          <a:lstStyle/>
          <a:p>
            <a:pPr marL="0" indent="0">
              <a:buNone/>
            </a:pPr>
            <a:r>
              <a:rPr lang="uk-UA" sz="2400" dirty="0">
                <a:solidFill>
                  <a:srgbClr val="000000"/>
                </a:solidFill>
                <a:latin typeface="Arial" panose="020B0604020202020204" pitchFamily="34" charset="0"/>
              </a:rPr>
              <a:t>Стара українська естрадна музика переживає занепад, потроху вмирають композитори, жанр ВІА взагалі зникає, пісні стають простішими за музикою і текстами, часом — примітивними. Але і в цей період з'являються гарні твори, особливо це стосується таких композиторів, як Олександр Злотник, Остап Гавриш, Генадій Татарченко, Леонід Попернацький, В'ячеслав Корепанов, Мар'ян Гаденко, Микола Мозговий, Павло Дворський. </a:t>
            </a: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80" y="3517140"/>
            <a:ext cx="1809227" cy="291465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679" y="3517140"/>
            <a:ext cx="4264642" cy="29146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093" y="3517140"/>
            <a:ext cx="2267340" cy="2914650"/>
          </a:xfrm>
          <a:prstGeom prst="rect">
            <a:avLst/>
          </a:prstGeom>
        </p:spPr>
      </p:pic>
      <p:sp>
        <p:nvSpPr>
          <p:cNvPr id="7" name="TextBox 6"/>
          <p:cNvSpPr txBox="1"/>
          <p:nvPr/>
        </p:nvSpPr>
        <p:spPr>
          <a:xfrm>
            <a:off x="1395593" y="6522138"/>
            <a:ext cx="2096600" cy="369332"/>
          </a:xfrm>
          <a:prstGeom prst="rect">
            <a:avLst/>
          </a:prstGeom>
          <a:noFill/>
        </p:spPr>
        <p:txBody>
          <a:bodyPr wrap="none" rtlCol="0">
            <a:spAutoFit/>
          </a:bodyPr>
          <a:lstStyle/>
          <a:p>
            <a:r>
              <a:rPr lang="uk-UA" dirty="0" smtClean="0"/>
              <a:t>Олександр Злотник</a:t>
            </a:r>
            <a:endParaRPr lang="uk-UA" dirty="0"/>
          </a:p>
        </p:txBody>
      </p:sp>
      <p:sp>
        <p:nvSpPr>
          <p:cNvPr id="8" name="TextBox 7"/>
          <p:cNvSpPr txBox="1"/>
          <p:nvPr/>
        </p:nvSpPr>
        <p:spPr>
          <a:xfrm>
            <a:off x="3927041" y="6488668"/>
            <a:ext cx="1907445" cy="369332"/>
          </a:xfrm>
          <a:prstGeom prst="rect">
            <a:avLst/>
          </a:prstGeom>
          <a:noFill/>
        </p:spPr>
        <p:txBody>
          <a:bodyPr wrap="none" rtlCol="0">
            <a:spAutoFit/>
          </a:bodyPr>
          <a:lstStyle/>
          <a:p>
            <a:r>
              <a:rPr lang="uk-UA" dirty="0" smtClean="0"/>
              <a:t>Павло Дворський</a:t>
            </a:r>
            <a:endParaRPr lang="uk-UA" dirty="0"/>
          </a:p>
        </p:txBody>
      </p:sp>
      <p:sp>
        <p:nvSpPr>
          <p:cNvPr id="9" name="TextBox 8"/>
          <p:cNvSpPr txBox="1"/>
          <p:nvPr/>
        </p:nvSpPr>
        <p:spPr>
          <a:xfrm>
            <a:off x="7782233" y="6488668"/>
            <a:ext cx="1527534" cy="369332"/>
          </a:xfrm>
          <a:prstGeom prst="rect">
            <a:avLst/>
          </a:prstGeom>
          <a:noFill/>
        </p:spPr>
        <p:txBody>
          <a:bodyPr wrap="none" rtlCol="0">
            <a:spAutoFit/>
          </a:bodyPr>
          <a:lstStyle/>
          <a:p>
            <a:r>
              <a:rPr lang="uk-UA" dirty="0" smtClean="0"/>
              <a:t>Остап Гавриш</a:t>
            </a:r>
            <a:endParaRPr lang="uk-UA" dirty="0"/>
          </a:p>
        </p:txBody>
      </p:sp>
    </p:spTree>
    <p:extLst>
      <p:ext uri="{BB962C8B-B14F-4D97-AF65-F5344CB8AC3E}">
        <p14:creationId xmlns:p14="http://schemas.microsoft.com/office/powerpoint/2010/main" val="4274350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0"/>
            <a:ext cx="9720072" cy="1499616"/>
          </a:xfrm>
        </p:spPr>
        <p:txBody>
          <a:bodyPr>
            <a:normAutofit/>
          </a:bodyPr>
          <a:lstStyle/>
          <a:p>
            <a:r>
              <a:rPr lang="uk-UA" sz="4800" dirty="0">
                <a:solidFill>
                  <a:schemeClr val="accent6">
                    <a:lumMod val="75000"/>
                  </a:schemeClr>
                </a:solidFill>
                <a:latin typeface="Arial Black" panose="020B0A04020102020204" pitchFamily="34" charset="0"/>
              </a:rPr>
              <a:t>80-ті рр. – наш час</a:t>
            </a:r>
            <a:endParaRPr lang="uk-UA" sz="4800" dirty="0"/>
          </a:p>
        </p:txBody>
      </p:sp>
      <p:sp>
        <p:nvSpPr>
          <p:cNvPr id="3" name="Объект 2"/>
          <p:cNvSpPr>
            <a:spLocks noGrp="1"/>
          </p:cNvSpPr>
          <p:nvPr>
            <p:ph idx="1"/>
          </p:nvPr>
        </p:nvSpPr>
        <p:spPr>
          <a:xfrm>
            <a:off x="1024129" y="1118531"/>
            <a:ext cx="9720071" cy="4023360"/>
          </a:xfrm>
        </p:spPr>
        <p:txBody>
          <a:bodyPr>
            <a:normAutofit/>
          </a:bodyPr>
          <a:lstStyle/>
          <a:p>
            <a:r>
              <a:rPr lang="uk-UA" dirty="0">
                <a:solidFill>
                  <a:srgbClr val="000000"/>
                </a:solidFill>
                <a:latin typeface="Arial" panose="020B0604020202020204" pitchFamily="34" charset="0"/>
              </a:rPr>
              <a:t>Пісні під оркестр практично не виконуються, з ним зрідка виступають лише Олександр Василенко та Фемій Мустафаєв. Серед найпопулярніших пісень цього періоду можна виділити: «Україна» Т. Петриненка, «Україночка» О. Білозір, «Піду втоплюся» А. Миколайчука, «Я козачка твоя» Р. Кириченко, «Час рікою пливе» та «Смерека» М. Гнатюка, «Дві зорі» І. Мацялка, «Душі криниця» І. Бобула.</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038" y="3101466"/>
            <a:ext cx="2794000" cy="31877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112" y="3130211"/>
            <a:ext cx="2589330" cy="31877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607" y="3130211"/>
            <a:ext cx="2530916" cy="3130211"/>
          </a:xfrm>
          <a:prstGeom prst="rect">
            <a:avLst/>
          </a:prstGeom>
        </p:spPr>
      </p:pic>
      <p:sp>
        <p:nvSpPr>
          <p:cNvPr id="7" name="TextBox 6"/>
          <p:cNvSpPr txBox="1"/>
          <p:nvPr/>
        </p:nvSpPr>
        <p:spPr>
          <a:xfrm>
            <a:off x="1374143" y="6374409"/>
            <a:ext cx="1957715" cy="369332"/>
          </a:xfrm>
          <a:prstGeom prst="rect">
            <a:avLst/>
          </a:prstGeom>
          <a:noFill/>
        </p:spPr>
        <p:txBody>
          <a:bodyPr wrap="none" rtlCol="0">
            <a:spAutoFit/>
          </a:bodyPr>
          <a:lstStyle/>
          <a:p>
            <a:r>
              <a:rPr lang="uk-UA" dirty="0" smtClean="0"/>
              <a:t>Тарас Петриненко</a:t>
            </a:r>
            <a:endParaRPr lang="uk-UA" dirty="0"/>
          </a:p>
        </p:txBody>
      </p:sp>
      <p:sp>
        <p:nvSpPr>
          <p:cNvPr id="8" name="TextBox 7"/>
          <p:cNvSpPr txBox="1"/>
          <p:nvPr/>
        </p:nvSpPr>
        <p:spPr>
          <a:xfrm>
            <a:off x="5329877" y="6429653"/>
            <a:ext cx="1108573" cy="369332"/>
          </a:xfrm>
          <a:prstGeom prst="rect">
            <a:avLst/>
          </a:prstGeom>
          <a:noFill/>
        </p:spPr>
        <p:txBody>
          <a:bodyPr wrap="none" rtlCol="0">
            <a:spAutoFit/>
          </a:bodyPr>
          <a:lstStyle/>
          <a:p>
            <a:r>
              <a:rPr lang="uk-UA" dirty="0" smtClean="0"/>
              <a:t>Іво Бобул</a:t>
            </a:r>
            <a:endParaRPr lang="uk-UA" dirty="0"/>
          </a:p>
        </p:txBody>
      </p:sp>
      <p:sp>
        <p:nvSpPr>
          <p:cNvPr id="9" name="TextBox 8"/>
          <p:cNvSpPr txBox="1"/>
          <p:nvPr/>
        </p:nvSpPr>
        <p:spPr>
          <a:xfrm>
            <a:off x="8436469" y="6374409"/>
            <a:ext cx="1624868" cy="369332"/>
          </a:xfrm>
          <a:prstGeom prst="rect">
            <a:avLst/>
          </a:prstGeom>
          <a:noFill/>
        </p:spPr>
        <p:txBody>
          <a:bodyPr wrap="none" rtlCol="0">
            <a:spAutoFit/>
          </a:bodyPr>
          <a:lstStyle/>
          <a:p>
            <a:r>
              <a:rPr lang="uk-UA" dirty="0" smtClean="0"/>
              <a:t>Оксана Білозір</a:t>
            </a:r>
            <a:endParaRPr lang="uk-UA" dirty="0"/>
          </a:p>
        </p:txBody>
      </p:sp>
    </p:spTree>
    <p:extLst>
      <p:ext uri="{BB962C8B-B14F-4D97-AF65-F5344CB8AC3E}">
        <p14:creationId xmlns:p14="http://schemas.microsoft.com/office/powerpoint/2010/main" val="500182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chemeClr val="accent6">
                    <a:lumMod val="75000"/>
                  </a:schemeClr>
                </a:solidFill>
                <a:latin typeface="Arial Black" panose="020B0A04020102020204" pitchFamily="34" charset="0"/>
              </a:rPr>
              <a:t>80-ті рр. – наш час</a:t>
            </a:r>
            <a:endParaRPr lang="uk-UA" dirty="0"/>
          </a:p>
        </p:txBody>
      </p:sp>
      <p:sp>
        <p:nvSpPr>
          <p:cNvPr id="3" name="Объект 2"/>
          <p:cNvSpPr>
            <a:spLocks noGrp="1"/>
          </p:cNvSpPr>
          <p:nvPr>
            <p:ph idx="1"/>
          </p:nvPr>
        </p:nvSpPr>
        <p:spPr/>
        <p:txBody>
          <a:bodyPr>
            <a:normAutofit/>
          </a:bodyPr>
          <a:lstStyle/>
          <a:p>
            <a:pPr marL="0" indent="0">
              <a:buNone/>
            </a:pPr>
            <a:r>
              <a:rPr lang="uk-UA" dirty="0">
                <a:solidFill>
                  <a:srgbClr val="000000"/>
                </a:solidFill>
                <a:latin typeface="Arial" panose="020B0604020202020204" pitchFamily="34" charset="0"/>
              </a:rPr>
              <a:t>З'являється нова хвиля, у тому числі молодіжна естрада, зароджується так званий «шоу-бізнес», традиційна ж естрада потроху згасає, причому не без «підтримки» влади. Останнє десятиліття виявилося особливо трагічним для української пісенної культури: померли композитори О. Білаш, С. Сабадаш, А. Пашкевич, І. Карабиць, Б. Янівський, О. Зуєв, М. Мозговий, співаки Р. Кириченко, М. Кондратюк, Л. Остапенко, І. Мацялко, поети М. Ткач, І. Лазаревський, В. Юхимович, Лада Рева. Виїхали за кордон такі митці, як Б. Буєвський, О. Осадчий, Г. Скупинський, І. Барах, Н. Кулинич, В. Шабашевич, І. Богдан, В. </a:t>
            </a:r>
            <a:r>
              <a:rPr lang="uk-UA" dirty="0" smtClean="0">
                <a:solidFill>
                  <a:srgbClr val="000000"/>
                </a:solidFill>
                <a:latin typeface="Arial" panose="020B0604020202020204" pitchFamily="34" charset="0"/>
              </a:rPr>
              <a:t>Морозов.</a:t>
            </a:r>
          </a:p>
          <a:p>
            <a:pPr marL="0" indent="0">
              <a:buNone/>
            </a:pPr>
            <a:r>
              <a:rPr lang="uk-UA" dirty="0" smtClean="0">
                <a:solidFill>
                  <a:srgbClr val="000000"/>
                </a:solidFill>
                <a:latin typeface="Arial" panose="020B0604020202020204" pitchFamily="34" charset="0"/>
              </a:rPr>
              <a:t>Проте </a:t>
            </a:r>
            <a:r>
              <a:rPr lang="uk-UA" dirty="0">
                <a:solidFill>
                  <a:srgbClr val="000000"/>
                </a:solidFill>
                <a:latin typeface="Arial" panose="020B0604020202020204" pitchFamily="34" charset="0"/>
              </a:rPr>
              <a:t>з</a:t>
            </a:r>
            <a:r>
              <a:rPr lang="uk-UA" dirty="0" smtClean="0">
                <a:solidFill>
                  <a:srgbClr val="000000"/>
                </a:solidFill>
                <a:latin typeface="Arial" panose="020B0604020202020204" pitchFamily="34" charset="0"/>
              </a:rPr>
              <a:t>авдяки діяльності молодих українських виконавців (серед них – нащадки співаків попереднього покоління) українська естрадна музика мало-помалу відроджується.</a:t>
            </a:r>
            <a:endParaRPr lang="uk-UA" dirty="0"/>
          </a:p>
        </p:txBody>
      </p:sp>
    </p:spTree>
    <p:extLst>
      <p:ext uri="{BB962C8B-B14F-4D97-AF65-F5344CB8AC3E}">
        <p14:creationId xmlns:p14="http://schemas.microsoft.com/office/powerpoint/2010/main" val="3300460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7" y="482185"/>
            <a:ext cx="9720072" cy="1499616"/>
          </a:xfrm>
        </p:spPr>
        <p:txBody>
          <a:bodyPr>
            <a:normAutofit/>
          </a:bodyPr>
          <a:lstStyle/>
          <a:p>
            <a:r>
              <a:rPr lang="uk-UA" sz="4000" dirty="0" smtClean="0">
                <a:solidFill>
                  <a:schemeClr val="accent6">
                    <a:lumMod val="75000"/>
                  </a:schemeClr>
                </a:solidFill>
                <a:latin typeface="Arial Black" panose="020B0A04020102020204" pitchFamily="34" charset="0"/>
              </a:rPr>
              <a:t>МОЛОДІ ЕСТРАДНІ ВИКОНАВЦІ</a:t>
            </a:r>
            <a:endParaRPr lang="uk-UA" sz="4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003" y="1886755"/>
            <a:ext cx="2669245" cy="402272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327" y="1886754"/>
            <a:ext cx="4404574" cy="402272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980" y="1886754"/>
            <a:ext cx="2872343" cy="4022725"/>
          </a:xfrm>
          <a:prstGeom prst="rect">
            <a:avLst/>
          </a:prstGeom>
        </p:spPr>
      </p:pic>
      <p:sp>
        <p:nvSpPr>
          <p:cNvPr id="7" name="TextBox 6"/>
          <p:cNvSpPr txBox="1"/>
          <p:nvPr/>
        </p:nvSpPr>
        <p:spPr>
          <a:xfrm>
            <a:off x="782393" y="6207617"/>
            <a:ext cx="2125775" cy="369332"/>
          </a:xfrm>
          <a:prstGeom prst="rect">
            <a:avLst/>
          </a:prstGeom>
          <a:noFill/>
        </p:spPr>
        <p:txBody>
          <a:bodyPr wrap="none" rtlCol="0">
            <a:spAutoFit/>
          </a:bodyPr>
          <a:lstStyle/>
          <a:p>
            <a:r>
              <a:rPr lang="uk-UA" dirty="0" smtClean="0"/>
              <a:t>Антоніна Матвієнко</a:t>
            </a:r>
            <a:endParaRPr lang="uk-UA" dirty="0"/>
          </a:p>
        </p:txBody>
      </p:sp>
      <p:sp>
        <p:nvSpPr>
          <p:cNvPr id="8" name="TextBox 7"/>
          <p:cNvSpPr txBox="1"/>
          <p:nvPr/>
        </p:nvSpPr>
        <p:spPr>
          <a:xfrm>
            <a:off x="4947962" y="6207617"/>
            <a:ext cx="1669303" cy="369332"/>
          </a:xfrm>
          <a:prstGeom prst="rect">
            <a:avLst/>
          </a:prstGeom>
          <a:noFill/>
        </p:spPr>
        <p:txBody>
          <a:bodyPr wrap="none" rtlCol="0">
            <a:spAutoFit/>
          </a:bodyPr>
          <a:lstStyle/>
          <a:p>
            <a:r>
              <a:rPr lang="uk-UA" dirty="0" smtClean="0"/>
              <a:t>Марія Яремчук</a:t>
            </a:r>
            <a:endParaRPr lang="uk-UA" dirty="0"/>
          </a:p>
        </p:txBody>
      </p:sp>
      <p:sp>
        <p:nvSpPr>
          <p:cNvPr id="9" name="TextBox 8"/>
          <p:cNvSpPr txBox="1"/>
          <p:nvPr/>
        </p:nvSpPr>
        <p:spPr>
          <a:xfrm>
            <a:off x="8860749" y="6207617"/>
            <a:ext cx="1718804" cy="369332"/>
          </a:xfrm>
          <a:prstGeom prst="rect">
            <a:avLst/>
          </a:prstGeom>
          <a:noFill/>
        </p:spPr>
        <p:txBody>
          <a:bodyPr wrap="none" rtlCol="0">
            <a:spAutoFit/>
          </a:bodyPr>
          <a:lstStyle/>
          <a:p>
            <a:r>
              <a:rPr lang="uk-UA" dirty="0" smtClean="0"/>
              <a:t>Ірина Федишин</a:t>
            </a:r>
            <a:endParaRPr lang="uk-UA" dirty="0"/>
          </a:p>
        </p:txBody>
      </p:sp>
    </p:spTree>
    <p:extLst>
      <p:ext uri="{BB962C8B-B14F-4D97-AF65-F5344CB8AC3E}">
        <p14:creationId xmlns:p14="http://schemas.microsoft.com/office/powerpoint/2010/main" val="757472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1546" y="2812111"/>
            <a:ext cx="10515600" cy="1325563"/>
          </a:xfrm>
        </p:spPr>
        <p:txBody>
          <a:bodyPr>
            <a:noAutofit/>
          </a:bodyPr>
          <a:lstStyle/>
          <a:p>
            <a:r>
              <a:rPr lang="uk-UA" sz="9600" dirty="0" smtClean="0">
                <a:solidFill>
                  <a:schemeClr val="accent6">
                    <a:lumMod val="75000"/>
                  </a:schemeClr>
                </a:solidFill>
                <a:latin typeface="Arial Black" panose="020B0A04020102020204" pitchFamily="34" charset="0"/>
              </a:rPr>
              <a:t>КІНЕЦЬ</a:t>
            </a:r>
            <a:endParaRPr lang="uk-UA" sz="9600" dirty="0">
              <a:solidFill>
                <a:schemeClr val="accent6">
                  <a:lumMod val="75000"/>
                </a:schemeClr>
              </a:solidFill>
              <a:latin typeface="Arial Black" panose="020B0A04020102020204" pitchFamily="34" charset="0"/>
            </a:endParaRPr>
          </a:p>
        </p:txBody>
      </p:sp>
      <p:sp>
        <p:nvSpPr>
          <p:cNvPr id="3" name="Объект 2"/>
          <p:cNvSpPr>
            <a:spLocks noGrp="1"/>
          </p:cNvSpPr>
          <p:nvPr>
            <p:ph idx="1"/>
          </p:nvPr>
        </p:nvSpPr>
        <p:spPr>
          <a:xfrm>
            <a:off x="838200" y="2147596"/>
            <a:ext cx="10515600" cy="4351338"/>
          </a:xfrm>
        </p:spPr>
        <p:txBody>
          <a:bodyPr>
            <a:normAutofit/>
          </a:bodyPr>
          <a:lstStyle/>
          <a:p>
            <a:pPr marL="0" indent="0">
              <a:buNone/>
            </a:pPr>
            <a:r>
              <a:rPr lang="uk-UA" sz="9600" dirty="0">
                <a:latin typeface="Arial Black" panose="020B0A04020102020204" pitchFamily="34" charset="0"/>
              </a:rPr>
              <a:t/>
            </a:r>
            <a:br>
              <a:rPr lang="uk-UA" sz="9600" dirty="0">
                <a:latin typeface="Arial Black" panose="020B0A04020102020204" pitchFamily="34" charset="0"/>
              </a:rPr>
            </a:br>
            <a:endParaRPr lang="uk-UA" sz="9600" dirty="0"/>
          </a:p>
          <a:p>
            <a:pPr marL="0" indent="0">
              <a:buNone/>
            </a:pPr>
            <a:endParaRPr lang="uk-UA" sz="9600" dirty="0">
              <a:latin typeface="Arial Black" panose="020B0A04020102020204" pitchFamily="34" charset="0"/>
            </a:endParaRPr>
          </a:p>
        </p:txBody>
      </p:sp>
    </p:spTree>
    <p:extLst>
      <p:ext uri="{BB962C8B-B14F-4D97-AF65-F5344CB8AC3E}">
        <p14:creationId xmlns:p14="http://schemas.microsoft.com/office/powerpoint/2010/main" val="1677022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r>
              <a:rPr lang="uk-UA" dirty="0" smtClean="0">
                <a:solidFill>
                  <a:schemeClr val="accent6">
                    <a:lumMod val="75000"/>
                  </a:schemeClr>
                </a:solidFill>
                <a:latin typeface="Arial Black" panose="020B0A04020102020204" pitchFamily="34" charset="0"/>
                <a:cs typeface="Aharoni" panose="02010803020104030203" pitchFamily="2" charset="-79"/>
              </a:rPr>
              <a:t>До середини ХХ ст.</a:t>
            </a:r>
            <a:endParaRPr lang="uk-UA" dirty="0">
              <a:solidFill>
                <a:schemeClr val="accent6">
                  <a:lumMod val="75000"/>
                </a:schemeClr>
              </a:solidFill>
              <a:latin typeface="Arial Black" panose="020B0A04020102020204" pitchFamily="34" charset="0"/>
              <a:cs typeface="Aharoni" panose="02010803020104030203" pitchFamily="2" charset="-79"/>
            </a:endParaRPr>
          </a:p>
        </p:txBody>
      </p:sp>
      <p:sp>
        <p:nvSpPr>
          <p:cNvPr id="3" name="Объект 2"/>
          <p:cNvSpPr>
            <a:spLocks noGrp="1"/>
          </p:cNvSpPr>
          <p:nvPr>
            <p:ph idx="1"/>
          </p:nvPr>
        </p:nvSpPr>
        <p:spPr>
          <a:xfrm>
            <a:off x="838200" y="1260208"/>
            <a:ext cx="10515600" cy="4351338"/>
          </a:xfrm>
        </p:spPr>
        <p:txBody>
          <a:bodyPr/>
          <a:lstStyle/>
          <a:p>
            <a:pPr marL="0" indent="0">
              <a:buNone/>
            </a:pPr>
            <a:r>
              <a:rPr lang="uk-UA" b="0" i="0" dirty="0" smtClean="0">
                <a:solidFill>
                  <a:srgbClr val="000000"/>
                </a:solidFill>
                <a:effectLst/>
                <a:latin typeface="Arial" panose="020B0604020202020204" pitchFamily="34" charset="0"/>
              </a:rPr>
              <a:t>До 50-х років українська естрадна пісня існувала здебільшого в </a:t>
            </a:r>
            <a:r>
              <a:rPr lang="uk-UA" dirty="0" smtClean="0">
                <a:latin typeface="Arial" panose="020B0604020202020204" pitchFamily="34" charset="0"/>
              </a:rPr>
              <a:t>Галичині</a:t>
            </a:r>
            <a:r>
              <a:rPr lang="uk-UA" b="0" i="0" dirty="0" smtClean="0">
                <a:solidFill>
                  <a:srgbClr val="000000"/>
                </a:solidFill>
                <a:effectLst/>
                <a:latin typeface="Arial" panose="020B0604020202020204" pitchFamily="34" charset="0"/>
              </a:rPr>
              <a:t> та американо-канадській </a:t>
            </a:r>
            <a:r>
              <a:rPr lang="uk-UA" dirty="0" smtClean="0">
                <a:latin typeface="Arial" panose="020B0604020202020204" pitchFamily="34" charset="0"/>
              </a:rPr>
              <a:t>діаспорі</a:t>
            </a:r>
            <a:r>
              <a:rPr lang="uk-UA" b="0" i="0" dirty="0" smtClean="0">
                <a:solidFill>
                  <a:srgbClr val="000000"/>
                </a:solidFill>
                <a:effectLst/>
                <a:latin typeface="Arial" panose="020B0604020202020204" pitchFamily="34" charset="0"/>
              </a:rPr>
              <a:t>. Писалися такі пісні і в УРСР, але організований музичний рух естрадного типу в УРСР з'явився лише після смерті Сталіна, тому що раніше, на відміну від Росії, цей рух не дозволявся владою, а народні пісні та пісні українських композиторів виконувалися в основному оперними співаками.</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462" y="4056845"/>
            <a:ext cx="6337076" cy="2662775"/>
          </a:xfrm>
          <a:prstGeom prst="rect">
            <a:avLst/>
          </a:prstGeom>
        </p:spPr>
      </p:pic>
    </p:spTree>
    <p:extLst>
      <p:ext uri="{BB962C8B-B14F-4D97-AF65-F5344CB8AC3E}">
        <p14:creationId xmlns:p14="http://schemas.microsoft.com/office/powerpoint/2010/main" val="1976954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653" y="2528776"/>
            <a:ext cx="10515600" cy="1325563"/>
          </a:xfrm>
        </p:spPr>
        <p:txBody>
          <a:bodyPr>
            <a:normAutofit fontScale="90000"/>
          </a:bodyPr>
          <a:lstStyle/>
          <a:p>
            <a:r>
              <a:rPr lang="uk-UA" dirty="0" smtClean="0">
                <a:solidFill>
                  <a:schemeClr val="accent6">
                    <a:lumMod val="75000"/>
                  </a:schemeClr>
                </a:solidFill>
                <a:latin typeface="Arial Black" panose="020B0A04020102020204" pitchFamily="34" charset="0"/>
              </a:rPr>
              <a:t>Роботу виконав:</a:t>
            </a:r>
            <a:br>
              <a:rPr lang="uk-UA" dirty="0" smtClean="0">
                <a:solidFill>
                  <a:schemeClr val="accent6">
                    <a:lumMod val="75000"/>
                  </a:schemeClr>
                </a:solidFill>
                <a:latin typeface="Arial Black" panose="020B0A04020102020204" pitchFamily="34" charset="0"/>
              </a:rPr>
            </a:br>
            <a:r>
              <a:rPr lang="uk-UA" dirty="0" smtClean="0">
                <a:solidFill>
                  <a:schemeClr val="accent1">
                    <a:lumMod val="50000"/>
                  </a:schemeClr>
                </a:solidFill>
                <a:latin typeface="Arial Narrow" panose="020B0606020202030204" pitchFamily="34" charset="0"/>
              </a:rPr>
              <a:t>Зварич Тарас, 10 клас, Гузіївська ЗОШ І-ІІІ ступенів</a:t>
            </a:r>
            <a:endParaRPr lang="uk-UA"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633594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3515" y="0"/>
            <a:ext cx="10515600" cy="1325563"/>
          </a:xfrm>
        </p:spPr>
        <p:txBody>
          <a:bodyPr/>
          <a:lstStyle/>
          <a:p>
            <a:r>
              <a:rPr lang="uk-UA" dirty="0" smtClean="0">
                <a:solidFill>
                  <a:schemeClr val="accent6">
                    <a:lumMod val="75000"/>
                  </a:schemeClr>
                </a:solidFill>
                <a:latin typeface="Arial Black" panose="020B0A04020102020204" pitchFamily="34" charset="0"/>
              </a:rPr>
              <a:t>Середина ХХ ст.</a:t>
            </a:r>
            <a:endParaRPr lang="uk-UA" dirty="0">
              <a:solidFill>
                <a:schemeClr val="accent6">
                  <a:lumMod val="75000"/>
                </a:schemeClr>
              </a:solidFill>
              <a:latin typeface="Arial Black" panose="020B0A04020102020204" pitchFamily="34" charset="0"/>
            </a:endParaRPr>
          </a:p>
        </p:txBody>
      </p:sp>
      <p:sp>
        <p:nvSpPr>
          <p:cNvPr id="7" name="Объект 6"/>
          <p:cNvSpPr>
            <a:spLocks noGrp="1"/>
          </p:cNvSpPr>
          <p:nvPr>
            <p:ph idx="1"/>
          </p:nvPr>
        </p:nvSpPr>
        <p:spPr>
          <a:xfrm>
            <a:off x="813515" y="1055779"/>
            <a:ext cx="10515600" cy="4351338"/>
          </a:xfrm>
        </p:spPr>
        <p:txBody>
          <a:bodyPr>
            <a:normAutofit/>
          </a:bodyPr>
          <a:lstStyle/>
          <a:p>
            <a:pPr marL="0" indent="0">
              <a:buNone/>
            </a:pPr>
            <a:r>
              <a:rPr lang="ru-RU" sz="1900" b="0" i="0" dirty="0" smtClean="0">
                <a:solidFill>
                  <a:srgbClr val="000000"/>
                </a:solidFill>
                <a:effectLst/>
                <a:latin typeface="Arial" panose="020B0604020202020204" pitchFamily="34" charset="0"/>
              </a:rPr>
              <a:t>Після смерті Сталіна в Україні зароджується новий вид мистецтва — естрада. З'являється організація «Укрконцерт», естрадні пісні вводяться до програм обласних філармоній, виникають нові колективи, приходять співаки, що співають в основному тільки естраду (Олександр Таранець). Виникає цілий пласт нової пісенної культури, настільки великий і потужний, що все написане раніше (окрім, звісно, народних пісень) здавалося малочисельним і несуттєвим, до того ж деякі популярні до війни автори (наприклад, Весоловський) були фактично заборонені в СРСР.</a:t>
            </a:r>
            <a:endParaRPr lang="uk-UA" sz="1900"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959" y="3231448"/>
            <a:ext cx="3044334" cy="3103810"/>
          </a:xfrm>
          <a:prstGeom prst="rect">
            <a:avLst/>
          </a:prstGeom>
        </p:spPr>
      </p:pic>
      <p:sp>
        <p:nvSpPr>
          <p:cNvPr id="10" name="TextBox 9"/>
          <p:cNvSpPr txBox="1"/>
          <p:nvPr/>
        </p:nvSpPr>
        <p:spPr>
          <a:xfrm>
            <a:off x="4369938" y="6460598"/>
            <a:ext cx="2216376" cy="369332"/>
          </a:xfrm>
          <a:prstGeom prst="rect">
            <a:avLst/>
          </a:prstGeom>
          <a:noFill/>
        </p:spPr>
        <p:txBody>
          <a:bodyPr wrap="none" rtlCol="0">
            <a:spAutoFit/>
          </a:bodyPr>
          <a:lstStyle/>
          <a:p>
            <a:r>
              <a:rPr lang="uk-UA" dirty="0" smtClean="0"/>
              <a:t>Олександр Таранець</a:t>
            </a:r>
            <a:endParaRPr lang="uk-UA" dirty="0"/>
          </a:p>
        </p:txBody>
      </p:sp>
    </p:spTree>
    <p:extLst>
      <p:ext uri="{BB962C8B-B14F-4D97-AF65-F5344CB8AC3E}">
        <p14:creationId xmlns:p14="http://schemas.microsoft.com/office/powerpoint/2010/main" val="1510556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720" y="0"/>
            <a:ext cx="10515600" cy="1325563"/>
          </a:xfrm>
        </p:spPr>
        <p:txBody>
          <a:bodyPr>
            <a:noAutofit/>
          </a:bodyPr>
          <a:lstStyle/>
          <a:p>
            <a:r>
              <a:rPr lang="uk-UA" sz="3200" dirty="0" smtClean="0">
                <a:solidFill>
                  <a:schemeClr val="accent6">
                    <a:lumMod val="75000"/>
                  </a:schemeClr>
                </a:solidFill>
              </a:rPr>
              <a:t>Корифеї першого покоління української естрадної пісні</a:t>
            </a:r>
            <a:endParaRPr lang="uk-UA" sz="3200" dirty="0">
              <a:solidFill>
                <a:schemeClr val="accent6">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25563"/>
            <a:ext cx="3013391" cy="435133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453" y="1325563"/>
            <a:ext cx="3296992" cy="435133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307" y="1325562"/>
            <a:ext cx="3033645" cy="4351339"/>
          </a:xfrm>
          <a:prstGeom prst="rect">
            <a:avLst/>
          </a:prstGeom>
        </p:spPr>
      </p:pic>
      <p:sp>
        <p:nvSpPr>
          <p:cNvPr id="8" name="TextBox 7"/>
          <p:cNvSpPr txBox="1"/>
          <p:nvPr/>
        </p:nvSpPr>
        <p:spPr>
          <a:xfrm>
            <a:off x="1089720" y="5969792"/>
            <a:ext cx="2304285" cy="400110"/>
          </a:xfrm>
          <a:prstGeom prst="rect">
            <a:avLst/>
          </a:prstGeom>
          <a:noFill/>
        </p:spPr>
        <p:txBody>
          <a:bodyPr wrap="none" rtlCol="0">
            <a:spAutoFit/>
          </a:bodyPr>
          <a:lstStyle/>
          <a:p>
            <a:r>
              <a:rPr lang="uk-UA" sz="2000" dirty="0" smtClean="0"/>
              <a:t>Платон Майборода</a:t>
            </a:r>
            <a:endParaRPr lang="uk-UA" sz="2000" dirty="0"/>
          </a:p>
        </p:txBody>
      </p:sp>
      <p:sp>
        <p:nvSpPr>
          <p:cNvPr id="9" name="TextBox 8"/>
          <p:cNvSpPr txBox="1"/>
          <p:nvPr/>
        </p:nvSpPr>
        <p:spPr>
          <a:xfrm>
            <a:off x="5030794" y="5969792"/>
            <a:ext cx="2070310" cy="400110"/>
          </a:xfrm>
          <a:prstGeom prst="rect">
            <a:avLst/>
          </a:prstGeom>
          <a:noFill/>
        </p:spPr>
        <p:txBody>
          <a:bodyPr wrap="none" rtlCol="0">
            <a:spAutoFit/>
          </a:bodyPr>
          <a:lstStyle/>
          <a:p>
            <a:r>
              <a:rPr lang="uk-UA" sz="2000" dirty="0" smtClean="0"/>
              <a:t>Олександр Білаш</a:t>
            </a:r>
            <a:endParaRPr lang="uk-UA" sz="2000" dirty="0"/>
          </a:p>
        </p:txBody>
      </p:sp>
      <p:sp>
        <p:nvSpPr>
          <p:cNvPr id="10" name="TextBox 9"/>
          <p:cNvSpPr txBox="1"/>
          <p:nvPr/>
        </p:nvSpPr>
        <p:spPr>
          <a:xfrm>
            <a:off x="9285667" y="5969792"/>
            <a:ext cx="1315104" cy="400110"/>
          </a:xfrm>
          <a:prstGeom prst="rect">
            <a:avLst/>
          </a:prstGeom>
          <a:noFill/>
        </p:spPr>
        <p:txBody>
          <a:bodyPr wrap="none" rtlCol="0">
            <a:spAutoFit/>
          </a:bodyPr>
          <a:lstStyle/>
          <a:p>
            <a:r>
              <a:rPr lang="uk-UA" sz="2000" dirty="0" smtClean="0"/>
              <a:t>Ігор Шамо</a:t>
            </a:r>
            <a:endParaRPr lang="uk-UA" sz="2000" dirty="0"/>
          </a:p>
        </p:txBody>
      </p:sp>
      <p:sp>
        <p:nvSpPr>
          <p:cNvPr id="7" name="TextBox 6"/>
          <p:cNvSpPr txBox="1"/>
          <p:nvPr/>
        </p:nvSpPr>
        <p:spPr>
          <a:xfrm>
            <a:off x="951482" y="6369902"/>
            <a:ext cx="2580759" cy="307777"/>
          </a:xfrm>
          <a:prstGeom prst="rect">
            <a:avLst/>
          </a:prstGeom>
          <a:noFill/>
        </p:spPr>
        <p:txBody>
          <a:bodyPr wrap="square" rtlCol="0">
            <a:spAutoFit/>
          </a:bodyPr>
          <a:lstStyle/>
          <a:p>
            <a:r>
              <a:rPr lang="uk-UA" sz="1400" dirty="0" smtClean="0">
                <a:solidFill>
                  <a:schemeClr val="accent2">
                    <a:lumMod val="50000"/>
                  </a:schemeClr>
                </a:solidFill>
              </a:rPr>
              <a:t>«Батько» української естради</a:t>
            </a:r>
            <a:endParaRPr lang="uk-UA" sz="1400" dirty="0">
              <a:solidFill>
                <a:schemeClr val="accent2">
                  <a:lumMod val="50000"/>
                </a:schemeClr>
              </a:solidFill>
            </a:endParaRPr>
          </a:p>
        </p:txBody>
      </p:sp>
    </p:spTree>
    <p:extLst>
      <p:ext uri="{BB962C8B-B14F-4D97-AF65-F5344CB8AC3E}">
        <p14:creationId xmlns:p14="http://schemas.microsoft.com/office/powerpoint/2010/main" val="550010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048" y="0"/>
            <a:ext cx="10515600" cy="1325563"/>
          </a:xfrm>
        </p:spPr>
        <p:txBody>
          <a:bodyPr/>
          <a:lstStyle/>
          <a:p>
            <a:r>
              <a:rPr lang="uk-UA" dirty="0" smtClean="0">
                <a:solidFill>
                  <a:schemeClr val="accent6">
                    <a:lumMod val="75000"/>
                  </a:schemeClr>
                </a:solidFill>
                <a:latin typeface="Arial Black" panose="020B0A04020102020204" pitchFamily="34" charset="0"/>
                <a:cs typeface="Aharoni" panose="02010803020104030203" pitchFamily="2" charset="-79"/>
              </a:rPr>
              <a:t>Середина ХХ ст.</a:t>
            </a:r>
            <a:endParaRPr lang="uk-UA" dirty="0">
              <a:solidFill>
                <a:schemeClr val="accent6">
                  <a:lumMod val="75000"/>
                </a:schemeClr>
              </a:solidFill>
              <a:latin typeface="Arial Black" panose="020B0A04020102020204" pitchFamily="34" charset="0"/>
              <a:cs typeface="Aharoni" panose="02010803020104030203" pitchFamily="2" charset="-79"/>
            </a:endParaRPr>
          </a:p>
        </p:txBody>
      </p:sp>
      <p:sp>
        <p:nvSpPr>
          <p:cNvPr id="3" name="Объект 2"/>
          <p:cNvSpPr>
            <a:spLocks noGrp="1"/>
          </p:cNvSpPr>
          <p:nvPr>
            <p:ph idx="1"/>
          </p:nvPr>
        </p:nvSpPr>
        <p:spPr>
          <a:xfrm>
            <a:off x="748048" y="1196774"/>
            <a:ext cx="10515600" cy="4351338"/>
          </a:xfrm>
        </p:spPr>
        <p:txBody>
          <a:bodyPr/>
          <a:lstStyle/>
          <a:p>
            <a:pPr marL="0" indent="0">
              <a:buNone/>
            </a:pPr>
            <a:r>
              <a:rPr lang="ru-RU" sz="2000" dirty="0">
                <a:solidFill>
                  <a:srgbClr val="000000"/>
                </a:solidFill>
                <a:latin typeface="Arial" panose="020B0604020202020204" pitchFamily="34" charset="0"/>
              </a:rPr>
              <a:t>Пісні виконувалися в основному під оркестр (естрадний, естрадно-симфонічний, народних інструментів, іноді камерний), також їх часто виконували хорові колективи</a:t>
            </a:r>
            <a:r>
              <a:rPr lang="ru-RU" sz="2000" dirty="0" smtClean="0">
                <a:solidFill>
                  <a:srgbClr val="000000"/>
                </a:solidFill>
                <a:latin typeface="Arial" panose="020B0604020202020204" pitchFamily="34" charset="0"/>
              </a:rPr>
              <a:t>.</a:t>
            </a:r>
            <a:r>
              <a:rPr lang="ru-RU" sz="2000" dirty="0">
                <a:solidFill>
                  <a:srgbClr val="000000"/>
                </a:solidFill>
                <a:latin typeface="Arial" panose="020B0604020202020204" pitchFamily="34" charset="0"/>
              </a:rPr>
              <a:t> Пісні створювалися в основному на вірші провідних на той час поетів — Андрія Малишка, Дмитра Луценка, Михайла Ткача, Дмитра Павличка, Бориса Олійника, Миколи Сингаївського, Лади Реви, Олександра Богачука, Ігоря Бараха, Любові Забашти, Василя Юхимовича та ін. Основними мотивами цих пісень, не </a:t>
            </a:r>
            <a:r>
              <a:rPr lang="ru-RU" sz="2000" dirty="0" smtClean="0">
                <a:solidFill>
                  <a:srgbClr val="000000"/>
                </a:solidFill>
                <a:latin typeface="Arial" panose="020B0604020202020204" pitchFamily="34" charset="0"/>
              </a:rPr>
              <a:t>враховуючи твори </a:t>
            </a:r>
            <a:r>
              <a:rPr lang="ru-RU" sz="2000" dirty="0">
                <a:solidFill>
                  <a:srgbClr val="000000"/>
                </a:solidFill>
                <a:latin typeface="Arial" panose="020B0604020202020204" pitchFamily="34" charset="0"/>
              </a:rPr>
              <a:t>соціалістичного реалізму, були любов до рідної землі, маленької батьківщини, матері, а також ніжна і висока любовна лірика</a:t>
            </a:r>
            <a:r>
              <a:rPr lang="ru-RU" dirty="0">
                <a:solidFill>
                  <a:srgbClr val="000000"/>
                </a:solidFill>
                <a:latin typeface="Arial" panose="020B0604020202020204" pitchFamily="34" charset="0"/>
              </a:rPr>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296" y="3825025"/>
            <a:ext cx="4572000" cy="2794716"/>
          </a:xfrm>
          <a:prstGeom prst="rect">
            <a:avLst/>
          </a:prstGeom>
        </p:spPr>
      </p:pic>
    </p:spTree>
    <p:extLst>
      <p:ext uri="{BB962C8B-B14F-4D97-AF65-F5344CB8AC3E}">
        <p14:creationId xmlns:p14="http://schemas.microsoft.com/office/powerpoint/2010/main" val="2212471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411" y="0"/>
            <a:ext cx="10515600" cy="1325563"/>
          </a:xfrm>
        </p:spPr>
        <p:txBody>
          <a:bodyPr/>
          <a:lstStyle/>
          <a:p>
            <a:r>
              <a:rPr lang="uk-UA" dirty="0" smtClean="0">
                <a:solidFill>
                  <a:schemeClr val="accent6">
                    <a:lumMod val="75000"/>
                  </a:schemeClr>
                </a:solidFill>
                <a:latin typeface="Arial Black" panose="020B0A04020102020204" pitchFamily="34" charset="0"/>
              </a:rPr>
              <a:t>Середина ХХ ст.</a:t>
            </a:r>
            <a:endParaRPr lang="uk-UA" dirty="0">
              <a:solidFill>
                <a:schemeClr val="accent6">
                  <a:lumMod val="75000"/>
                </a:schemeClr>
              </a:solidFill>
              <a:latin typeface="Arial Black" panose="020B0A04020102020204" pitchFamily="34" charset="0"/>
            </a:endParaRPr>
          </a:p>
        </p:txBody>
      </p:sp>
      <p:sp>
        <p:nvSpPr>
          <p:cNvPr id="3" name="Объект 2"/>
          <p:cNvSpPr>
            <a:spLocks noGrp="1"/>
          </p:cNvSpPr>
          <p:nvPr>
            <p:ph idx="1"/>
          </p:nvPr>
        </p:nvSpPr>
        <p:spPr>
          <a:xfrm>
            <a:off x="709411" y="1325563"/>
            <a:ext cx="10515600" cy="4351338"/>
          </a:xfrm>
        </p:spPr>
        <p:txBody>
          <a:bodyPr>
            <a:normAutofit/>
          </a:bodyPr>
          <a:lstStyle/>
          <a:p>
            <a:pPr marL="0" indent="0">
              <a:buNone/>
            </a:pPr>
            <a:r>
              <a:rPr lang="ru-RU" dirty="0">
                <a:solidFill>
                  <a:srgbClr val="000000"/>
                </a:solidFill>
                <a:latin typeface="Arial" panose="020B0604020202020204" pitchFamily="34" charset="0"/>
              </a:rPr>
              <a:t>Саме народна пісня була основним поштовхом до написання власних пісень. Російська музика, яка тоді була </a:t>
            </a:r>
            <a:r>
              <a:rPr lang="ru-RU" dirty="0" smtClean="0">
                <a:solidFill>
                  <a:srgbClr val="000000"/>
                </a:solidFill>
                <a:latin typeface="Arial" panose="020B0604020202020204" pitchFamily="34" charset="0"/>
              </a:rPr>
              <a:t>домінуючою </a:t>
            </a:r>
            <a:r>
              <a:rPr lang="ru-RU" dirty="0">
                <a:solidFill>
                  <a:srgbClr val="000000"/>
                </a:solidFill>
                <a:latin typeface="Arial" panose="020B0604020202020204" pitchFamily="34" charset="0"/>
              </a:rPr>
              <a:t>в СРСР, мала певний вплив, але лише на форму, а не на зміст. Композитори естрадного напрямку практично не піддалися іноземному (західному) впливу</a:t>
            </a:r>
            <a:r>
              <a:rPr lang="ru-RU" dirty="0" smtClean="0">
                <a:solidFill>
                  <a:srgbClr val="000000"/>
                </a:solidFill>
                <a:latin typeface="Arial" panose="020B0604020202020204" pitchFamily="34" charset="0"/>
              </a:rPr>
              <a:t>.</a:t>
            </a:r>
            <a:r>
              <a:rPr lang="uk-UA" dirty="0">
                <a:solidFill>
                  <a:srgbClr val="000000"/>
                </a:solidFill>
                <a:latin typeface="Arial" panose="020B0604020202020204" pitchFamily="34" charset="0"/>
              </a:rPr>
              <a:t> </a:t>
            </a: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2647" y="3284112"/>
            <a:ext cx="5409127" cy="3573888"/>
          </a:xfrm>
          <a:prstGeom prst="rect">
            <a:avLst/>
          </a:prstGeom>
        </p:spPr>
      </p:pic>
    </p:spTree>
    <p:extLst>
      <p:ext uri="{BB962C8B-B14F-4D97-AF65-F5344CB8AC3E}">
        <p14:creationId xmlns:p14="http://schemas.microsoft.com/office/powerpoint/2010/main" val="4174004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048" y="-12879"/>
            <a:ext cx="10515600" cy="1325563"/>
          </a:xfrm>
        </p:spPr>
        <p:txBody>
          <a:bodyPr/>
          <a:lstStyle/>
          <a:p>
            <a:r>
              <a:rPr lang="uk-UA" dirty="0" smtClean="0">
                <a:solidFill>
                  <a:schemeClr val="accent6">
                    <a:lumMod val="75000"/>
                  </a:schemeClr>
                </a:solidFill>
                <a:latin typeface="Arial Black" panose="020B0A04020102020204" pitchFamily="34" charset="0"/>
              </a:rPr>
              <a:t>Середина ХХ ст.</a:t>
            </a:r>
            <a:endParaRPr lang="uk-UA" dirty="0">
              <a:solidFill>
                <a:schemeClr val="accent6">
                  <a:lumMod val="75000"/>
                </a:schemeClr>
              </a:solidFill>
              <a:latin typeface="Arial Black" panose="020B0A04020102020204" pitchFamily="34" charset="0"/>
            </a:endParaRPr>
          </a:p>
        </p:txBody>
      </p:sp>
      <p:sp>
        <p:nvSpPr>
          <p:cNvPr id="3" name="Объект 2"/>
          <p:cNvSpPr>
            <a:spLocks noGrp="1"/>
          </p:cNvSpPr>
          <p:nvPr>
            <p:ph idx="1"/>
          </p:nvPr>
        </p:nvSpPr>
        <p:spPr>
          <a:xfrm>
            <a:off x="748048" y="1066453"/>
            <a:ext cx="10515600" cy="5564635"/>
          </a:xfrm>
        </p:spPr>
        <p:txBody>
          <a:bodyPr>
            <a:noAutofit/>
          </a:bodyPr>
          <a:lstStyle/>
          <a:p>
            <a:pPr marL="0" indent="0">
              <a:buNone/>
            </a:pPr>
            <a:r>
              <a:rPr lang="uk-UA" sz="2200" dirty="0">
                <a:solidFill>
                  <a:srgbClr val="000000"/>
                </a:solidFill>
                <a:latin typeface="Arial" panose="020B0604020202020204" pitchFamily="34" charset="0"/>
              </a:rPr>
              <a:t>Найвідомішими виконавцями пісень даного напрямку були Дмитро Гнатюк, Микола Кондратюк, Валентина Купріна, </a:t>
            </a:r>
            <a:r>
              <a:rPr lang="uk-UA" sz="2200" dirty="0" smtClean="0">
                <a:solidFill>
                  <a:srgbClr val="000000"/>
                </a:solidFill>
                <a:latin typeface="Arial" panose="020B0604020202020204" pitchFamily="34" charset="0"/>
              </a:rPr>
              <a:t>Костянтин </a:t>
            </a:r>
            <a:r>
              <a:rPr lang="uk-UA" sz="2200" dirty="0">
                <a:solidFill>
                  <a:srgbClr val="000000"/>
                </a:solidFill>
                <a:latin typeface="Arial" panose="020B0604020202020204" pitchFamily="34" charset="0"/>
              </a:rPr>
              <a:t>Огнєвий, Анатолій Мокренко, Олександр Таранець, Лариса Остапенко, Діана Петриненко, Юрій Богатіков, Юрій Гуляєв, пізніше — Раїса Кириченко. Цікаво, що більшість з цих співаків працювали також в оперному жанрі. А для композиторів було характерним працювати у багатьох напрямках, в тому числі і у великих формах — опері, балеті, симфонії. Більше того — для деяких митців пісня була далеко не на першому місці.</a:t>
            </a:r>
          </a:p>
          <a:p>
            <a:pPr marL="0" indent="0">
              <a:buNone/>
            </a:pPr>
            <a:endParaRPr lang="uk-UA"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402" y="3681345"/>
            <a:ext cx="2803301" cy="24574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860" y="3681345"/>
            <a:ext cx="2047473" cy="24574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489" y="3681345"/>
            <a:ext cx="3218914" cy="2457450"/>
          </a:xfrm>
          <a:prstGeom prst="rect">
            <a:avLst/>
          </a:prstGeom>
        </p:spPr>
      </p:pic>
      <p:sp>
        <p:nvSpPr>
          <p:cNvPr id="8" name="TextBox 7"/>
          <p:cNvSpPr txBox="1"/>
          <p:nvPr/>
        </p:nvSpPr>
        <p:spPr>
          <a:xfrm>
            <a:off x="1790164" y="6323236"/>
            <a:ext cx="1681101" cy="369332"/>
          </a:xfrm>
          <a:prstGeom prst="rect">
            <a:avLst/>
          </a:prstGeom>
          <a:noFill/>
        </p:spPr>
        <p:txBody>
          <a:bodyPr wrap="none" rtlCol="0">
            <a:spAutoFit/>
          </a:bodyPr>
          <a:lstStyle/>
          <a:p>
            <a:r>
              <a:rPr lang="uk-UA" dirty="0" smtClean="0"/>
              <a:t>Дмитро Гнатюк</a:t>
            </a:r>
            <a:endParaRPr lang="uk-UA" dirty="0"/>
          </a:p>
        </p:txBody>
      </p:sp>
      <p:sp>
        <p:nvSpPr>
          <p:cNvPr id="9" name="TextBox 8"/>
          <p:cNvSpPr txBox="1"/>
          <p:nvPr/>
        </p:nvSpPr>
        <p:spPr>
          <a:xfrm>
            <a:off x="4627399" y="6292496"/>
            <a:ext cx="2099934" cy="369332"/>
          </a:xfrm>
          <a:prstGeom prst="rect">
            <a:avLst/>
          </a:prstGeom>
          <a:noFill/>
        </p:spPr>
        <p:txBody>
          <a:bodyPr wrap="none" rtlCol="0">
            <a:spAutoFit/>
          </a:bodyPr>
          <a:lstStyle/>
          <a:p>
            <a:r>
              <a:rPr lang="uk-UA" dirty="0" smtClean="0"/>
              <a:t>Микола Кондратюк</a:t>
            </a:r>
            <a:endParaRPr lang="uk-UA" dirty="0"/>
          </a:p>
        </p:txBody>
      </p:sp>
      <p:sp>
        <p:nvSpPr>
          <p:cNvPr id="10" name="TextBox 9"/>
          <p:cNvSpPr txBox="1"/>
          <p:nvPr/>
        </p:nvSpPr>
        <p:spPr>
          <a:xfrm>
            <a:off x="7753082" y="6277126"/>
            <a:ext cx="2030812" cy="369332"/>
          </a:xfrm>
          <a:prstGeom prst="rect">
            <a:avLst/>
          </a:prstGeom>
          <a:noFill/>
        </p:spPr>
        <p:txBody>
          <a:bodyPr wrap="none" rtlCol="0">
            <a:spAutoFit/>
          </a:bodyPr>
          <a:lstStyle/>
          <a:p>
            <a:r>
              <a:rPr lang="uk-UA" dirty="0" smtClean="0"/>
              <a:t>Валентина Купріна</a:t>
            </a:r>
            <a:endParaRPr lang="uk-UA" dirty="0"/>
          </a:p>
        </p:txBody>
      </p:sp>
    </p:spTree>
    <p:extLst>
      <p:ext uri="{BB962C8B-B14F-4D97-AF65-F5344CB8AC3E}">
        <p14:creationId xmlns:p14="http://schemas.microsoft.com/office/powerpoint/2010/main" val="2998368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chemeClr val="accent6">
                    <a:lumMod val="75000"/>
                  </a:schemeClr>
                </a:solidFill>
                <a:latin typeface="Arial Black" panose="020B0A04020102020204" pitchFamily="34" charset="0"/>
              </a:rPr>
              <a:t>Середина ХХ ст.</a:t>
            </a:r>
            <a:endParaRPr lang="uk-UA" dirty="0"/>
          </a:p>
        </p:txBody>
      </p:sp>
      <p:sp>
        <p:nvSpPr>
          <p:cNvPr id="3" name="Объект 2"/>
          <p:cNvSpPr>
            <a:spLocks noGrp="1"/>
          </p:cNvSpPr>
          <p:nvPr>
            <p:ph idx="1"/>
          </p:nvPr>
        </p:nvSpPr>
        <p:spPr/>
        <p:txBody>
          <a:bodyPr/>
          <a:lstStyle/>
          <a:p>
            <a:pPr marL="0" indent="0">
              <a:buNone/>
            </a:pPr>
            <a:r>
              <a:rPr lang="uk-UA" dirty="0">
                <a:solidFill>
                  <a:srgbClr val="000000"/>
                </a:solidFill>
                <a:latin typeface="Arial" panose="020B0604020202020204" pitchFamily="34" charset="0"/>
              </a:rPr>
              <a:t>Українську пісню поширювали також різноманітні колективи, серед яких вирізнялися народні хори — Григорія Верьовки, Черкаський, Закарпатський; поліський хор «Льонок»; ансамблі пісні і танцю — Гуцульський, Буковинський, «Верховина». Також велику популярність мав жіночий ансамбль С. Сабадаша «Марічка».</a:t>
            </a:r>
          </a:p>
          <a:p>
            <a:pPr marL="0" indent="0">
              <a:buNone/>
            </a:pPr>
            <a:r>
              <a:rPr lang="uk-UA" dirty="0">
                <a:solidFill>
                  <a:srgbClr val="000000"/>
                </a:solidFill>
                <a:latin typeface="Arial" panose="020B0604020202020204" pitchFamily="34" charset="0"/>
              </a:rPr>
              <a:t>Найвідомішими піснями першого періоду української естради були: «Пісня про рушник», «Два кольори», «Черемшина», «Чорнобривці», «Летять, ніби чайки», «Києве мій», «На долині туман», «Марічка», «Степом, степом». Вже у 80-ті в цьому ж стилі була написана знаменита «Мамина вишня».</a:t>
            </a:r>
          </a:p>
          <a:p>
            <a:pPr marL="0" indent="0">
              <a:buNone/>
            </a:pPr>
            <a:endParaRPr lang="uk-UA" dirty="0"/>
          </a:p>
          <a:p>
            <a:endParaRPr lang="uk-UA" dirty="0"/>
          </a:p>
        </p:txBody>
      </p:sp>
    </p:spTree>
    <p:extLst>
      <p:ext uri="{BB962C8B-B14F-4D97-AF65-F5344CB8AC3E}">
        <p14:creationId xmlns:p14="http://schemas.microsoft.com/office/powerpoint/2010/main" val="146141050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r>
              <a:rPr lang="uk-UA" dirty="0" smtClean="0">
                <a:solidFill>
                  <a:schemeClr val="accent6">
                    <a:lumMod val="75000"/>
                  </a:schemeClr>
                </a:solidFill>
                <a:latin typeface="Arial Black" panose="020B0A04020102020204" pitchFamily="34" charset="0"/>
              </a:rPr>
              <a:t>Кінець 60-х – 80-ті рр. ХХ ст.</a:t>
            </a:r>
            <a:endParaRPr lang="uk-UA" dirty="0">
              <a:solidFill>
                <a:schemeClr val="accent6">
                  <a:lumMod val="75000"/>
                </a:schemeClr>
              </a:solidFill>
              <a:latin typeface="Arial Black" panose="020B0A04020102020204" pitchFamily="34" charset="0"/>
            </a:endParaRPr>
          </a:p>
        </p:txBody>
      </p:sp>
      <p:sp>
        <p:nvSpPr>
          <p:cNvPr id="3" name="Объект 2"/>
          <p:cNvSpPr>
            <a:spLocks noGrp="1"/>
          </p:cNvSpPr>
          <p:nvPr>
            <p:ph idx="1"/>
          </p:nvPr>
        </p:nvSpPr>
        <p:spPr>
          <a:xfrm>
            <a:off x="838200" y="1158138"/>
            <a:ext cx="10662634" cy="4351338"/>
          </a:xfrm>
        </p:spPr>
        <p:txBody>
          <a:bodyPr>
            <a:normAutofit/>
          </a:bodyPr>
          <a:lstStyle/>
          <a:p>
            <a:pPr marL="0" indent="0">
              <a:buNone/>
            </a:pPr>
            <a:r>
              <a:rPr lang="uk-UA" sz="2200" dirty="0">
                <a:solidFill>
                  <a:srgbClr val="000000"/>
                </a:solidFill>
                <a:latin typeface="Arial" panose="020B0604020202020204" pitchFamily="34" charset="0"/>
              </a:rPr>
              <a:t>Пісенну спадщину даного періоду варто поділити на дві частини. Перша з них — це оркестрова естрада нового типу. Пісні теж виконувалися під оркестр, але їхні автори були новаторами, що пішли новим шляхом, часто — під впливом західної музики. Сюди відносимо творчість (або більшу її частину) таких маестро, як Володимир Івасюк, Ігор Поклад, Іван Карабиць, Богдан Янівський, Вадим Ільїн, Олександр Зуєв, Ростислав Бабич, Борис Монастирський, Олександр Осадчий. Стиль народився у 70-ті і продовжував жити й пізніше, зазнавши величезної втрати — у 1979 році не стало Івасюка.</a:t>
            </a:r>
            <a:endParaRPr lang="uk-UA" sz="2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38" y="3888852"/>
            <a:ext cx="1814150" cy="2288211"/>
          </a:xfrm>
          <a:prstGeom prst="rect">
            <a:avLst/>
          </a:prstGeom>
        </p:spPr>
      </p:pic>
      <p:sp>
        <p:nvSpPr>
          <p:cNvPr id="5" name="TextBox 4"/>
          <p:cNvSpPr txBox="1"/>
          <p:nvPr/>
        </p:nvSpPr>
        <p:spPr>
          <a:xfrm>
            <a:off x="850606" y="6298282"/>
            <a:ext cx="2019014" cy="369332"/>
          </a:xfrm>
          <a:prstGeom prst="rect">
            <a:avLst/>
          </a:prstGeom>
          <a:noFill/>
        </p:spPr>
        <p:txBody>
          <a:bodyPr wrap="none" rtlCol="0">
            <a:spAutoFit/>
          </a:bodyPr>
          <a:lstStyle/>
          <a:p>
            <a:r>
              <a:rPr lang="uk-UA" dirty="0" smtClean="0"/>
              <a:t>Володимир Івасюк</a:t>
            </a:r>
            <a:endParaRPr lang="uk-UA"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327" y="3888851"/>
            <a:ext cx="1883894" cy="2288212"/>
          </a:xfrm>
          <a:prstGeom prst="rect">
            <a:avLst/>
          </a:prstGeom>
        </p:spPr>
      </p:pic>
      <p:sp>
        <p:nvSpPr>
          <p:cNvPr id="7" name="TextBox 6"/>
          <p:cNvSpPr txBox="1"/>
          <p:nvPr/>
        </p:nvSpPr>
        <p:spPr>
          <a:xfrm>
            <a:off x="3580327" y="6298282"/>
            <a:ext cx="1345881" cy="369332"/>
          </a:xfrm>
          <a:prstGeom prst="rect">
            <a:avLst/>
          </a:prstGeom>
          <a:noFill/>
        </p:spPr>
        <p:txBody>
          <a:bodyPr wrap="none" rtlCol="0">
            <a:spAutoFit/>
          </a:bodyPr>
          <a:lstStyle/>
          <a:p>
            <a:r>
              <a:rPr lang="uk-UA" dirty="0" smtClean="0"/>
              <a:t>Ігор Поклад</a:t>
            </a:r>
            <a:endParaRPr lang="uk-UA"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076" y="3888851"/>
            <a:ext cx="1928988" cy="2288212"/>
          </a:xfrm>
          <a:prstGeom prst="rect">
            <a:avLst/>
          </a:prstGeom>
        </p:spPr>
      </p:pic>
      <p:sp>
        <p:nvSpPr>
          <p:cNvPr id="9" name="TextBox 8"/>
          <p:cNvSpPr txBox="1"/>
          <p:nvPr/>
        </p:nvSpPr>
        <p:spPr>
          <a:xfrm>
            <a:off x="6156563" y="6354672"/>
            <a:ext cx="1589602" cy="369332"/>
          </a:xfrm>
          <a:prstGeom prst="rect">
            <a:avLst/>
          </a:prstGeom>
          <a:noFill/>
        </p:spPr>
        <p:txBody>
          <a:bodyPr wrap="none" rtlCol="0">
            <a:spAutoFit/>
          </a:bodyPr>
          <a:lstStyle/>
          <a:p>
            <a:r>
              <a:rPr lang="uk-UA" dirty="0" smtClean="0"/>
              <a:t>Іван Карабиць</a:t>
            </a:r>
            <a:endParaRPr lang="uk-UA" dirty="0"/>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6920" y="3888851"/>
            <a:ext cx="1880428" cy="2288212"/>
          </a:xfrm>
          <a:prstGeom prst="rect">
            <a:avLst/>
          </a:prstGeom>
        </p:spPr>
      </p:pic>
      <p:sp>
        <p:nvSpPr>
          <p:cNvPr id="12" name="TextBox 11"/>
          <p:cNvSpPr txBox="1"/>
          <p:nvPr/>
        </p:nvSpPr>
        <p:spPr>
          <a:xfrm>
            <a:off x="9246920" y="6368064"/>
            <a:ext cx="1893403" cy="369332"/>
          </a:xfrm>
          <a:prstGeom prst="rect">
            <a:avLst/>
          </a:prstGeom>
          <a:noFill/>
        </p:spPr>
        <p:txBody>
          <a:bodyPr wrap="none" rtlCol="0">
            <a:spAutoFit/>
          </a:bodyPr>
          <a:lstStyle/>
          <a:p>
            <a:r>
              <a:rPr lang="uk-UA" dirty="0" smtClean="0"/>
              <a:t>Богдан Янівський</a:t>
            </a:r>
            <a:endParaRPr lang="uk-UA" dirty="0"/>
          </a:p>
        </p:txBody>
      </p:sp>
    </p:spTree>
    <p:extLst>
      <p:ext uri="{BB962C8B-B14F-4D97-AF65-F5344CB8AC3E}">
        <p14:creationId xmlns:p14="http://schemas.microsoft.com/office/powerpoint/2010/main" val="3886089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245</TotalTime>
  <Words>682</Words>
  <Application>Microsoft Office PowerPoint</Application>
  <PresentationFormat>Широкоэкранный</PresentationFormat>
  <Paragraphs>69</Paragraphs>
  <Slides>20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Aharoni</vt:lpstr>
      <vt:lpstr>Arial</vt:lpstr>
      <vt:lpstr>Arial Black</vt:lpstr>
      <vt:lpstr>Arial Narrow</vt:lpstr>
      <vt:lpstr>Calibri</vt:lpstr>
      <vt:lpstr>Tw Cen MT</vt:lpstr>
      <vt:lpstr>Tw Cen MT Condensed</vt:lpstr>
      <vt:lpstr>Wingdings 3</vt:lpstr>
      <vt:lpstr>Интеграл</vt:lpstr>
      <vt:lpstr>Українська естрадна музика</vt:lpstr>
      <vt:lpstr>До середини ХХ ст.</vt:lpstr>
      <vt:lpstr>Середина ХХ ст.</vt:lpstr>
      <vt:lpstr>Корифеї першого покоління української естрадної пісні</vt:lpstr>
      <vt:lpstr>Середина ХХ ст.</vt:lpstr>
      <vt:lpstr>Середина ХХ ст.</vt:lpstr>
      <vt:lpstr>Середина ХХ ст.</vt:lpstr>
      <vt:lpstr>Середина ХХ ст.</vt:lpstr>
      <vt:lpstr>Кінець 60-х – 80-ті рр. ХХ ст.</vt:lpstr>
      <vt:lpstr>Кінець 60-х – 80-ті рр. ХХ ст.</vt:lpstr>
      <vt:lpstr>Кінець 60-х – 80-ті рр. ХХ ст.</vt:lpstr>
      <vt:lpstr>70 – 80-ті рр. ХХ ст.</vt:lpstr>
      <vt:lpstr>70 – 80-ті рр. ХХ ст.</vt:lpstr>
      <vt:lpstr>Популярні виконавці 70 – 80 рр.</vt:lpstr>
      <vt:lpstr>80-ті рр. – наш час</vt:lpstr>
      <vt:lpstr>80-ті рр. – наш час</vt:lpstr>
      <vt:lpstr>80-ті рр. – наш час</vt:lpstr>
      <vt:lpstr>МОЛОДІ ЕСТРАДНІ ВИКОНАВЦІ</vt:lpstr>
      <vt:lpstr>КІНЕЦЬ</vt:lpstr>
      <vt:lpstr>Роботу виконав: Зварич Тарас, 10 клас, Гузіївська ЗОШ І-ІІІ ступенів</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Українська естрадна музика</dc:title>
  <dc:creator>USER</dc:creator>
  <cp:lastModifiedBy>USER</cp:lastModifiedBy>
  <cp:revision>36</cp:revision>
  <dcterms:created xsi:type="dcterms:W3CDTF">2013-11-29T20:26:44Z</dcterms:created>
  <dcterms:modified xsi:type="dcterms:W3CDTF">2013-12-19T14:51:41Z</dcterms:modified>
</cp:coreProperties>
</file>