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1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3" r:id="rId17"/>
    <p:sldId id="272" r:id="rId18"/>
    <p:sldId id="27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11.nnm.ru/a/e/9/e/4/ae0ce6eaee23d996c1fbf5d82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846640" cy="2763738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Тропи як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спеціальні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засоби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образності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мови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Омоніми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Пароніми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869160"/>
            <a:ext cx="4240560" cy="1752600"/>
          </a:xfrm>
        </p:spPr>
        <p:txBody>
          <a:bodyPr>
            <a:normAutofit/>
          </a:bodyPr>
          <a:lstStyle/>
          <a:p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Подмаркова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Вікторія </a:t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учениця 10-А </a:t>
            </a:r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классу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279432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Заміна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найменування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дійової</a:t>
            </a:r>
            <a:r>
              <a:rPr lang="ru-RU" b="1" dirty="0" smtClean="0">
                <a:solidFill>
                  <a:srgbClr val="FF0000"/>
                </a:solidFill>
              </a:rPr>
              <a:t> особи </a:t>
            </a:r>
            <a:r>
              <a:rPr lang="ru-RU" b="1" dirty="0" err="1" smtClean="0">
                <a:solidFill>
                  <a:srgbClr val="FF0000"/>
                </a:solidFill>
              </a:rPr>
              <a:t>назвою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дії</a:t>
            </a:r>
            <a:r>
              <a:rPr lang="ru-RU" b="1" dirty="0" smtClean="0">
                <a:solidFill>
                  <a:srgbClr val="FF0000"/>
                </a:solidFill>
              </a:rPr>
              <a:t>, яку вона </a:t>
            </a:r>
            <a:r>
              <a:rPr lang="ru-RU" b="1" dirty="0" err="1" smtClean="0">
                <a:solidFill>
                  <a:srgbClr val="FF0000"/>
                </a:solidFill>
              </a:rPr>
              <a:t>виконує</a:t>
            </a:r>
            <a:r>
              <a:rPr lang="ru-RU" b="1" dirty="0" smtClean="0">
                <a:solidFill>
                  <a:srgbClr val="FF0000"/>
                </a:solidFill>
              </a:rPr>
              <a:t>; </a:t>
            </a:r>
            <a:r>
              <a:rPr lang="ru-RU" b="1" dirty="0" err="1" smtClean="0">
                <a:solidFill>
                  <a:srgbClr val="FF0000"/>
                </a:solidFill>
              </a:rPr>
              <a:t>назвою</a:t>
            </a:r>
            <a:r>
              <a:rPr lang="ru-RU" b="1" dirty="0" smtClean="0">
                <a:solidFill>
                  <a:srgbClr val="FF0000"/>
                </a:solidFill>
              </a:rPr>
              <a:t> предмета, </a:t>
            </a:r>
            <a:r>
              <a:rPr lang="ru-RU" b="1" dirty="0" err="1" smtClean="0">
                <a:solidFill>
                  <a:srgbClr val="FF0000"/>
                </a:solidFill>
              </a:rPr>
              <a:t>що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її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характеризує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виділяє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інших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140968"/>
            <a:ext cx="8003232" cy="2625155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 </a:t>
            </a:r>
            <a:r>
              <a:rPr lang="ru-RU" b="1" i="1" dirty="0" err="1" smtClean="0"/>
              <a:t>П.Тичина</a:t>
            </a:r>
            <a:endParaRPr lang="ru-RU" b="1" dirty="0" smtClean="0"/>
          </a:p>
          <a:p>
            <a:pPr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Перо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моє</a:t>
            </a:r>
            <a:r>
              <a:rPr lang="ru-RU" b="1" dirty="0" smtClean="0"/>
              <a:t> </a:t>
            </a:r>
            <a:r>
              <a:rPr lang="ru-RU" b="1" dirty="0" err="1" smtClean="0"/>
              <a:t>пісні</a:t>
            </a:r>
            <a:r>
              <a:rPr lang="ru-RU" b="1" dirty="0" smtClean="0"/>
              <a:t> </a:t>
            </a:r>
            <a:r>
              <a:rPr lang="ru-RU" b="1" dirty="0" err="1" smtClean="0"/>
              <a:t>мережить</a:t>
            </a:r>
            <a:r>
              <a:rPr lang="ru-RU" b="1" dirty="0" smtClean="0"/>
              <a:t>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Зображення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дії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чи</a:t>
            </a:r>
            <a:r>
              <a:rPr lang="ru-RU" b="1" dirty="0" smtClean="0">
                <a:solidFill>
                  <a:srgbClr val="FF0000"/>
                </a:solidFill>
              </a:rPr>
              <a:t> стану одним моментом.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Стала б я на рушник</a:t>
            </a:r>
            <a:r>
              <a:rPr lang="ru-RU" b="1" dirty="0" smtClean="0"/>
              <a:t> та не знаю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ким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Заміна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ім</a:t>
            </a:r>
            <a:r>
              <a:rPr lang="ru-RU" b="1" baseline="30000" dirty="0" err="1" smtClean="0">
                <a:solidFill>
                  <a:srgbClr val="FF0000"/>
                </a:solidFill>
              </a:rPr>
              <a:t>,.</a:t>
            </a:r>
            <a:r>
              <a:rPr lang="ru-RU" b="1" dirty="0" err="1" smtClean="0">
                <a:solidFill>
                  <a:srgbClr val="FF0000"/>
                </a:solidFill>
              </a:rPr>
              <a:t>ям</a:t>
            </a:r>
            <a:r>
              <a:rPr lang="ru-RU" b="1" dirty="0" smtClean="0">
                <a:solidFill>
                  <a:srgbClr val="FF0000"/>
                </a:solidFill>
              </a:rPr>
              <a:t> автора </a:t>
            </a:r>
            <a:r>
              <a:rPr lang="ru-RU" b="1" dirty="0" err="1" smtClean="0">
                <a:solidFill>
                  <a:srgbClr val="FF0000"/>
                </a:solidFill>
              </a:rPr>
              <a:t>його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творів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читати</a:t>
            </a:r>
            <a:r>
              <a:rPr lang="ru-RU" b="1" i="1" dirty="0" smtClean="0"/>
              <a:t> Франка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45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Синекдоха</a:t>
            </a:r>
            <a:r>
              <a:rPr lang="ru-RU" b="1" dirty="0" smtClean="0"/>
              <a:t> – один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поширених</a:t>
            </a:r>
            <a:r>
              <a:rPr lang="ru-RU" b="1" dirty="0" smtClean="0"/>
              <a:t> </a:t>
            </a:r>
            <a:r>
              <a:rPr lang="ru-RU" b="1" dirty="0" err="1" smtClean="0"/>
              <a:t>видів</a:t>
            </a:r>
            <a:r>
              <a:rPr lang="ru-RU" b="1" dirty="0" smtClean="0"/>
              <a:t> </a:t>
            </a:r>
            <a:r>
              <a:rPr lang="ru-RU" b="1" dirty="0" err="1" smtClean="0"/>
              <a:t>метонімії</a:t>
            </a:r>
            <a:r>
              <a:rPr lang="ru-RU" b="1" dirty="0" smtClean="0"/>
              <a:t> – </a:t>
            </a:r>
            <a:r>
              <a:rPr lang="ru-RU" b="1" dirty="0" err="1" smtClean="0"/>
              <a:t>образний</a:t>
            </a:r>
            <a:r>
              <a:rPr lang="ru-RU" b="1" dirty="0" smtClean="0"/>
              <a:t> </a:t>
            </a:r>
            <a:r>
              <a:rPr lang="ru-RU" b="1" dirty="0" err="1" smtClean="0"/>
              <a:t>вислів</a:t>
            </a:r>
            <a:r>
              <a:rPr lang="ru-RU" b="1" dirty="0" smtClean="0"/>
              <a:t>, </a:t>
            </a:r>
            <a:r>
              <a:rPr lang="ru-RU" b="1" dirty="0" err="1" smtClean="0"/>
              <a:t>заснований</a:t>
            </a:r>
            <a:r>
              <a:rPr lang="ru-RU" b="1" dirty="0" smtClean="0"/>
              <a:t> на </a:t>
            </a:r>
            <a:r>
              <a:rPr lang="ru-RU" b="1" dirty="0" err="1" smtClean="0"/>
              <a:t>кількісному</a:t>
            </a:r>
            <a:r>
              <a:rPr lang="ru-RU" b="1" dirty="0" smtClean="0"/>
              <a:t> </a:t>
            </a:r>
            <a:r>
              <a:rPr lang="ru-RU" b="1" dirty="0" err="1" smtClean="0"/>
              <a:t>зіставленні</a:t>
            </a:r>
            <a:r>
              <a:rPr lang="ru-RU" b="1" dirty="0" smtClean="0"/>
              <a:t> </a:t>
            </a:r>
            <a:r>
              <a:rPr lang="ru-RU" b="1" dirty="0" err="1" smtClean="0"/>
              <a:t>предметів</a:t>
            </a:r>
            <a:r>
              <a:rPr lang="ru-RU" b="1" dirty="0" smtClean="0"/>
              <a:t>, </a:t>
            </a:r>
            <a:r>
              <a:rPr lang="ru-RU" b="1" dirty="0" err="1" smtClean="0"/>
              <a:t>явищ</a:t>
            </a:r>
            <a:r>
              <a:rPr lang="ru-RU" b="1" dirty="0" smtClean="0"/>
              <a:t>; </a:t>
            </a:r>
            <a:r>
              <a:rPr lang="ru-RU" b="1" dirty="0" err="1" smtClean="0"/>
              <a:t>на</a:t>
            </a:r>
            <a:r>
              <a:rPr lang="ru-RU" b="1" dirty="0" smtClean="0"/>
              <a:t> </a:t>
            </a:r>
            <a:r>
              <a:rPr lang="ru-RU" b="1" dirty="0" err="1" smtClean="0"/>
              <a:t>заміні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частиною</a:t>
            </a:r>
            <a:r>
              <a:rPr lang="ru-RU" b="1" dirty="0" smtClean="0"/>
              <a:t> </a:t>
            </a:r>
            <a:r>
              <a:rPr lang="ru-RU" b="1" dirty="0" err="1" smtClean="0"/>
              <a:t>цілого</a:t>
            </a:r>
            <a:r>
              <a:rPr lang="ru-RU" b="1" dirty="0" smtClean="0"/>
              <a:t>, одним предметом </a:t>
            </a:r>
            <a:r>
              <a:rPr lang="ru-RU" b="1" dirty="0" err="1" smtClean="0"/>
              <a:t>сукупності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509120"/>
            <a:ext cx="7931224" cy="161704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Вираження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однорідної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сукупності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відповідним</a:t>
            </a:r>
            <a:r>
              <a:rPr lang="ru-RU" b="1" dirty="0" smtClean="0">
                <a:solidFill>
                  <a:srgbClr val="FF0000"/>
                </a:solidFill>
              </a:rPr>
              <a:t> словом в </a:t>
            </a:r>
            <a:r>
              <a:rPr lang="ru-RU" b="1" dirty="0" err="1" smtClean="0">
                <a:solidFill>
                  <a:srgbClr val="FF0000"/>
                </a:solidFill>
              </a:rPr>
              <a:t>однині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2037"/>
            <a:ext cx="4762872" cy="4525963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dirty="0" smtClean="0"/>
              <a:t>: </a:t>
            </a:r>
            <a:r>
              <a:rPr lang="ru-RU" b="1" dirty="0" err="1" smtClean="0"/>
              <a:t>П.Тичина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Вдарив  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революціонер</a:t>
            </a:r>
            <a:r>
              <a:rPr lang="ru-RU" b="1" dirty="0" smtClean="0"/>
              <a:t> – </a:t>
            </a:r>
            <a:r>
              <a:rPr lang="ru-RU" b="1" dirty="0" err="1" smtClean="0"/>
              <a:t>захитався</a:t>
            </a:r>
            <a:r>
              <a:rPr lang="ru-RU" b="1" dirty="0" smtClean="0"/>
              <a:t> </a:t>
            </a:r>
            <a:r>
              <a:rPr lang="ru-RU" b="1" dirty="0" err="1" smtClean="0"/>
              <a:t>світ</a:t>
            </a:r>
            <a:r>
              <a:rPr lang="ru-RU" b="1" dirty="0" smtClean="0"/>
              <a:t>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Заміна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цілого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частиною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76872"/>
            <a:ext cx="5482952" cy="4781128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</a:t>
            </a:r>
            <a:r>
              <a:rPr lang="ru-RU" b="1" dirty="0" smtClean="0"/>
              <a:t> </a:t>
            </a:r>
            <a:r>
              <a:rPr lang="ru-RU" b="1" dirty="0" err="1" smtClean="0"/>
              <a:t>В.Сосюра</a:t>
            </a:r>
            <a:endParaRPr lang="ru-RU" b="1" dirty="0" smtClean="0"/>
          </a:p>
          <a:p>
            <a:pPr>
              <a:buNone/>
            </a:pPr>
            <a:r>
              <a:rPr lang="ru-RU" b="1" dirty="0" err="1" smtClean="0"/>
              <a:t>Вже</a:t>
            </a:r>
            <a:r>
              <a:rPr lang="ru-RU" b="1" dirty="0" smtClean="0"/>
              <a:t> поставила </a:t>
            </a:r>
            <a:r>
              <a:rPr lang="ru-RU" b="1" dirty="0" err="1" smtClean="0"/>
              <a:t>турбіну</a:t>
            </a:r>
            <a:r>
              <a:rPr lang="ru-RU" b="1" dirty="0" smtClean="0"/>
              <a:t> </a:t>
            </a:r>
            <a:r>
              <a:rPr lang="ru-RU" b="1" dirty="0" err="1" smtClean="0"/>
              <a:t>міцна</a:t>
            </a:r>
            <a:r>
              <a:rPr lang="ru-RU" b="1" dirty="0" smtClean="0"/>
              <a:t> </a:t>
            </a:r>
            <a:r>
              <a:rPr lang="ru-RU" b="1" dirty="0" err="1" smtClean="0"/>
              <a:t>робочого</a:t>
            </a:r>
            <a:r>
              <a:rPr lang="ru-RU" b="1" dirty="0" smtClean="0"/>
              <a:t> </a:t>
            </a:r>
            <a:r>
              <a:rPr lang="ru-RU" b="1" i="1" dirty="0" smtClean="0">
                <a:solidFill>
                  <a:srgbClr val="C00000"/>
                </a:solidFill>
              </a:rPr>
              <a:t>рука</a:t>
            </a:r>
            <a:r>
              <a:rPr lang="ru-RU" b="1" dirty="0" smtClean="0"/>
              <a:t>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Заміна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родового </a:t>
            </a:r>
            <a:r>
              <a:rPr lang="ru-RU" b="1" dirty="0" err="1" smtClean="0">
                <a:solidFill>
                  <a:srgbClr val="FF0000"/>
                </a:solidFill>
              </a:rPr>
              <a:t>поняття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видовим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навпаки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4186808" cy="3888432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Наприклад</a:t>
            </a:r>
            <a:r>
              <a:rPr lang="ru-RU" b="1" dirty="0" smtClean="0"/>
              <a:t>: Ой </a:t>
            </a:r>
            <a:r>
              <a:rPr lang="ru-RU" b="1" dirty="0" err="1" smtClean="0"/>
              <a:t>піду</a:t>
            </a:r>
            <a:r>
              <a:rPr lang="ru-RU" b="1" dirty="0" smtClean="0"/>
              <a:t> я </a:t>
            </a:r>
            <a:r>
              <a:rPr lang="ru-RU" b="1" dirty="0" err="1" smtClean="0"/>
              <a:t>понад</a:t>
            </a:r>
            <a:r>
              <a:rPr lang="ru-RU" b="1" dirty="0" smtClean="0">
                <a:solidFill>
                  <a:srgbClr val="C00000"/>
                </a:solidFill>
              </a:rPr>
              <a:t> </a:t>
            </a:r>
            <a:r>
              <a:rPr lang="ru-RU" b="1" i="1" dirty="0" err="1" smtClean="0">
                <a:solidFill>
                  <a:srgbClr val="C00000"/>
                </a:solidFill>
              </a:rPr>
              <a:t>Дунаями</a:t>
            </a:r>
            <a:r>
              <a:rPr lang="ru-RU" b="1" dirty="0" smtClean="0"/>
              <a:t>…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Перифраз</a:t>
            </a:r>
            <a:r>
              <a:rPr lang="ru-RU" sz="3600" b="1" dirty="0" smtClean="0">
                <a:solidFill>
                  <a:srgbClr val="FF0000"/>
                </a:solidFill>
              </a:rPr>
              <a:t> (гр. “</a:t>
            </a:r>
            <a:r>
              <a:rPr lang="ru-RU" sz="3600" b="1" dirty="0" err="1" smtClean="0">
                <a:solidFill>
                  <a:srgbClr val="FF0000"/>
                </a:solidFill>
              </a:rPr>
              <a:t>опис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переказ</a:t>
            </a:r>
            <a:r>
              <a:rPr lang="ru-RU" sz="3600" b="1" dirty="0" smtClean="0">
                <a:solidFill>
                  <a:srgbClr val="FF0000"/>
                </a:solidFill>
              </a:rPr>
              <a:t>”) – </a:t>
            </a:r>
            <a:r>
              <a:rPr lang="ru-RU" sz="3600" b="1" dirty="0" err="1" smtClean="0">
                <a:solidFill>
                  <a:srgbClr val="FF0000"/>
                </a:solidFill>
              </a:rPr>
              <a:t>це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такий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образний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вислів</a:t>
            </a:r>
            <a:r>
              <a:rPr lang="ru-RU" sz="3600" b="1" dirty="0" smtClean="0">
                <a:solidFill>
                  <a:srgbClr val="FF0000"/>
                </a:solidFill>
              </a:rPr>
              <a:t>, в </a:t>
            </a:r>
            <a:r>
              <a:rPr lang="ru-RU" sz="3600" b="1" dirty="0" err="1" smtClean="0">
                <a:solidFill>
                  <a:srgbClr val="FF0000"/>
                </a:solidFill>
              </a:rPr>
              <a:t>якому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назва</a:t>
            </a:r>
            <a:r>
              <a:rPr lang="ru-RU" sz="3600" b="1" dirty="0" smtClean="0">
                <a:solidFill>
                  <a:srgbClr val="FF0000"/>
                </a:solidFill>
              </a:rPr>
              <a:t> предмета </a:t>
            </a:r>
            <a:r>
              <a:rPr lang="ru-RU" sz="3600" b="1" dirty="0" err="1" smtClean="0">
                <a:solidFill>
                  <a:srgbClr val="FF0000"/>
                </a:solidFill>
              </a:rPr>
              <a:t>чи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явища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замінюється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описом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його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ознак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212976"/>
            <a:ext cx="5688632" cy="2664296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b="1" i="1" dirty="0" err="1" smtClean="0"/>
              <a:t>Наприклад</a:t>
            </a:r>
            <a:r>
              <a:rPr lang="ru-RU" b="1" i="1" dirty="0" smtClean="0"/>
              <a:t>:</a:t>
            </a:r>
            <a:r>
              <a:rPr lang="ru-RU" b="1" dirty="0" smtClean="0"/>
              <a:t> </a:t>
            </a:r>
            <a:r>
              <a:rPr lang="ru-RU" b="1" dirty="0" err="1" smtClean="0"/>
              <a:t>замість</a:t>
            </a:r>
            <a:r>
              <a:rPr lang="ru-RU" b="1" dirty="0" smtClean="0"/>
              <a:t> Т. Шевченко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сказати</a:t>
            </a:r>
            <a:r>
              <a:rPr lang="ru-RU" b="1" dirty="0" smtClean="0"/>
              <a:t> – </a:t>
            </a:r>
            <a:r>
              <a:rPr lang="ru-RU" b="1" dirty="0" smtClean="0"/>
              <a:t>автор </a:t>
            </a:r>
            <a:r>
              <a:rPr lang="ru-RU" b="1" dirty="0" err="1" smtClean="0"/>
              <a:t>поеми</a:t>
            </a:r>
            <a:r>
              <a:rPr lang="ru-RU" b="1" dirty="0" smtClean="0"/>
              <a:t> “Наймичка</a:t>
            </a:r>
            <a:r>
              <a:rPr lang="ru-RU" b="1" dirty="0" smtClean="0"/>
              <a:t>”.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988840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solidFill>
                  <a:srgbClr val="FF0000"/>
                </a:solidFill>
              </a:rPr>
              <a:t>Гіпербола</a:t>
            </a:r>
            <a:r>
              <a:rPr lang="ru-RU" sz="3600" b="1" dirty="0" smtClean="0">
                <a:solidFill>
                  <a:srgbClr val="FF0000"/>
                </a:solidFill>
              </a:rPr>
              <a:t> (гр. “</a:t>
            </a:r>
            <a:r>
              <a:rPr lang="ru-RU" sz="3600" b="1" dirty="0" err="1" smtClean="0">
                <a:solidFill>
                  <a:srgbClr val="FF0000"/>
                </a:solidFill>
              </a:rPr>
              <a:t>перебільшення</a:t>
            </a:r>
            <a:r>
              <a:rPr lang="ru-RU" sz="3600" b="1" dirty="0" smtClean="0">
                <a:solidFill>
                  <a:srgbClr val="FF0000"/>
                </a:solidFill>
              </a:rPr>
              <a:t>”) – </a:t>
            </a:r>
            <a:r>
              <a:rPr lang="ru-RU" sz="3600" b="1" dirty="0" err="1" smtClean="0">
                <a:solidFill>
                  <a:srgbClr val="FF0000"/>
                </a:solidFill>
              </a:rPr>
              <a:t>образний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вислів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який</a:t>
            </a:r>
            <a:r>
              <a:rPr lang="ru-RU" sz="3600" b="1" dirty="0" smtClean="0">
                <a:solidFill>
                  <a:srgbClr val="FF0000"/>
                </a:solidFill>
              </a:rPr>
              <a:t> становить </a:t>
            </a:r>
            <a:r>
              <a:rPr lang="ru-RU" sz="3600" b="1" dirty="0" err="1" smtClean="0">
                <a:solidFill>
                  <a:srgbClr val="FF0000"/>
                </a:solidFill>
              </a:rPr>
              <a:t>художнє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пербільшення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розміру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сили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значення</a:t>
            </a:r>
            <a:r>
              <a:rPr lang="ru-RU" sz="3600" b="1" dirty="0" smtClean="0">
                <a:solidFill>
                  <a:srgbClr val="FF0000"/>
                </a:solidFill>
              </a:rPr>
              <a:t> предмета, </a:t>
            </a:r>
            <a:r>
              <a:rPr lang="ru-RU" sz="3600" b="1" dirty="0" err="1" smtClean="0">
                <a:solidFill>
                  <a:srgbClr val="FF0000"/>
                </a:solidFill>
              </a:rPr>
              <a:t>явища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780928"/>
            <a:ext cx="6480720" cy="36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err="1" smtClean="0"/>
              <a:t>Наприклад</a:t>
            </a:r>
            <a:r>
              <a:rPr lang="ru-RU" sz="2800" b="1" i="1" dirty="0" smtClean="0"/>
              <a:t>:</a:t>
            </a:r>
            <a:r>
              <a:rPr lang="ru-RU" sz="2800" b="1" dirty="0" smtClean="0"/>
              <a:t> Леся </a:t>
            </a:r>
            <a:r>
              <a:rPr lang="ru-RU" sz="2800" b="1" dirty="0" err="1" smtClean="0"/>
              <a:t>Українка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err="1" smtClean="0"/>
              <a:t>Хотіла</a:t>
            </a:r>
            <a:r>
              <a:rPr lang="ru-RU" sz="2800" b="1" dirty="0" smtClean="0"/>
              <a:t> б я </a:t>
            </a:r>
            <a:r>
              <a:rPr lang="ru-RU" sz="2800" b="1" dirty="0" err="1" smtClean="0"/>
              <a:t>вийти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чистеє</a:t>
            </a:r>
            <a:r>
              <a:rPr lang="ru-RU" sz="2800" b="1" dirty="0" smtClean="0"/>
              <a:t> поле,</a:t>
            </a:r>
          </a:p>
          <a:p>
            <a:pPr>
              <a:buNone/>
            </a:pPr>
            <a:r>
              <a:rPr lang="ru-RU" sz="2800" b="1" dirty="0" smtClean="0"/>
              <a:t>Припасти </a:t>
            </a:r>
            <a:r>
              <a:rPr lang="ru-RU" sz="2800" b="1" dirty="0" err="1" smtClean="0"/>
              <a:t>лицем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сирої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землі</a:t>
            </a:r>
            <a:r>
              <a:rPr lang="ru-RU" sz="2800" b="1" dirty="0" smtClean="0"/>
              <a:t>,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І так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заридати</a:t>
            </a:r>
            <a:r>
              <a:rPr lang="ru-RU" sz="2800" b="1" i="1" dirty="0" smtClean="0">
                <a:solidFill>
                  <a:srgbClr val="C00000"/>
                </a:solidFill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щоб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зорі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почули</a:t>
            </a:r>
            <a:r>
              <a:rPr lang="ru-RU" sz="2800" b="1" dirty="0" smtClean="0"/>
              <a:t>,</a:t>
            </a:r>
          </a:p>
          <a:p>
            <a:pPr>
              <a:buNone/>
            </a:pPr>
            <a:r>
              <a:rPr lang="ru-RU" sz="2800" b="1" dirty="0" err="1" smtClean="0"/>
              <a:t>Щоб</a:t>
            </a:r>
            <a:r>
              <a:rPr lang="ru-RU" sz="2800" b="1" dirty="0" smtClean="0"/>
              <a:t> люди </a:t>
            </a:r>
            <a:r>
              <a:rPr lang="ru-RU" sz="2800" b="1" dirty="0" err="1" smtClean="0"/>
              <a:t>вжахнулись</a:t>
            </a:r>
            <a:r>
              <a:rPr lang="ru-RU" sz="2800" b="1" dirty="0" smtClean="0"/>
              <a:t> на </a:t>
            </a:r>
            <a:r>
              <a:rPr lang="ru-RU" sz="2800" b="1" dirty="0" err="1" smtClean="0"/>
              <a:t>сльзи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мої</a:t>
            </a:r>
            <a:r>
              <a:rPr lang="ru-RU" sz="2800" b="1" dirty="0" smtClean="0"/>
              <a:t>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Літота</a:t>
            </a:r>
            <a:r>
              <a:rPr lang="ru-RU" b="1" dirty="0" smtClean="0">
                <a:solidFill>
                  <a:srgbClr val="FF0000"/>
                </a:solidFill>
              </a:rPr>
              <a:t> (гр. “Простота”) – </a:t>
            </a:r>
            <a:r>
              <a:rPr lang="ru-RU" b="1" dirty="0" err="1" smtClean="0">
                <a:solidFill>
                  <a:srgbClr val="FF0000"/>
                </a:solidFill>
              </a:rPr>
              <a:t>образний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вислів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який</a:t>
            </a:r>
            <a:r>
              <a:rPr lang="ru-RU" b="1" dirty="0" smtClean="0">
                <a:solidFill>
                  <a:srgbClr val="FF0000"/>
                </a:solidFill>
              </a:rPr>
              <a:t> становить </a:t>
            </a:r>
            <a:r>
              <a:rPr lang="ru-RU" b="1" dirty="0" err="1" smtClean="0">
                <a:solidFill>
                  <a:srgbClr val="FF0000"/>
                </a:solidFill>
              </a:rPr>
              <a:t>художнє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применшення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852936"/>
            <a:ext cx="5112568" cy="3528392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 хлопчик — </a:t>
            </a:r>
            <a:r>
              <a:rPr lang="ru-RU" b="1" i="1" dirty="0" err="1" smtClean="0">
                <a:solidFill>
                  <a:srgbClr val="C00000"/>
                </a:solidFill>
              </a:rPr>
              <a:t>мізинчик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2304256"/>
          </a:xfrm>
        </p:spPr>
        <p:txBody>
          <a:bodyPr>
            <a:normAutofit/>
          </a:bodyPr>
          <a:lstStyle/>
          <a:p>
            <a:r>
              <a:rPr lang="ru-RU" sz="3200" b="1" i="1" dirty="0" err="1" smtClean="0">
                <a:solidFill>
                  <a:srgbClr val="FF0000"/>
                </a:solidFill>
              </a:rPr>
              <a:t>Порівняння</a:t>
            </a:r>
            <a:r>
              <a:rPr lang="ru-RU" sz="3200" b="1" i="1" dirty="0" smtClean="0">
                <a:solidFill>
                  <a:srgbClr val="FF0000"/>
                </a:solidFill>
              </a:rPr>
              <a:t> – </a:t>
            </a:r>
            <a:r>
              <a:rPr lang="ru-RU" sz="3200" b="1" dirty="0" err="1" smtClean="0">
                <a:solidFill>
                  <a:srgbClr val="FF0000"/>
                </a:solidFill>
              </a:rPr>
              <a:t>полягає</a:t>
            </a:r>
            <a:r>
              <a:rPr lang="ru-RU" sz="3200" b="1" dirty="0" smtClean="0">
                <a:solidFill>
                  <a:srgbClr val="FF0000"/>
                </a:solidFill>
              </a:rPr>
              <a:t> у </a:t>
            </a:r>
            <a:r>
              <a:rPr lang="ru-RU" sz="3200" b="1" dirty="0" err="1" smtClean="0">
                <a:solidFill>
                  <a:srgbClr val="FF0000"/>
                </a:solidFill>
              </a:rPr>
              <a:t>змалюванні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особливостей</a:t>
            </a:r>
            <a:r>
              <a:rPr lang="ru-RU" sz="3200" b="1" dirty="0" smtClean="0">
                <a:solidFill>
                  <a:srgbClr val="FF0000"/>
                </a:solidFill>
              </a:rPr>
              <a:t> предмета, </a:t>
            </a:r>
            <a:r>
              <a:rPr lang="ru-RU" sz="3200" b="1" dirty="0" err="1" smtClean="0">
                <a:solidFill>
                  <a:srgbClr val="FF0000"/>
                </a:solidFill>
              </a:rPr>
              <a:t>явища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 err="1" smtClean="0">
                <a:solidFill>
                  <a:srgbClr val="FF0000"/>
                </a:solidFill>
              </a:rPr>
              <a:t>дії</a:t>
            </a:r>
            <a:r>
              <a:rPr lang="ru-RU" sz="3200" b="1" dirty="0" smtClean="0">
                <a:solidFill>
                  <a:srgbClr val="FF0000"/>
                </a:solidFill>
              </a:rPr>
              <a:t> способом </a:t>
            </a:r>
            <a:r>
              <a:rPr lang="ru-RU" sz="3200" b="1" dirty="0" err="1" smtClean="0">
                <a:solidFill>
                  <a:srgbClr val="FF0000"/>
                </a:solidFill>
              </a:rPr>
              <a:t>зіставлення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з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іншим</a:t>
            </a:r>
            <a:r>
              <a:rPr lang="ru-RU" sz="3200" b="1" dirty="0" smtClean="0">
                <a:solidFill>
                  <a:srgbClr val="FF0000"/>
                </a:solidFill>
              </a:rPr>
              <a:t>, в </a:t>
            </a:r>
            <a:r>
              <a:rPr lang="ru-RU" sz="3200" b="1" dirty="0" err="1" smtClean="0">
                <a:solidFill>
                  <a:srgbClr val="FF0000"/>
                </a:solidFill>
              </a:rPr>
              <a:t>якому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ці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особливості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різко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виявляються</a:t>
            </a:r>
            <a:r>
              <a:rPr lang="ru-RU" sz="3200" b="1" dirty="0" smtClean="0">
                <a:solidFill>
                  <a:srgbClr val="FF0000"/>
                </a:solidFill>
              </a:rPr>
              <a:t>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780928"/>
            <a:ext cx="8363272" cy="3633267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Наприклад</a:t>
            </a:r>
            <a:r>
              <a:rPr lang="ru-RU" b="1" dirty="0" smtClean="0"/>
              <a:t>: Т.Шевченко “Катерина”</a:t>
            </a:r>
          </a:p>
          <a:p>
            <a:pPr>
              <a:buNone/>
            </a:pPr>
            <a:r>
              <a:rPr lang="ru-RU" b="1" dirty="0" err="1" smtClean="0"/>
              <a:t>Попід</a:t>
            </a:r>
            <a:r>
              <a:rPr lang="ru-RU" b="1" dirty="0" smtClean="0"/>
              <a:t> горою, яром, долом,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Мов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ті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діди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високочолі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/>
              <a:t>Дуби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гетьманщини</a:t>
            </a:r>
            <a:r>
              <a:rPr lang="ru-RU" b="1" dirty="0" smtClean="0"/>
              <a:t> стоять…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52028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Іронія</a:t>
            </a:r>
            <a:r>
              <a:rPr lang="ru-RU" b="1" dirty="0" smtClean="0">
                <a:solidFill>
                  <a:srgbClr val="FF0000"/>
                </a:solidFill>
              </a:rPr>
              <a:t> (гр. “</a:t>
            </a:r>
            <a:r>
              <a:rPr lang="ru-RU" b="1" dirty="0" err="1" smtClean="0">
                <a:solidFill>
                  <a:srgbClr val="FF0000"/>
                </a:solidFill>
              </a:rPr>
              <a:t>Прихована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насмішка</a:t>
            </a:r>
            <a:r>
              <a:rPr lang="ru-RU" b="1" dirty="0" smtClean="0">
                <a:solidFill>
                  <a:srgbClr val="FF0000"/>
                </a:solidFill>
              </a:rPr>
              <a:t>”) – </a:t>
            </a:r>
            <a:r>
              <a:rPr lang="ru-RU" b="1" dirty="0" err="1" smtClean="0">
                <a:solidFill>
                  <a:srgbClr val="FF0000"/>
                </a:solidFill>
              </a:rPr>
              <a:t>це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образний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вислів</a:t>
            </a:r>
            <a:r>
              <a:rPr lang="ru-RU" b="1" dirty="0" smtClean="0">
                <a:solidFill>
                  <a:srgbClr val="FF0000"/>
                </a:solidFill>
              </a:rPr>
              <a:t>, у </a:t>
            </a:r>
            <a:r>
              <a:rPr lang="ru-RU" b="1" dirty="0" err="1" smtClean="0">
                <a:solidFill>
                  <a:srgbClr val="FF0000"/>
                </a:solidFill>
              </a:rPr>
              <a:t>якому</a:t>
            </a:r>
            <a:r>
              <a:rPr lang="ru-RU" b="1" dirty="0" smtClean="0">
                <a:solidFill>
                  <a:srgbClr val="FF0000"/>
                </a:solidFill>
              </a:rPr>
              <a:t> слово </a:t>
            </a:r>
            <a:r>
              <a:rPr lang="ru-RU" b="1" dirty="0" err="1" smtClean="0">
                <a:solidFill>
                  <a:srgbClr val="FF0000"/>
                </a:solidFill>
              </a:rPr>
              <a:t>чи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група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слів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набувають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значення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протилежного</a:t>
            </a:r>
            <a:r>
              <a:rPr lang="ru-RU" b="1" dirty="0" smtClean="0">
                <a:solidFill>
                  <a:srgbClr val="FF0000"/>
                </a:solidFill>
              </a:rPr>
              <a:t> основному.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924944"/>
            <a:ext cx="8075240" cy="2193107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dirty="0" smtClean="0"/>
              <a:t>: …</a:t>
            </a:r>
            <a:r>
              <a:rPr lang="ru-RU" b="1" dirty="0" err="1" smtClean="0"/>
              <a:t>Еней</a:t>
            </a:r>
            <a:r>
              <a:rPr lang="ru-RU" b="1" dirty="0" smtClean="0"/>
              <a:t>, </a:t>
            </a:r>
            <a:r>
              <a:rPr lang="ru-RU" b="1" dirty="0" err="1" smtClean="0"/>
              <a:t>таку</a:t>
            </a:r>
            <a:r>
              <a:rPr lang="ru-RU" b="1" dirty="0" smtClean="0"/>
              <a:t> </a:t>
            </a:r>
            <a:r>
              <a:rPr lang="ru-RU" b="1" dirty="0" err="1" smtClean="0"/>
              <a:t>уздрівши</a:t>
            </a:r>
            <a:r>
              <a:rPr lang="ru-RU" b="1" dirty="0" smtClean="0"/>
              <a:t> </a:t>
            </a:r>
            <a:r>
              <a:rPr lang="ru-RU" b="1" dirty="0" err="1" smtClean="0"/>
              <a:t>цяцю</a:t>
            </a:r>
            <a:r>
              <a:rPr lang="ru-RU" b="1" dirty="0" smtClean="0"/>
              <a:t>, не знав </a:t>
            </a:r>
            <a:r>
              <a:rPr lang="ru-RU" b="1" dirty="0" err="1" smtClean="0"/>
              <a:t>зі</a:t>
            </a:r>
            <a:r>
              <a:rPr lang="ru-RU" b="1" dirty="0" smtClean="0"/>
              <a:t> страху, де стояв…</a:t>
            </a:r>
            <a:endParaRPr lang="ru-RU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Сарказм</a:t>
            </a:r>
            <a:r>
              <a:rPr lang="ru-RU" b="1" i="1" dirty="0" smtClean="0">
                <a:solidFill>
                  <a:srgbClr val="FF0000"/>
                </a:solidFill>
              </a:rPr>
              <a:t> – (гр. “</a:t>
            </a:r>
            <a:r>
              <a:rPr lang="ru-RU" b="1" i="1" dirty="0" err="1" smtClean="0">
                <a:solidFill>
                  <a:srgbClr val="FF0000"/>
                </a:solidFill>
              </a:rPr>
              <a:t>терзання</a:t>
            </a:r>
            <a:r>
              <a:rPr lang="ru-RU" b="1" i="1" dirty="0" smtClean="0">
                <a:solidFill>
                  <a:srgbClr val="FF0000"/>
                </a:solidFill>
              </a:rPr>
              <a:t>”) – </a:t>
            </a:r>
            <a:r>
              <a:rPr lang="ru-RU" b="1" i="1" dirty="0" err="1" smtClean="0">
                <a:solidFill>
                  <a:srgbClr val="FF0000"/>
                </a:solidFill>
              </a:rPr>
              <a:t>угідлива</a:t>
            </a:r>
            <a:r>
              <a:rPr lang="ru-RU" b="1" i="1" dirty="0" smtClean="0">
                <a:solidFill>
                  <a:srgbClr val="FF0000"/>
                </a:solidFill>
              </a:rPr>
              <a:t>, зла, </a:t>
            </a:r>
            <a:r>
              <a:rPr lang="ru-RU" b="1" i="1" dirty="0" err="1" smtClean="0">
                <a:solidFill>
                  <a:srgbClr val="FF0000"/>
                </a:solidFill>
              </a:rPr>
              <a:t>гірка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іронія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20888"/>
            <a:ext cx="5338936" cy="4637112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dirty="0" smtClean="0"/>
              <a:t>: Т.Шевченко</a:t>
            </a:r>
          </a:p>
          <a:p>
            <a:pPr>
              <a:buNone/>
            </a:pPr>
            <a:r>
              <a:rPr lang="ru-RU" b="1" dirty="0" smtClean="0"/>
              <a:t>…Застукали </a:t>
            </a:r>
            <a:r>
              <a:rPr lang="ru-RU" b="1" dirty="0" err="1" smtClean="0"/>
              <a:t>сердешну</a:t>
            </a:r>
            <a:r>
              <a:rPr lang="ru-RU" b="1" dirty="0" smtClean="0"/>
              <a:t> волю та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цькуємо</a:t>
            </a:r>
            <a:r>
              <a:rPr lang="ru-RU" b="1" dirty="0" smtClean="0"/>
              <a:t>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Епітет</a:t>
            </a:r>
            <a:r>
              <a:rPr lang="ru-RU" b="1" dirty="0" smtClean="0"/>
              <a:t> (гр. “прикладка”) 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художнє</a:t>
            </a:r>
            <a:r>
              <a:rPr lang="ru-RU" b="1" dirty="0" smtClean="0"/>
              <a:t> </a:t>
            </a:r>
            <a:r>
              <a:rPr lang="ru-RU" b="1" dirty="0" err="1" smtClean="0"/>
              <a:t>означення</a:t>
            </a:r>
            <a:r>
              <a:rPr lang="ru-RU" b="1" dirty="0" smtClean="0"/>
              <a:t>, яке </a:t>
            </a:r>
            <a:r>
              <a:rPr lang="ru-RU" b="1" dirty="0" err="1" smtClean="0"/>
              <a:t>дає</a:t>
            </a:r>
            <a:r>
              <a:rPr lang="ru-RU" b="1" dirty="0" smtClean="0"/>
              <a:t> </a:t>
            </a:r>
            <a:r>
              <a:rPr lang="ru-RU" b="1" dirty="0" err="1" smtClean="0"/>
              <a:t>образне</a:t>
            </a:r>
            <a:r>
              <a:rPr lang="ru-RU" b="1" dirty="0" smtClean="0"/>
              <a:t> </a:t>
            </a:r>
            <a:r>
              <a:rPr lang="ru-RU" b="1" dirty="0" err="1" smtClean="0"/>
              <a:t>змалювання</a:t>
            </a:r>
            <a:r>
              <a:rPr lang="ru-RU" b="1" dirty="0" smtClean="0"/>
              <a:t> </a:t>
            </a:r>
            <a:r>
              <a:rPr lang="ru-RU" b="1" dirty="0" err="1" smtClean="0"/>
              <a:t>якоїсь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b="1" dirty="0" smtClean="0"/>
              <a:t> предмета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явища</a:t>
            </a:r>
            <a:r>
              <a:rPr lang="ru-RU" b="1" dirty="0" smtClean="0"/>
              <a:t>,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передає</a:t>
            </a:r>
            <a:r>
              <a:rPr lang="ru-RU" b="1" dirty="0" smtClean="0"/>
              <a:t> </a:t>
            </a:r>
            <a:r>
              <a:rPr lang="ru-RU" b="1" dirty="0" err="1" smtClean="0"/>
              <a:t>емоційне</a:t>
            </a:r>
            <a:r>
              <a:rPr lang="ru-RU" b="1" dirty="0" smtClean="0"/>
              <a:t> </a:t>
            </a:r>
            <a:r>
              <a:rPr lang="ru-RU" b="1" dirty="0" err="1" smtClean="0"/>
              <a:t>ставлення</a:t>
            </a:r>
            <a:r>
              <a:rPr lang="ru-RU" b="1" dirty="0" smtClean="0"/>
              <a:t> до них.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4725144"/>
            <a:ext cx="7859216" cy="140101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>За способом </a:t>
            </a:r>
            <a:r>
              <a:rPr lang="ru-RU" sz="3100" b="1" dirty="0" err="1" smtClean="0">
                <a:solidFill>
                  <a:srgbClr val="FF0000"/>
                </a:solidFill>
              </a:rPr>
              <a:t>змалювання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ознак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предметів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і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своїми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художніми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функціями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епітети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бувають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err="1" smtClean="0">
                <a:solidFill>
                  <a:srgbClr val="FF0000"/>
                </a:solidFill>
              </a:rPr>
              <a:t>різні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504056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1) </a:t>
            </a:r>
            <a:r>
              <a:rPr lang="ru-RU" b="1" dirty="0" err="1" smtClean="0"/>
              <a:t>Одні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них </a:t>
            </a:r>
            <a:r>
              <a:rPr lang="ru-RU" b="1" dirty="0" err="1" smtClean="0"/>
              <a:t>лише</a:t>
            </a:r>
            <a:r>
              <a:rPr lang="ru-RU" b="1" dirty="0" smtClean="0"/>
              <a:t> </a:t>
            </a:r>
            <a:r>
              <a:rPr lang="ru-RU" b="1" dirty="0" err="1" smtClean="0"/>
              <a:t>підкреслюють</a:t>
            </a:r>
            <a:r>
              <a:rPr lang="ru-RU" b="1" dirty="0" smtClean="0"/>
              <a:t> </a:t>
            </a:r>
            <a:r>
              <a:rPr lang="ru-RU" b="1" dirty="0" err="1" smtClean="0"/>
              <a:t>якусь</a:t>
            </a:r>
            <a:r>
              <a:rPr lang="ru-RU" b="1" dirty="0" smtClean="0"/>
              <a:t> </a:t>
            </a:r>
            <a:r>
              <a:rPr lang="ru-RU" b="1" dirty="0" err="1" smtClean="0"/>
              <a:t>характерну</a:t>
            </a:r>
            <a:r>
              <a:rPr lang="ru-RU" b="1" dirty="0" smtClean="0"/>
              <a:t> </a:t>
            </a:r>
            <a:r>
              <a:rPr lang="ru-RU" b="1" dirty="0" err="1" smtClean="0"/>
              <a:t>ознаку</a:t>
            </a:r>
            <a:r>
              <a:rPr lang="ru-RU" b="1" dirty="0" smtClean="0"/>
              <a:t> предмета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явища</a:t>
            </a:r>
            <a:r>
              <a:rPr lang="ru-RU" b="1" dirty="0" smtClean="0"/>
              <a:t> (</a:t>
            </a:r>
            <a:r>
              <a:rPr lang="ru-RU" b="1" i="1" dirty="0" err="1" smtClean="0">
                <a:solidFill>
                  <a:srgbClr val="7030A0"/>
                </a:solidFill>
              </a:rPr>
              <a:t>сизий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орел, </a:t>
            </a:r>
            <a:r>
              <a:rPr lang="ru-RU" b="1" i="1" dirty="0" err="1" smtClean="0">
                <a:solidFill>
                  <a:srgbClr val="7030A0"/>
                </a:solidFill>
              </a:rPr>
              <a:t>карі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очі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біле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личко</a:t>
            </a:r>
            <a:r>
              <a:rPr lang="ru-RU" b="1" i="1" dirty="0" smtClean="0"/>
              <a:t>);</a:t>
            </a:r>
            <a:endParaRPr lang="ru-RU" b="1" dirty="0" smtClean="0"/>
          </a:p>
          <a:p>
            <a:r>
              <a:rPr lang="ru-RU" b="1" i="1" dirty="0" smtClean="0"/>
              <a:t>2) </a:t>
            </a:r>
            <a:r>
              <a:rPr lang="ru-RU" b="1" dirty="0" err="1" smtClean="0"/>
              <a:t>Інші</a:t>
            </a:r>
            <a:r>
              <a:rPr lang="ru-RU" b="1" dirty="0" smtClean="0"/>
              <a:t> </a:t>
            </a:r>
            <a:r>
              <a:rPr lang="ru-RU" b="1" dirty="0" err="1" smtClean="0"/>
              <a:t>епітети</a:t>
            </a:r>
            <a:r>
              <a:rPr lang="ru-RU" b="1" dirty="0" smtClean="0"/>
              <a:t> </a:t>
            </a:r>
            <a:r>
              <a:rPr lang="ru-RU" b="1" dirty="0" err="1" smtClean="0"/>
              <a:t>пояснюють</a:t>
            </a:r>
            <a:r>
              <a:rPr lang="ru-RU" b="1" dirty="0" smtClean="0"/>
              <a:t> ту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іншу</a:t>
            </a:r>
            <a:r>
              <a:rPr lang="ru-RU" b="1" dirty="0" smtClean="0"/>
              <a:t> </a:t>
            </a:r>
            <a:r>
              <a:rPr lang="ru-RU" b="1" dirty="0" err="1" smtClean="0"/>
              <a:t>ознаку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життєвої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певного</a:t>
            </a:r>
            <a:r>
              <a:rPr lang="ru-RU" b="1" dirty="0" smtClean="0"/>
              <a:t> </a:t>
            </a:r>
            <a:r>
              <a:rPr lang="ru-RU" b="1" dirty="0" err="1" smtClean="0"/>
              <a:t>художнього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 (</a:t>
            </a:r>
            <a:r>
              <a:rPr lang="ru-RU" b="1" dirty="0" smtClean="0">
                <a:solidFill>
                  <a:srgbClr val="7030A0"/>
                </a:solidFill>
              </a:rPr>
              <a:t>Леся </a:t>
            </a:r>
            <a:r>
              <a:rPr lang="ru-RU" b="1" dirty="0" err="1" smtClean="0">
                <a:solidFill>
                  <a:srgbClr val="7030A0"/>
                </a:solidFill>
              </a:rPr>
              <a:t>Укріїнка</a:t>
            </a:r>
            <a:r>
              <a:rPr lang="ru-RU" b="1" dirty="0" smtClean="0">
                <a:solidFill>
                  <a:srgbClr val="7030A0"/>
                </a:solidFill>
              </a:rPr>
              <a:t>: “…Все, все покину, до тебе </a:t>
            </a:r>
            <a:r>
              <a:rPr lang="ru-RU" b="1" dirty="0" err="1" smtClean="0">
                <a:solidFill>
                  <a:srgbClr val="7030A0"/>
                </a:solidFill>
              </a:rPr>
              <a:t>полину</a:t>
            </a:r>
            <a:r>
              <a:rPr lang="ru-RU" b="1" dirty="0" smtClean="0">
                <a:solidFill>
                  <a:srgbClr val="7030A0"/>
                </a:solidFill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</a:rPr>
              <a:t>Мій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ти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єдиний</a:t>
            </a:r>
            <a:r>
              <a:rPr lang="ru-RU" b="1" dirty="0" smtClean="0">
                <a:solidFill>
                  <a:srgbClr val="7030A0"/>
                </a:solidFill>
              </a:rPr>
              <a:t>, </a:t>
            </a:r>
            <a:r>
              <a:rPr lang="ru-RU" b="1" i="1" dirty="0" err="1" smtClean="0">
                <a:solidFill>
                  <a:srgbClr val="7030A0"/>
                </a:solidFill>
              </a:rPr>
              <a:t>зламаний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квіте</a:t>
            </a:r>
            <a:r>
              <a:rPr lang="ru-RU" b="1" i="1" dirty="0" smtClean="0">
                <a:solidFill>
                  <a:srgbClr val="7030A0"/>
                </a:solidFill>
              </a:rPr>
              <a:t>…”</a:t>
            </a:r>
            <a:r>
              <a:rPr lang="ru-RU" b="1" i="1" dirty="0" smtClean="0">
                <a:solidFill>
                  <a:srgbClr val="002060"/>
                </a:solidFill>
              </a:rPr>
              <a:t>);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i="1" dirty="0" smtClean="0"/>
              <a:t>3) </a:t>
            </a:r>
            <a:r>
              <a:rPr lang="ru-RU" b="1" dirty="0" smtClean="0"/>
              <a:t>Є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епітетів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передають</a:t>
            </a:r>
            <a:r>
              <a:rPr lang="ru-RU" b="1" dirty="0" smtClean="0"/>
              <a:t> </a:t>
            </a:r>
            <a:r>
              <a:rPr lang="ru-RU" b="1" dirty="0" err="1" smtClean="0"/>
              <a:t>лише</a:t>
            </a:r>
            <a:r>
              <a:rPr lang="ru-RU" b="1" dirty="0" smtClean="0"/>
              <a:t> </a:t>
            </a:r>
            <a:r>
              <a:rPr lang="ru-RU" b="1" dirty="0" err="1" smtClean="0"/>
              <a:t>емоції</a:t>
            </a:r>
            <a:r>
              <a:rPr lang="ru-RU" b="1" dirty="0" smtClean="0"/>
              <a:t>, </a:t>
            </a:r>
            <a:r>
              <a:rPr lang="ru-RU" b="1" dirty="0" err="1" smtClean="0"/>
              <a:t>пов</a:t>
            </a:r>
            <a:r>
              <a:rPr lang="ru-RU" b="1" baseline="30000" dirty="0" err="1" smtClean="0"/>
              <a:t>,</a:t>
            </a:r>
            <a:r>
              <a:rPr lang="ru-RU" b="1" dirty="0" err="1" smtClean="0"/>
              <a:t>язані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даним</a:t>
            </a:r>
            <a:r>
              <a:rPr lang="ru-RU" b="1" dirty="0" smtClean="0"/>
              <a:t> предметом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явищем</a:t>
            </a:r>
            <a:r>
              <a:rPr lang="ru-RU" b="1" dirty="0" smtClean="0"/>
              <a:t> у </a:t>
            </a:r>
            <a:r>
              <a:rPr lang="ru-RU" b="1" dirty="0" err="1" smtClean="0"/>
              <a:t>певній</a:t>
            </a:r>
            <a:r>
              <a:rPr lang="ru-RU" b="1" dirty="0" smtClean="0"/>
              <a:t> </a:t>
            </a:r>
            <a:r>
              <a:rPr lang="ru-RU" b="1" dirty="0" err="1" smtClean="0"/>
              <a:t>життєвій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(</a:t>
            </a:r>
            <a:r>
              <a:rPr lang="ru-RU" b="1" dirty="0" err="1" smtClean="0">
                <a:solidFill>
                  <a:srgbClr val="7030A0"/>
                </a:solidFill>
              </a:rPr>
              <a:t>А.Малишко</a:t>
            </a:r>
            <a:r>
              <a:rPr lang="ru-RU" b="1" dirty="0" smtClean="0">
                <a:solidFill>
                  <a:srgbClr val="7030A0"/>
                </a:solidFill>
              </a:rPr>
              <a:t>: “</a:t>
            </a:r>
            <a:r>
              <a:rPr lang="ru-RU" b="1" dirty="0" err="1" smtClean="0">
                <a:solidFill>
                  <a:srgbClr val="7030A0"/>
                </a:solidFill>
              </a:rPr>
              <a:t>Ти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знов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мені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снишся</a:t>
            </a:r>
            <a:r>
              <a:rPr lang="ru-RU" b="1" dirty="0" smtClean="0">
                <a:solidFill>
                  <a:srgbClr val="7030A0"/>
                </a:solidFill>
              </a:rPr>
              <a:t> на </a:t>
            </a:r>
            <a:r>
              <a:rPr lang="ru-RU" b="1" dirty="0" err="1" smtClean="0">
                <a:solidFill>
                  <a:srgbClr val="7030A0"/>
                </a:solidFill>
              </a:rPr>
              <a:t>стежці</a:t>
            </a:r>
            <a:r>
              <a:rPr lang="ru-RU" b="1" dirty="0" smtClean="0">
                <a:solidFill>
                  <a:srgbClr val="7030A0"/>
                </a:solidFill>
              </a:rPr>
              <a:t> </a:t>
            </a:r>
            <a:r>
              <a:rPr lang="ru-RU" b="1" i="1" dirty="0" err="1" smtClean="0">
                <a:solidFill>
                  <a:srgbClr val="7030A0"/>
                </a:solidFill>
              </a:rPr>
              <a:t>гіркої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розлуки</a:t>
            </a:r>
            <a:r>
              <a:rPr lang="ru-RU" b="1" dirty="0" smtClean="0">
                <a:solidFill>
                  <a:srgbClr val="7030A0"/>
                </a:solidFill>
              </a:rPr>
              <a:t>…”</a:t>
            </a:r>
            <a:r>
              <a:rPr lang="ru-RU" b="1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5256584"/>
          </a:xfrm>
        </p:spPr>
        <p:txBody>
          <a:bodyPr/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народній</a:t>
            </a:r>
            <a:r>
              <a:rPr lang="ru-RU" b="1" dirty="0" smtClean="0"/>
              <a:t>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 </a:t>
            </a:r>
            <a:r>
              <a:rPr lang="ru-RU" b="1" dirty="0" err="1" smtClean="0"/>
              <a:t>вживається</a:t>
            </a:r>
            <a:r>
              <a:rPr lang="ru-RU" b="1" dirty="0" smtClean="0"/>
              <a:t> </a:t>
            </a:r>
            <a:r>
              <a:rPr lang="ru-RU" b="1" dirty="0" err="1" smtClean="0"/>
              <a:t>багато</a:t>
            </a:r>
            <a:r>
              <a:rPr lang="ru-RU" b="1" dirty="0" smtClean="0"/>
              <a:t> </a:t>
            </a:r>
            <a:r>
              <a:rPr lang="ru-RU" b="1" i="1" u="sng" dirty="0" err="1" smtClean="0"/>
              <a:t>постійних</a:t>
            </a:r>
            <a:r>
              <a:rPr lang="ru-RU" b="1" i="1" u="sng" dirty="0" smtClean="0"/>
              <a:t> </a:t>
            </a:r>
            <a:r>
              <a:rPr lang="ru-RU" b="1" dirty="0" err="1" smtClean="0"/>
              <a:t>епітетів</a:t>
            </a:r>
            <a:r>
              <a:rPr lang="ru-RU" b="1" dirty="0" smtClean="0"/>
              <a:t> (</a:t>
            </a:r>
            <a:r>
              <a:rPr lang="ru-RU" b="1" dirty="0" smtClean="0">
                <a:solidFill>
                  <a:srgbClr val="7030A0"/>
                </a:solidFill>
              </a:rPr>
              <a:t>сира земля, </a:t>
            </a:r>
            <a:r>
              <a:rPr lang="ru-RU" b="1" dirty="0" err="1" smtClean="0">
                <a:solidFill>
                  <a:srgbClr val="7030A0"/>
                </a:solidFill>
              </a:rPr>
              <a:t>буйні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вітри</a:t>
            </a:r>
            <a:r>
              <a:rPr lang="ru-RU" b="1" dirty="0" smtClean="0">
                <a:solidFill>
                  <a:srgbClr val="7030A0"/>
                </a:solidFill>
              </a:rPr>
              <a:t>, темна </a:t>
            </a:r>
            <a:r>
              <a:rPr lang="ru-RU" b="1" dirty="0" err="1" smtClean="0">
                <a:solidFill>
                  <a:srgbClr val="7030A0"/>
                </a:solidFill>
              </a:rPr>
              <a:t>нічка</a:t>
            </a:r>
            <a:r>
              <a:rPr lang="ru-RU" b="1" dirty="0" smtClean="0"/>
              <a:t>). </a:t>
            </a:r>
            <a:r>
              <a:rPr lang="ru-RU" b="1" dirty="0" err="1" smtClean="0"/>
              <a:t>Народнопісенні</a:t>
            </a:r>
            <a:r>
              <a:rPr lang="ru-RU" b="1" dirty="0" smtClean="0"/>
              <a:t> </a:t>
            </a:r>
            <a:r>
              <a:rPr lang="ru-RU" b="1" dirty="0" err="1" smtClean="0"/>
              <a:t>епітети</a:t>
            </a:r>
            <a:r>
              <a:rPr lang="ru-RU" b="1" dirty="0" smtClean="0"/>
              <a:t> </a:t>
            </a:r>
            <a:r>
              <a:rPr lang="ru-RU" b="1" dirty="0" err="1" smtClean="0"/>
              <a:t>зустрічаються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у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 </a:t>
            </a:r>
            <a:r>
              <a:rPr lang="ru-RU" b="1" dirty="0" err="1" smtClean="0"/>
              <a:t>поетів</a:t>
            </a:r>
            <a:r>
              <a:rPr lang="ru-RU" b="1" dirty="0" smtClean="0"/>
              <a:t> – </a:t>
            </a:r>
            <a:r>
              <a:rPr lang="ru-RU" b="1" dirty="0" err="1" smtClean="0"/>
              <a:t>Котляревського</a:t>
            </a:r>
            <a:r>
              <a:rPr lang="ru-RU" b="1" dirty="0" smtClean="0"/>
              <a:t>, Шевченко, Франка</a:t>
            </a:r>
            <a:r>
              <a:rPr lang="ru-RU" b="1" dirty="0" smtClean="0"/>
              <a:t>.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Дуже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багато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b="1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авторських</a:t>
            </a:r>
            <a:r>
              <a:rPr lang="ru-RU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епітетів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Творцем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авторських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епітетів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був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Т.Шевченко.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Наприклад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b="1" dirty="0" err="1" smtClean="0">
                <a:solidFill>
                  <a:srgbClr val="7030A0"/>
                </a:solidFill>
              </a:rPr>
              <a:t>очі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голубі</a:t>
            </a:r>
            <a:r>
              <a:rPr lang="ru-RU" b="1" dirty="0" smtClean="0">
                <a:solidFill>
                  <a:srgbClr val="7030A0"/>
                </a:solidFill>
              </a:rPr>
              <a:t>, аж </a:t>
            </a:r>
            <a:r>
              <a:rPr lang="ru-RU" b="1" dirty="0" err="1" smtClean="0">
                <a:solidFill>
                  <a:srgbClr val="7030A0"/>
                </a:solidFill>
              </a:rPr>
              <a:t>чорні</a:t>
            </a:r>
            <a:r>
              <a:rPr lang="ru-RU" b="1" dirty="0" smtClean="0">
                <a:solidFill>
                  <a:srgbClr val="7030A0"/>
                </a:solidFill>
              </a:rPr>
              <a:t>; </a:t>
            </a:r>
            <a:r>
              <a:rPr lang="ru-RU" b="1" dirty="0" err="1" smtClean="0">
                <a:solidFill>
                  <a:srgbClr val="7030A0"/>
                </a:solidFill>
              </a:rPr>
              <a:t>н</a:t>
            </a:r>
            <a:r>
              <a:rPr lang="uk-UA" b="1" dirty="0" smtClean="0">
                <a:solidFill>
                  <a:srgbClr val="7030A0"/>
                </a:solidFill>
              </a:rPr>
              <a:t>і</a:t>
            </a:r>
            <a:r>
              <a:rPr lang="ru-RU" b="1" dirty="0" err="1" smtClean="0">
                <a:solidFill>
                  <a:srgbClr val="7030A0"/>
                </a:solidFill>
              </a:rPr>
              <a:t>кчемне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море; </a:t>
            </a:r>
            <a:r>
              <a:rPr lang="ru-RU" b="1" dirty="0" err="1" smtClean="0">
                <a:solidFill>
                  <a:srgbClr val="7030A0"/>
                </a:solidFill>
              </a:rPr>
              <a:t>рожева</a:t>
            </a:r>
            <a:r>
              <a:rPr lang="ru-RU" b="1" dirty="0" smtClean="0">
                <a:solidFill>
                  <a:srgbClr val="7030A0"/>
                </a:solidFill>
              </a:rPr>
              <a:t> зоря; </a:t>
            </a:r>
            <a:r>
              <a:rPr lang="ru-RU" b="1" dirty="0" err="1" smtClean="0">
                <a:solidFill>
                  <a:srgbClr val="7030A0"/>
                </a:solidFill>
              </a:rPr>
              <a:t>кругле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листя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01608" cy="151216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Омоніми</a:t>
            </a:r>
            <a:r>
              <a:rPr lang="ru-RU" b="1" dirty="0" smtClean="0">
                <a:solidFill>
                  <a:srgbClr val="FF0000"/>
                </a:solidFill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</a:rPr>
              <a:t>це</a:t>
            </a:r>
            <a:r>
              <a:rPr lang="ru-RU" b="1" dirty="0" smtClean="0">
                <a:solidFill>
                  <a:srgbClr val="FF0000"/>
                </a:solidFill>
              </a:rPr>
              <a:t> слова, </a:t>
            </a:r>
            <a:r>
              <a:rPr lang="ru-RU" b="1" dirty="0" err="1" smtClean="0">
                <a:solidFill>
                  <a:srgbClr val="FF0000"/>
                </a:solidFill>
              </a:rPr>
              <a:t>однокові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подібні</a:t>
            </a:r>
            <a:r>
              <a:rPr lang="ru-RU" b="1" dirty="0" smtClean="0">
                <a:solidFill>
                  <a:srgbClr val="FF0000"/>
                </a:solidFill>
              </a:rPr>
              <a:t> за </a:t>
            </a:r>
            <a:r>
              <a:rPr lang="ru-RU" b="1" dirty="0" err="1" smtClean="0">
                <a:solidFill>
                  <a:srgbClr val="FF0000"/>
                </a:solidFill>
              </a:rPr>
              <a:t>звучанням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але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різні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лексичним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значенням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6984776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 </a:t>
            </a:r>
            <a:r>
              <a:rPr lang="ru-RU" sz="3600" b="1" dirty="0" err="1" smtClean="0"/>
              <a:t>Наприклад</a:t>
            </a:r>
            <a:r>
              <a:rPr lang="ru-RU" sz="3600" b="1" dirty="0" smtClean="0"/>
              <a:t>: </a:t>
            </a:r>
            <a:r>
              <a:rPr lang="ru-RU" sz="3600" b="1" dirty="0" smtClean="0"/>
              <a:t>балка - яр </a:t>
            </a:r>
            <a:r>
              <a:rPr lang="ru-RU" sz="3600" b="1" dirty="0" err="1" smtClean="0"/>
              <a:t>з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положистими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схилами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</a:t>
            </a:r>
            <a:r>
              <a:rPr lang="ru-RU" sz="3600" b="1" dirty="0" smtClean="0"/>
              <a:t> балка </a:t>
            </a:r>
            <a:r>
              <a:rPr lang="ru-RU" sz="3600" b="1" i="1" dirty="0" smtClean="0"/>
              <a:t>-</a:t>
            </a:r>
            <a:r>
              <a:rPr lang="ru-RU" sz="3600" b="1" dirty="0" err="1" smtClean="0"/>
              <a:t>дерев'яний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металевий</a:t>
            </a:r>
            <a:r>
              <a:rPr lang="ru-RU" sz="3600" b="1" dirty="0" smtClean="0"/>
              <a:t> брус для </a:t>
            </a:r>
            <a:r>
              <a:rPr lang="ru-RU" sz="3600" b="1" dirty="0" err="1" smtClean="0"/>
              <a:t>перекриття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стелі</a:t>
            </a:r>
            <a:r>
              <a:rPr lang="ru-RU" sz="3600" b="1" dirty="0" smtClean="0"/>
              <a:t>; </a:t>
            </a:r>
            <a:r>
              <a:rPr lang="ru-RU" sz="3600" b="1" i="1" dirty="0" smtClean="0"/>
              <a:t>порох</a:t>
            </a:r>
            <a:r>
              <a:rPr lang="ru-RU" sz="3600" b="1" dirty="0" smtClean="0"/>
              <a:t> - пил </a:t>
            </a:r>
            <a:r>
              <a:rPr lang="ru-RU" sz="3600" b="1" dirty="0" err="1" smtClean="0"/>
              <a:t>і</a:t>
            </a:r>
            <a:r>
              <a:rPr lang="ru-RU" sz="3600" b="1" dirty="0" smtClean="0"/>
              <a:t> порох - </a:t>
            </a:r>
            <a:r>
              <a:rPr lang="ru-RU" sz="3600" b="1" dirty="0" err="1" smtClean="0"/>
              <a:t>вибухова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речовина</a:t>
            </a:r>
            <a:r>
              <a:rPr lang="ru-RU" sz="3600" b="1" dirty="0" smtClean="0"/>
              <a:t>; чайка - птах </a:t>
            </a:r>
            <a:r>
              <a:rPr lang="ru-RU" sz="3600" b="1" dirty="0" err="1" smtClean="0"/>
              <a:t>і</a:t>
            </a:r>
            <a:r>
              <a:rPr lang="ru-RU" sz="3600" b="1" dirty="0" smtClean="0"/>
              <a:t> чайка </a:t>
            </a:r>
            <a:r>
              <a:rPr lang="ru-RU" sz="3600" b="1" i="1" dirty="0" smtClean="0"/>
              <a:t>-</a:t>
            </a:r>
            <a:r>
              <a:rPr lang="ru-RU" sz="3600" b="1" dirty="0" err="1" smtClean="0"/>
              <a:t>човен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7715200" cy="4104456"/>
          </a:xfrm>
        </p:spPr>
        <p:txBody>
          <a:bodyPr/>
          <a:lstStyle/>
          <a:p>
            <a:r>
              <a:rPr lang="ru-RU" dirty="0" err="1" smtClean="0"/>
              <a:t>Повні</a:t>
            </a:r>
            <a:r>
              <a:rPr lang="ru-RU" dirty="0" smtClean="0"/>
              <a:t> </a:t>
            </a:r>
            <a:r>
              <a:rPr lang="ru-RU" dirty="0" err="1" smtClean="0"/>
              <a:t>омоніми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слова,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зберігають</a:t>
            </a:r>
            <a:r>
              <a:rPr lang="ru-RU" dirty="0" smtClean="0"/>
              <a:t> </a:t>
            </a:r>
            <a:r>
              <a:rPr lang="ru-RU" dirty="0" err="1" smtClean="0"/>
              <a:t>однакове</a:t>
            </a:r>
            <a:r>
              <a:rPr lang="ru-RU" dirty="0" smtClean="0"/>
              <a:t> </a:t>
            </a:r>
            <a:r>
              <a:rPr lang="ru-RU" dirty="0" err="1" smtClean="0"/>
              <a:t>звучання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граматичних</a:t>
            </a:r>
            <a:r>
              <a:rPr lang="ru-RU" dirty="0" smtClean="0"/>
              <a:t> формах: </a:t>
            </a:r>
            <a:r>
              <a:rPr lang="ru-RU" dirty="0" err="1" smtClean="0"/>
              <a:t>деркач</a:t>
            </a:r>
            <a:r>
              <a:rPr lang="ru-RU" dirty="0" smtClean="0"/>
              <a:t> - птах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деркач</a:t>
            </a:r>
            <a:r>
              <a:rPr lang="ru-RU" dirty="0" smtClean="0"/>
              <a:t> - </a:t>
            </a:r>
            <a:r>
              <a:rPr lang="ru-RU" dirty="0" err="1" smtClean="0"/>
              <a:t>стертий</a:t>
            </a:r>
            <a:r>
              <a:rPr lang="ru-RU" dirty="0" smtClean="0"/>
              <a:t> </a:t>
            </a:r>
            <a:r>
              <a:rPr lang="ru-RU" dirty="0" err="1" smtClean="0"/>
              <a:t>віник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26469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Омоформи</a:t>
            </a:r>
            <a:r>
              <a:rPr lang="ru-RU" b="1" dirty="0" smtClean="0"/>
              <a:t> - </a:t>
            </a:r>
            <a:r>
              <a:rPr lang="ru-RU" b="1" dirty="0" err="1" smtClean="0"/>
              <a:t>різні</a:t>
            </a:r>
            <a:r>
              <a:rPr lang="ru-RU" b="1" dirty="0" smtClean="0"/>
              <a:t> за </a:t>
            </a:r>
            <a:r>
              <a:rPr lang="ru-RU" b="1" dirty="0" err="1" smtClean="0"/>
              <a:t>значенням</a:t>
            </a:r>
            <a:r>
              <a:rPr lang="ru-RU" b="1" dirty="0" smtClean="0"/>
              <a:t> слова, </a:t>
            </a:r>
            <a:r>
              <a:rPr lang="ru-RU" b="1" dirty="0" err="1" smtClean="0"/>
              <a:t>однакове</a:t>
            </a:r>
            <a:r>
              <a:rPr lang="ru-RU" b="1" dirty="0" smtClean="0"/>
              <a:t> </a:t>
            </a:r>
            <a:r>
              <a:rPr lang="ru-RU" b="1" dirty="0" err="1" smtClean="0"/>
              <a:t>звучання</a:t>
            </a:r>
            <a:r>
              <a:rPr lang="ru-RU" b="1" dirty="0" smtClean="0"/>
              <a:t>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зберігається</a:t>
            </a:r>
            <a:r>
              <a:rPr lang="ru-RU" b="1" dirty="0" smtClean="0"/>
              <a:t> </a:t>
            </a:r>
            <a:r>
              <a:rPr lang="ru-RU" b="1" dirty="0" err="1" smtClean="0"/>
              <a:t>лише</a:t>
            </a:r>
            <a:r>
              <a:rPr lang="ru-RU" b="1" dirty="0" smtClean="0"/>
              <a:t> в </a:t>
            </a:r>
            <a:r>
              <a:rPr lang="ru-RU" b="1" dirty="0" err="1" smtClean="0"/>
              <a:t>окремих</a:t>
            </a:r>
            <a:r>
              <a:rPr lang="ru-RU" b="1" dirty="0" smtClean="0"/>
              <a:t> </a:t>
            </a:r>
            <a:r>
              <a:rPr lang="ru-RU" b="1" dirty="0" err="1" smtClean="0"/>
              <a:t>граматичних</a:t>
            </a:r>
            <a:r>
              <a:rPr lang="ru-RU" b="1" dirty="0" smtClean="0"/>
              <a:t> формах: </a:t>
            </a:r>
            <a:r>
              <a:rPr lang="ru-RU" b="1" i="1" dirty="0" err="1" smtClean="0">
                <a:solidFill>
                  <a:srgbClr val="7030A0"/>
                </a:solidFill>
              </a:rPr>
              <a:t>ранком</a:t>
            </a:r>
            <a:r>
              <a:rPr lang="ru-RU" b="1" dirty="0" smtClean="0">
                <a:solidFill>
                  <a:srgbClr val="7030A0"/>
                </a:solidFill>
              </a:rPr>
              <a:t> (</a:t>
            </a:r>
            <a:r>
              <a:rPr lang="ru-RU" b="1" dirty="0" err="1" smtClean="0">
                <a:solidFill>
                  <a:srgbClr val="7030A0"/>
                </a:solidFill>
              </a:rPr>
              <a:t>іменник</a:t>
            </a:r>
            <a:r>
              <a:rPr lang="ru-RU" b="1" dirty="0" smtClean="0">
                <a:solidFill>
                  <a:srgbClr val="7030A0"/>
                </a:solidFill>
              </a:rPr>
              <a:t> в орудному </a:t>
            </a:r>
            <a:r>
              <a:rPr lang="ru-RU" b="1" dirty="0" err="1" smtClean="0">
                <a:solidFill>
                  <a:srgbClr val="7030A0"/>
                </a:solidFill>
              </a:rPr>
              <a:t>відмінку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однини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прислівник</a:t>
            </a:r>
            <a:r>
              <a:rPr lang="ru-RU" b="1" dirty="0" smtClean="0">
                <a:solidFill>
                  <a:srgbClr val="7030A0"/>
                </a:solidFill>
              </a:rPr>
              <a:t>); </a:t>
            </a:r>
            <a:r>
              <a:rPr lang="ru-RU" b="1" i="1" dirty="0" err="1" smtClean="0">
                <a:solidFill>
                  <a:srgbClr val="7030A0"/>
                </a:solidFill>
              </a:rPr>
              <a:t>мати</a:t>
            </a:r>
            <a:r>
              <a:rPr lang="ru-RU" b="1" i="1" dirty="0" smtClean="0">
                <a:solidFill>
                  <a:srgbClr val="7030A0"/>
                </a:solidFill>
              </a:rPr>
              <a:t>, поле</a:t>
            </a:r>
            <a:r>
              <a:rPr lang="ru-RU" b="1" dirty="0" smtClean="0">
                <a:solidFill>
                  <a:srgbClr val="7030A0"/>
                </a:solidFill>
              </a:rPr>
              <a:t>(</a:t>
            </a:r>
            <a:r>
              <a:rPr lang="ru-RU" b="1" dirty="0" err="1" smtClean="0">
                <a:solidFill>
                  <a:srgbClr val="7030A0"/>
                </a:solidFill>
              </a:rPr>
              <a:t>іменники</a:t>
            </a:r>
            <a:r>
              <a:rPr lang="ru-RU" b="1" dirty="0" smtClean="0">
                <a:solidFill>
                  <a:srgbClr val="7030A0"/>
                </a:solidFill>
              </a:rPr>
              <a:t>)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мати</a:t>
            </a:r>
            <a:r>
              <a:rPr lang="ru-RU" b="1" dirty="0" smtClean="0">
                <a:solidFill>
                  <a:srgbClr val="7030A0"/>
                </a:solidFill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</a:rPr>
              <a:t>поле</a:t>
            </a:r>
            <a:r>
              <a:rPr lang="ru-RU" b="1" dirty="0" smtClean="0">
                <a:solidFill>
                  <a:srgbClr val="7030A0"/>
                </a:solidFill>
              </a:rPr>
              <a:t> (</a:t>
            </a:r>
            <a:r>
              <a:rPr lang="ru-RU" b="1" dirty="0" err="1" smtClean="0">
                <a:solidFill>
                  <a:srgbClr val="7030A0"/>
                </a:solidFill>
              </a:rPr>
              <a:t>дієслова</a:t>
            </a:r>
            <a:r>
              <a:rPr lang="ru-RU" b="1" dirty="0" smtClean="0">
                <a:solidFill>
                  <a:srgbClr val="7030A0"/>
                </a:solidFill>
              </a:rPr>
              <a:t>); </a:t>
            </a:r>
            <a:r>
              <a:rPr lang="ru-RU" b="1" dirty="0" err="1" smtClean="0">
                <a:solidFill>
                  <a:srgbClr val="7030A0"/>
                </a:solidFill>
              </a:rPr>
              <a:t>світи</a:t>
            </a:r>
            <a:r>
              <a:rPr lang="ru-RU" b="1" dirty="0" smtClean="0">
                <a:solidFill>
                  <a:srgbClr val="7030A0"/>
                </a:solidFill>
              </a:rPr>
              <a:t> (</a:t>
            </a:r>
            <a:r>
              <a:rPr lang="ru-RU" b="1" dirty="0" err="1" smtClean="0">
                <a:solidFill>
                  <a:srgbClr val="7030A0"/>
                </a:solidFill>
              </a:rPr>
              <a:t>іменник</a:t>
            </a:r>
            <a:r>
              <a:rPr lang="ru-RU" b="1" dirty="0" smtClean="0">
                <a:solidFill>
                  <a:srgbClr val="7030A0"/>
                </a:solidFill>
              </a:rPr>
              <a:t> у </a:t>
            </a:r>
            <a:r>
              <a:rPr lang="ru-RU" b="1" dirty="0" err="1" smtClean="0">
                <a:solidFill>
                  <a:srgbClr val="7030A0"/>
                </a:solidFill>
              </a:rPr>
              <a:t>формі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множини</a:t>
            </a:r>
            <a:r>
              <a:rPr lang="ru-RU" b="1" dirty="0" smtClean="0">
                <a:solidFill>
                  <a:srgbClr val="7030A0"/>
                </a:solidFill>
              </a:rPr>
              <a:t>)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 </a:t>
            </a:r>
            <a:r>
              <a:rPr lang="ru-RU" b="1" i="1" dirty="0" err="1" smtClean="0">
                <a:solidFill>
                  <a:srgbClr val="7030A0"/>
                </a:solidFill>
              </a:rPr>
              <a:t>світи</a:t>
            </a:r>
            <a:r>
              <a:rPr lang="ru-RU" b="1" dirty="0" smtClean="0">
                <a:solidFill>
                  <a:srgbClr val="7030A0"/>
                </a:solidFill>
              </a:rPr>
              <a:t> (</a:t>
            </a:r>
            <a:r>
              <a:rPr lang="ru-RU" b="1" dirty="0" err="1" smtClean="0">
                <a:solidFill>
                  <a:srgbClr val="7030A0"/>
                </a:solidFill>
              </a:rPr>
              <a:t>дієслово</a:t>
            </a:r>
            <a:r>
              <a:rPr lang="ru-RU" b="1" dirty="0" smtClean="0">
                <a:solidFill>
                  <a:srgbClr val="7030A0"/>
                </a:solidFill>
              </a:rPr>
              <a:t> наказного способу: </a:t>
            </a:r>
            <a:r>
              <a:rPr lang="ru-RU" b="1" i="1" dirty="0" err="1" smtClean="0">
                <a:solidFill>
                  <a:srgbClr val="7030A0"/>
                </a:solidFill>
              </a:rPr>
              <a:t>Світи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сонечко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яскравіше</a:t>
            </a:r>
            <a:r>
              <a:rPr lang="ru-RU" b="1" i="1" dirty="0" smtClean="0">
                <a:solidFill>
                  <a:srgbClr val="7030A0"/>
                </a:solidFill>
              </a:rPr>
              <a:t>).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b="1" dirty="0" err="1" smtClean="0"/>
              <a:t>Омофони</a:t>
            </a:r>
            <a:r>
              <a:rPr lang="ru-RU" b="1" dirty="0" smtClean="0"/>
              <a:t> - слова </a:t>
            </a:r>
            <a:r>
              <a:rPr lang="ru-RU" b="1" dirty="0" err="1" smtClean="0"/>
              <a:t>різні</a:t>
            </a:r>
            <a:r>
              <a:rPr lang="ru-RU" b="1" dirty="0" smtClean="0"/>
              <a:t> за </a:t>
            </a:r>
            <a:r>
              <a:rPr lang="ru-RU" b="1" dirty="0" err="1" smtClean="0"/>
              <a:t>значенням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написання</a:t>
            </a:r>
            <a:r>
              <a:rPr lang="ru-RU" b="1" dirty="0" smtClean="0"/>
              <a:t>, </a:t>
            </a:r>
            <a:r>
              <a:rPr lang="ru-RU" b="1" dirty="0" err="1" smtClean="0"/>
              <a:t>але</a:t>
            </a:r>
            <a:r>
              <a:rPr lang="ru-RU" b="1" dirty="0" smtClean="0"/>
              <a:t> </a:t>
            </a:r>
            <a:r>
              <a:rPr lang="ru-RU" b="1" dirty="0" err="1" smtClean="0"/>
              <a:t>однакові</a:t>
            </a:r>
            <a:r>
              <a:rPr lang="ru-RU" b="1" dirty="0" smtClean="0"/>
              <a:t> </a:t>
            </a:r>
            <a:r>
              <a:rPr lang="ru-RU" b="1" dirty="0" err="1" smtClean="0"/>
              <a:t>за</a:t>
            </a:r>
            <a:r>
              <a:rPr lang="ru-RU" b="1" dirty="0" smtClean="0"/>
              <a:t> </a:t>
            </a:r>
            <a:r>
              <a:rPr lang="ru-RU" b="1" dirty="0" err="1" smtClean="0"/>
              <a:t>звучанням</a:t>
            </a:r>
            <a:r>
              <a:rPr lang="ru-RU" b="1" dirty="0" smtClean="0"/>
              <a:t>: </a:t>
            </a:r>
            <a:r>
              <a:rPr lang="ru-RU" b="1" dirty="0" err="1" smtClean="0">
                <a:solidFill>
                  <a:srgbClr val="7030A0"/>
                </a:solidFill>
              </a:rPr>
              <a:t>сонце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 сон </a:t>
            </a:r>
            <a:r>
              <a:rPr lang="ru-RU" b="1" dirty="0" err="1" smtClean="0">
                <a:solidFill>
                  <a:srgbClr val="7030A0"/>
                </a:solidFill>
              </a:rPr>
              <a:t>це</a:t>
            </a:r>
            <a:r>
              <a:rPr lang="ru-RU" b="1" dirty="0" smtClean="0">
                <a:solidFill>
                  <a:srgbClr val="7030A0"/>
                </a:solidFill>
              </a:rPr>
              <a:t>, лежу (</a:t>
            </a:r>
            <a:r>
              <a:rPr lang="ru-RU" b="1" dirty="0" err="1" smtClean="0">
                <a:solidFill>
                  <a:srgbClr val="7030A0"/>
                </a:solidFill>
              </a:rPr>
              <a:t>від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лежати</a:t>
            </a:r>
            <a:r>
              <a:rPr lang="ru-RU" b="1" dirty="0" smtClean="0">
                <a:solidFill>
                  <a:srgbClr val="7030A0"/>
                </a:solidFill>
              </a:rPr>
              <a:t>)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 лижу (</a:t>
            </a:r>
            <a:r>
              <a:rPr lang="ru-RU" b="1" dirty="0" err="1" smtClean="0">
                <a:solidFill>
                  <a:srgbClr val="7030A0"/>
                </a:solidFill>
              </a:rPr>
              <a:t>від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лизати</a:t>
            </a:r>
            <a:r>
              <a:rPr lang="ru-RU" b="1" dirty="0" smtClean="0">
                <a:solidFill>
                  <a:srgbClr val="7030A0"/>
                </a:solidFill>
              </a:rPr>
              <a:t>), </a:t>
            </a:r>
            <a:r>
              <a:rPr lang="ru-RU" b="1" i="1" dirty="0" smtClean="0">
                <a:solidFill>
                  <a:srgbClr val="7030A0"/>
                </a:solidFill>
              </a:rPr>
              <a:t>мене</a:t>
            </a:r>
            <a:r>
              <a:rPr lang="ru-RU" b="1" dirty="0" smtClean="0">
                <a:solidFill>
                  <a:srgbClr val="7030A0"/>
                </a:solidFill>
              </a:rPr>
              <a:t> (до я)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 мине (</a:t>
            </a:r>
            <a:r>
              <a:rPr lang="ru-RU" b="1" dirty="0" err="1" smtClean="0">
                <a:solidFill>
                  <a:srgbClr val="7030A0"/>
                </a:solidFill>
              </a:rPr>
              <a:t>від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минати</a:t>
            </a:r>
            <a:r>
              <a:rPr lang="ru-RU" b="1" dirty="0" smtClean="0">
                <a:solidFill>
                  <a:srgbClr val="7030A0"/>
                </a:solidFill>
              </a:rPr>
              <a:t>), </a:t>
            </a:r>
            <a:r>
              <a:rPr lang="ru-RU" b="1" i="1" dirty="0" err="1" smtClean="0">
                <a:solidFill>
                  <a:srgbClr val="7030A0"/>
                </a:solidFill>
              </a:rPr>
              <a:t>проте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і</a:t>
            </a:r>
            <a:r>
              <a:rPr lang="ru-RU" b="1" i="1" dirty="0" smtClean="0">
                <a:solidFill>
                  <a:srgbClr val="7030A0"/>
                </a:solidFill>
              </a:rPr>
              <a:t> про те.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b="1" dirty="0" err="1" smtClean="0"/>
              <a:t>Омографи</a:t>
            </a:r>
            <a:r>
              <a:rPr lang="ru-RU" b="1" dirty="0" smtClean="0"/>
              <a:t> - слова, </a:t>
            </a:r>
            <a:r>
              <a:rPr lang="ru-RU" b="1" dirty="0" err="1" smtClean="0"/>
              <a:t>однакові</a:t>
            </a:r>
            <a:r>
              <a:rPr lang="ru-RU" b="1" dirty="0" smtClean="0"/>
              <a:t> за </a:t>
            </a:r>
            <a:r>
              <a:rPr lang="ru-RU" b="1" dirty="0" err="1" smtClean="0"/>
              <a:t>написанням</a:t>
            </a:r>
            <a:r>
              <a:rPr lang="ru-RU" b="1" dirty="0" smtClean="0"/>
              <a:t>, </a:t>
            </a:r>
            <a:r>
              <a:rPr lang="ru-RU" b="1" dirty="0" err="1" smtClean="0"/>
              <a:t>але</a:t>
            </a:r>
            <a:r>
              <a:rPr lang="ru-RU" b="1" dirty="0" smtClean="0"/>
              <a:t> </a:t>
            </a:r>
            <a:r>
              <a:rPr lang="ru-RU" b="1" dirty="0" err="1" smtClean="0"/>
              <a:t>різні</a:t>
            </a:r>
            <a:r>
              <a:rPr lang="ru-RU" b="1" dirty="0" smtClean="0"/>
              <a:t> </a:t>
            </a:r>
            <a:r>
              <a:rPr lang="ru-RU" b="1" dirty="0" err="1" smtClean="0"/>
              <a:t>за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значенням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звучанням</a:t>
            </a:r>
            <a:r>
              <a:rPr lang="ru-RU" b="1" dirty="0" smtClean="0"/>
              <a:t>. Вони </a:t>
            </a:r>
            <a:r>
              <a:rPr lang="ru-RU" b="1" dirty="0" err="1" smtClean="0"/>
              <a:t>розрізняються</a:t>
            </a:r>
            <a:r>
              <a:rPr lang="ru-RU" b="1" dirty="0" smtClean="0"/>
              <a:t> </a:t>
            </a:r>
            <a:r>
              <a:rPr lang="ru-RU" b="1" dirty="0" err="1" smtClean="0"/>
              <a:t>наголосом</a:t>
            </a:r>
            <a:r>
              <a:rPr lang="ru-RU" b="1" dirty="0" smtClean="0"/>
              <a:t>: </a:t>
            </a:r>
            <a:r>
              <a:rPr lang="ru-RU" b="1" i="1" dirty="0" err="1" smtClean="0">
                <a:solidFill>
                  <a:srgbClr val="7030A0"/>
                </a:solidFill>
              </a:rPr>
              <a:t>обід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обід</a:t>
            </a:r>
            <a:r>
              <a:rPr lang="ru-RU" b="1" dirty="0" smtClean="0">
                <a:solidFill>
                  <a:srgbClr val="7030A0"/>
                </a:solidFill>
              </a:rPr>
              <a:t> (у </a:t>
            </a:r>
            <a:r>
              <a:rPr lang="ru-RU" b="1" dirty="0" err="1" smtClean="0">
                <a:solidFill>
                  <a:srgbClr val="7030A0"/>
                </a:solidFill>
              </a:rPr>
              <a:t>колесі</a:t>
            </a:r>
            <a:r>
              <a:rPr lang="ru-RU" b="1" dirty="0" smtClean="0">
                <a:solidFill>
                  <a:srgbClr val="7030A0"/>
                </a:solidFill>
              </a:rPr>
              <a:t>), мала (</a:t>
            </a:r>
            <a:r>
              <a:rPr lang="ru-RU" b="1" dirty="0" err="1" smtClean="0">
                <a:solidFill>
                  <a:srgbClr val="7030A0"/>
                </a:solidFill>
              </a:rPr>
              <a:t>прикметник</a:t>
            </a:r>
            <a:r>
              <a:rPr lang="ru-RU" b="1" dirty="0" smtClean="0">
                <a:solidFill>
                  <a:srgbClr val="7030A0"/>
                </a:solidFill>
              </a:rPr>
              <a:t>)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 </a:t>
            </a:r>
            <a:r>
              <a:rPr lang="ru-RU" b="1" i="1" dirty="0" err="1" smtClean="0">
                <a:solidFill>
                  <a:srgbClr val="7030A0"/>
                </a:solidFill>
              </a:rPr>
              <a:t>мала</a:t>
            </a:r>
            <a:r>
              <a:rPr lang="ru-RU" b="1" dirty="0" smtClean="0">
                <a:solidFill>
                  <a:srgbClr val="7030A0"/>
                </a:solidFill>
              </a:rPr>
              <a:t> (</a:t>
            </a:r>
            <a:r>
              <a:rPr lang="ru-RU" b="1" dirty="0" err="1" smtClean="0">
                <a:solidFill>
                  <a:srgbClr val="7030A0"/>
                </a:solidFill>
              </a:rPr>
              <a:t>дієслово</a:t>
            </a:r>
            <a:r>
              <a:rPr lang="ru-RU" b="1" dirty="0" smtClean="0">
                <a:solidFill>
                  <a:srgbClr val="7030A0"/>
                </a:solidFill>
              </a:rPr>
              <a:t>), дорога (</a:t>
            </a:r>
            <a:r>
              <a:rPr lang="ru-RU" b="1" dirty="0" err="1" smtClean="0">
                <a:solidFill>
                  <a:srgbClr val="7030A0"/>
                </a:solidFill>
              </a:rPr>
              <a:t>прикметник</a:t>
            </a:r>
            <a:r>
              <a:rPr lang="ru-RU" b="1" dirty="0" smtClean="0">
                <a:solidFill>
                  <a:srgbClr val="7030A0"/>
                </a:solidFill>
              </a:rPr>
              <a:t>)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 </a:t>
            </a:r>
            <a:r>
              <a:rPr lang="ru-RU" b="1" i="1" dirty="0" err="1" smtClean="0">
                <a:solidFill>
                  <a:srgbClr val="7030A0"/>
                </a:solidFill>
              </a:rPr>
              <a:t>дорога</a:t>
            </a:r>
            <a:r>
              <a:rPr lang="ru-RU" b="1" dirty="0" smtClean="0">
                <a:solidFill>
                  <a:srgbClr val="7030A0"/>
                </a:solidFill>
              </a:rPr>
              <a:t>(</a:t>
            </a:r>
            <a:r>
              <a:rPr lang="ru-RU" b="1" dirty="0" err="1" smtClean="0">
                <a:solidFill>
                  <a:srgbClr val="7030A0"/>
                </a:solidFill>
              </a:rPr>
              <a:t>іменник</a:t>
            </a:r>
            <a:r>
              <a:rPr lang="ru-RU" b="1" dirty="0" smtClean="0">
                <a:solidFill>
                  <a:srgbClr val="7030A0"/>
                </a:solidFill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r>
              <a:rPr lang="ru-RU" b="1" dirty="0" err="1" smtClean="0"/>
              <a:t>Омоніми</a:t>
            </a:r>
            <a:r>
              <a:rPr lang="ru-RU" b="1" dirty="0" smtClean="0"/>
              <a:t> </a:t>
            </a:r>
            <a:r>
              <a:rPr lang="ru-RU" b="1" dirty="0" err="1" smtClean="0"/>
              <a:t>здебільшого</a:t>
            </a:r>
            <a:r>
              <a:rPr lang="ru-RU" b="1" dirty="0" smtClean="0"/>
              <a:t> </a:t>
            </a:r>
            <a:r>
              <a:rPr lang="ru-RU" b="1" dirty="0" err="1" smtClean="0"/>
              <a:t>вживаються</a:t>
            </a:r>
            <a:r>
              <a:rPr lang="ru-RU" b="1" dirty="0" smtClean="0"/>
              <a:t> в </a:t>
            </a:r>
            <a:r>
              <a:rPr lang="ru-RU" b="1" dirty="0" err="1" smtClean="0"/>
              <a:t>художній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літературі</a:t>
            </a:r>
            <a:r>
              <a:rPr lang="ru-RU" b="1" dirty="0" smtClean="0"/>
              <a:t>, </a:t>
            </a:r>
            <a:r>
              <a:rPr lang="ru-RU" b="1" dirty="0" err="1" smtClean="0"/>
              <a:t>народній</a:t>
            </a:r>
            <a:r>
              <a:rPr lang="ru-RU" b="1" dirty="0" smtClean="0"/>
              <a:t>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,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розмовно</a:t>
            </a:r>
            <a:r>
              <a:rPr lang="ru-RU" b="1" dirty="0" smtClean="0"/>
              <a:t> - </a:t>
            </a:r>
            <a:r>
              <a:rPr lang="ru-RU" b="1" dirty="0" err="1" smtClean="0"/>
              <a:t>побутовому</a:t>
            </a:r>
            <a:r>
              <a:rPr lang="ru-RU" b="1" dirty="0" smtClean="0"/>
              <a:t> </a:t>
            </a:r>
            <a:r>
              <a:rPr lang="ru-RU" b="1" dirty="0" err="1" smtClean="0"/>
              <a:t>мовленні</a:t>
            </a:r>
            <a:r>
              <a:rPr lang="ru-RU" b="1" dirty="0" smtClean="0"/>
              <a:t>: </a:t>
            </a:r>
            <a:r>
              <a:rPr lang="ru-RU" b="1" i="1" dirty="0" err="1" smtClean="0">
                <a:solidFill>
                  <a:srgbClr val="7030A0"/>
                </a:solidFill>
              </a:rPr>
              <a:t>Погана</a:t>
            </a:r>
            <a:r>
              <a:rPr lang="ru-RU" b="1" i="1" dirty="0" smtClean="0">
                <a:solidFill>
                  <a:srgbClr val="7030A0"/>
                </a:solidFill>
              </a:rPr>
              <a:t> та </a:t>
            </a:r>
            <a:r>
              <a:rPr lang="ru-RU" b="1" i="1" dirty="0" err="1" smtClean="0">
                <a:solidFill>
                  <a:srgbClr val="7030A0"/>
                </a:solidFill>
              </a:rPr>
              <a:t>мати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що</a:t>
            </a:r>
            <a:r>
              <a:rPr lang="ru-RU" b="1" i="1" dirty="0" smtClean="0">
                <a:solidFill>
                  <a:srgbClr val="7030A0"/>
                </a:solidFill>
              </a:rPr>
              <a:t> не </a:t>
            </a:r>
            <a:r>
              <a:rPr lang="ru-RU" b="1" i="1" dirty="0" err="1" smtClean="0">
                <a:solidFill>
                  <a:srgbClr val="7030A0"/>
                </a:solidFill>
              </a:rPr>
              <a:t>хоче</a:t>
            </a:r>
            <a:r>
              <a:rPr lang="ru-RU" b="1" i="1" dirty="0" smtClean="0">
                <a:solidFill>
                  <a:srgbClr val="7030A0"/>
                </a:solidFill>
              </a:rPr>
              <a:t> дитя </a:t>
            </a:r>
            <a:r>
              <a:rPr lang="ru-RU" b="1" i="1" dirty="0" err="1" smtClean="0">
                <a:solidFill>
                  <a:srgbClr val="7030A0"/>
                </a:solidFill>
              </a:rPr>
              <a:t>мати</a:t>
            </a:r>
            <a:r>
              <a:rPr lang="ru-RU" b="1" dirty="0" smtClean="0">
                <a:solidFill>
                  <a:srgbClr val="7030A0"/>
                </a:solidFill>
              </a:rPr>
              <a:t> </a:t>
            </a:r>
            <a:r>
              <a:rPr lang="ru-RU" b="1" dirty="0" smtClean="0"/>
              <a:t>(Народна </a:t>
            </a:r>
            <a:r>
              <a:rPr lang="ru-RU" b="1" dirty="0" err="1" smtClean="0"/>
              <a:t>творчість</a:t>
            </a:r>
            <a:r>
              <a:rPr lang="ru-RU" b="1" dirty="0" smtClean="0"/>
              <a:t>). Ними </a:t>
            </a:r>
            <a:r>
              <a:rPr lang="ru-RU" b="1" dirty="0" err="1" smtClean="0"/>
              <a:t>послуговуються</a:t>
            </a:r>
            <a:r>
              <a:rPr lang="ru-RU" b="1" dirty="0" smtClean="0"/>
              <a:t> для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дотепних</a:t>
            </a:r>
            <a:r>
              <a:rPr lang="ru-RU" b="1" dirty="0" smtClean="0"/>
              <a:t> </a:t>
            </a:r>
            <a:r>
              <a:rPr lang="ru-RU" b="1" dirty="0" err="1" smtClean="0"/>
              <a:t>висловів</a:t>
            </a:r>
            <a:r>
              <a:rPr lang="ru-RU" b="1" dirty="0" smtClean="0"/>
              <a:t>, </a:t>
            </a:r>
            <a:r>
              <a:rPr lang="ru-RU" b="1" dirty="0" err="1" smtClean="0"/>
              <a:t>каламбурів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252028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Пароніми</a:t>
            </a:r>
            <a:r>
              <a:rPr lang="ru-RU" sz="3200" b="1" dirty="0" smtClean="0">
                <a:solidFill>
                  <a:srgbClr val="FF0000"/>
                </a:solidFill>
              </a:rPr>
              <a:t> - </a:t>
            </a:r>
            <a:r>
              <a:rPr lang="ru-RU" sz="3200" b="1" dirty="0" err="1" smtClean="0">
                <a:solidFill>
                  <a:srgbClr val="FF0000"/>
                </a:solidFill>
              </a:rPr>
              <a:t>це</a:t>
            </a:r>
            <a:r>
              <a:rPr lang="ru-RU" sz="3200" b="1" dirty="0" smtClean="0">
                <a:solidFill>
                  <a:srgbClr val="FF0000"/>
                </a:solidFill>
              </a:rPr>
              <a:t> слова, </a:t>
            </a:r>
            <a:r>
              <a:rPr lang="ru-RU" sz="3200" b="1" dirty="0" err="1" smtClean="0">
                <a:solidFill>
                  <a:srgbClr val="FF0000"/>
                </a:solidFill>
              </a:rPr>
              <a:t>що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мають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подібність</a:t>
            </a:r>
            <a:r>
              <a:rPr lang="ru-RU" sz="3200" b="1" dirty="0" smtClean="0">
                <a:solidFill>
                  <a:srgbClr val="FF0000"/>
                </a:solidFill>
              </a:rPr>
              <a:t> у </a:t>
            </a:r>
            <a:r>
              <a:rPr lang="ru-RU" sz="3200" b="1" dirty="0" err="1" smtClean="0">
                <a:solidFill>
                  <a:srgbClr val="FF0000"/>
                </a:solidFill>
              </a:rPr>
              <a:t>морфологічній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будові</a:t>
            </a:r>
            <a:r>
              <a:rPr lang="ru-RU" sz="3200" b="1" dirty="0" smtClean="0">
                <a:solidFill>
                  <a:srgbClr val="FF0000"/>
                </a:solidFill>
              </a:rPr>
              <a:t> (</a:t>
            </a:r>
            <a:r>
              <a:rPr lang="ru-RU" sz="3200" b="1" dirty="0" err="1" smtClean="0">
                <a:solidFill>
                  <a:srgbClr val="FF0000"/>
                </a:solidFill>
              </a:rPr>
              <a:t>близькі</a:t>
            </a:r>
            <a:r>
              <a:rPr lang="ru-RU" sz="3200" b="1" dirty="0" smtClean="0">
                <a:solidFill>
                  <a:srgbClr val="FF0000"/>
                </a:solidFill>
              </a:rPr>
              <a:t> за </a:t>
            </a:r>
            <a:r>
              <a:rPr lang="ru-RU" sz="3200" b="1" dirty="0" err="1" smtClean="0">
                <a:solidFill>
                  <a:srgbClr val="FF0000"/>
                </a:solidFill>
              </a:rPr>
              <a:t>фонетичним</a:t>
            </a:r>
            <a:r>
              <a:rPr lang="ru-RU" sz="3200" b="1" dirty="0" smtClean="0">
                <a:solidFill>
                  <a:srgbClr val="FF0000"/>
                </a:solidFill>
              </a:rPr>
              <a:t> складом), </a:t>
            </a:r>
            <a:r>
              <a:rPr lang="ru-RU" sz="3200" b="1" dirty="0" err="1" smtClean="0">
                <a:solidFill>
                  <a:srgbClr val="FF0000"/>
                </a:solidFill>
              </a:rPr>
              <a:t>але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розрізняються</a:t>
            </a:r>
            <a:r>
              <a:rPr lang="ru-RU" sz="3200" b="1" dirty="0" smtClean="0">
                <a:solidFill>
                  <a:srgbClr val="FF0000"/>
                </a:solidFill>
              </a:rPr>
              <a:t> за </a:t>
            </a:r>
            <a:r>
              <a:rPr lang="ru-RU" sz="3200" b="1" dirty="0" err="1" smtClean="0">
                <a:solidFill>
                  <a:srgbClr val="FF0000"/>
                </a:solidFill>
              </a:rPr>
              <a:t>значенням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708920"/>
            <a:ext cx="8435280" cy="36724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b="1" i="1" dirty="0" err="1" smtClean="0"/>
              <a:t>Уява</a:t>
            </a:r>
            <a:r>
              <a:rPr lang="ru-RU" b="1" dirty="0" smtClean="0"/>
              <a:t> (</a:t>
            </a:r>
            <a:r>
              <a:rPr lang="ru-RU" b="1" dirty="0" err="1" smtClean="0"/>
              <a:t>здатність</a:t>
            </a:r>
            <a:r>
              <a:rPr lang="ru-RU" b="1" dirty="0" smtClean="0"/>
              <a:t> </a:t>
            </a:r>
            <a:r>
              <a:rPr lang="ru-RU" b="1" dirty="0" err="1" smtClean="0"/>
              <a:t>уявляти</a:t>
            </a:r>
            <a:r>
              <a:rPr lang="ru-RU" b="1" dirty="0" smtClean="0"/>
              <a:t> - </a:t>
            </a:r>
            <a:r>
              <a:rPr lang="ru-RU" b="1" i="1" dirty="0" err="1" smtClean="0"/>
              <a:t>плід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уяви</a:t>
            </a:r>
            <a:r>
              <a:rPr lang="ru-RU" b="1" i="1" dirty="0" smtClean="0"/>
              <a:t>) -</a:t>
            </a:r>
            <a:r>
              <a:rPr lang="ru-RU" b="1" i="1" dirty="0" err="1" smtClean="0"/>
              <a:t>уявлення</a:t>
            </a:r>
            <a:r>
              <a:rPr lang="ru-RU" b="1" dirty="0" smtClean="0"/>
              <a:t> (</a:t>
            </a:r>
            <a:r>
              <a:rPr lang="ru-RU" b="1" dirty="0" err="1" smtClean="0"/>
              <a:t>знання</a:t>
            </a:r>
            <a:r>
              <a:rPr lang="ru-RU" b="1" dirty="0" smtClean="0"/>
              <a:t>, </a:t>
            </a:r>
            <a:r>
              <a:rPr lang="ru-RU" b="1" dirty="0" err="1" smtClean="0"/>
              <a:t>розуміння</a:t>
            </a:r>
            <a:r>
              <a:rPr lang="ru-RU" b="1" dirty="0" smtClean="0"/>
              <a:t> </a:t>
            </a:r>
            <a:r>
              <a:rPr lang="ru-RU" b="1" dirty="0" err="1" smtClean="0"/>
              <a:t>чогось</a:t>
            </a:r>
            <a:r>
              <a:rPr lang="ru-RU" b="1" dirty="0" smtClean="0"/>
              <a:t> - </a:t>
            </a:r>
            <a:r>
              <a:rPr lang="ru-RU" b="1" i="1" dirty="0" err="1" smtClean="0"/>
              <a:t>помилкове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уявлення</a:t>
            </a:r>
            <a:r>
              <a:rPr lang="ru-RU" b="1" i="1" dirty="0" smtClean="0"/>
              <a:t>); </a:t>
            </a:r>
            <a:r>
              <a:rPr lang="ru-RU" b="1" i="1" dirty="0" err="1" smtClean="0"/>
              <a:t>гривня</a:t>
            </a:r>
            <a:r>
              <a:rPr lang="ru-RU" b="1" dirty="0" smtClean="0"/>
              <a:t> (</a:t>
            </a:r>
            <a:r>
              <a:rPr lang="ru-RU" b="1" dirty="0" err="1" smtClean="0"/>
              <a:t>грошова</a:t>
            </a:r>
            <a:r>
              <a:rPr lang="ru-RU" b="1" dirty="0" smtClean="0"/>
              <a:t> </a:t>
            </a:r>
            <a:r>
              <a:rPr lang="ru-RU" b="1" dirty="0" err="1" smtClean="0"/>
              <a:t>одиниця</a:t>
            </a:r>
            <a:r>
              <a:rPr lang="ru-RU" b="1" dirty="0" smtClean="0"/>
              <a:t>) - </a:t>
            </a:r>
            <a:r>
              <a:rPr lang="ru-RU" b="1" i="1" dirty="0" smtClean="0"/>
              <a:t>гривна</a:t>
            </a:r>
            <a:r>
              <a:rPr lang="ru-RU" b="1" dirty="0" smtClean="0"/>
              <a:t> (</a:t>
            </a:r>
            <a:r>
              <a:rPr lang="ru-RU" b="1" dirty="0" err="1" smtClean="0"/>
              <a:t>металева</a:t>
            </a:r>
            <a:r>
              <a:rPr lang="ru-RU" b="1" dirty="0" smtClean="0"/>
              <a:t> </a:t>
            </a:r>
            <a:r>
              <a:rPr lang="ru-RU" b="1" dirty="0" err="1" smtClean="0"/>
              <a:t>шийна</a:t>
            </a:r>
            <a:r>
              <a:rPr lang="ru-RU" b="1" dirty="0" smtClean="0"/>
              <a:t> прикраса у </a:t>
            </a:r>
            <a:r>
              <a:rPr lang="ru-RU" b="1" dirty="0" err="1" smtClean="0"/>
              <a:t>вигляді</a:t>
            </a:r>
            <a:r>
              <a:rPr lang="ru-RU" b="1" dirty="0" smtClean="0"/>
              <a:t> обруча); </a:t>
            </a:r>
            <a:r>
              <a:rPr lang="ru-RU" b="1" dirty="0" err="1" smtClean="0"/>
              <a:t>кампанія</a:t>
            </a:r>
            <a:r>
              <a:rPr lang="ru-RU" b="1" dirty="0" smtClean="0"/>
              <a:t> (</a:t>
            </a:r>
            <a:r>
              <a:rPr lang="ru-RU" b="1" dirty="0" err="1" smtClean="0"/>
              <a:t>сукупність</a:t>
            </a:r>
            <a:r>
              <a:rPr lang="ru-RU" b="1" dirty="0" smtClean="0"/>
              <a:t> </a:t>
            </a:r>
            <a:r>
              <a:rPr lang="ru-RU" b="1" dirty="0" err="1" smtClean="0"/>
              <a:t>заходів</a:t>
            </a:r>
            <a:r>
              <a:rPr lang="ru-RU" b="1" dirty="0" smtClean="0"/>
              <a:t>, </a:t>
            </a:r>
            <a:r>
              <a:rPr lang="ru-RU" b="1" dirty="0" err="1" smtClean="0"/>
              <a:t>спрямованих</a:t>
            </a:r>
            <a:r>
              <a:rPr lang="ru-RU" b="1" dirty="0" smtClean="0"/>
              <a:t> на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</a:t>
            </a:r>
            <a:r>
              <a:rPr lang="ru-RU" b="1" dirty="0" err="1" smtClean="0"/>
              <a:t>певного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) - </a:t>
            </a:r>
            <a:r>
              <a:rPr lang="ru-RU" b="1" i="1" dirty="0" err="1" smtClean="0"/>
              <a:t>компанія</a:t>
            </a:r>
            <a:r>
              <a:rPr lang="ru-RU" b="1" dirty="0" smtClean="0"/>
              <a:t> (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b="1" dirty="0" smtClean="0"/>
              <a:t>, </a:t>
            </a:r>
            <a:r>
              <a:rPr lang="ru-RU" b="1" dirty="0" err="1" smtClean="0"/>
              <a:t>пов'язаних</a:t>
            </a:r>
            <a:r>
              <a:rPr lang="ru-RU" b="1" dirty="0" smtClean="0"/>
              <a:t> </a:t>
            </a:r>
            <a:r>
              <a:rPr lang="ru-RU" b="1" dirty="0" err="1" smtClean="0"/>
              <a:t>певними</a:t>
            </a:r>
            <a:r>
              <a:rPr lang="ru-RU" b="1" dirty="0" smtClean="0"/>
              <a:t> </a:t>
            </a:r>
            <a:r>
              <a:rPr lang="ru-RU" b="1" dirty="0" err="1" smtClean="0"/>
              <a:t>інтересами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торговельне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промислове</a:t>
            </a:r>
            <a:r>
              <a:rPr lang="ru-RU" b="1" dirty="0" smtClean="0"/>
              <a:t> </a:t>
            </a:r>
            <a:r>
              <a:rPr lang="ru-RU" b="1" dirty="0" err="1" smtClean="0"/>
              <a:t>товариство</a:t>
            </a:r>
            <a:r>
              <a:rPr lang="ru-RU" b="1" dirty="0" smtClean="0"/>
              <a:t>).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Метафора- </a:t>
            </a:r>
            <a:r>
              <a:rPr lang="ru-RU" sz="3600" b="1" dirty="0" err="1" smtClean="0">
                <a:solidFill>
                  <a:srgbClr val="FF0000"/>
                </a:solidFill>
              </a:rPr>
              <a:t>це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образний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вислів</a:t>
            </a:r>
            <a:r>
              <a:rPr lang="ru-RU" sz="3600" b="1" dirty="0" smtClean="0">
                <a:solidFill>
                  <a:srgbClr val="FF0000"/>
                </a:solidFill>
              </a:rPr>
              <a:t>, в </a:t>
            </a:r>
            <a:r>
              <a:rPr lang="ru-RU" sz="3600" b="1" dirty="0" err="1" smtClean="0">
                <a:solidFill>
                  <a:srgbClr val="FF0000"/>
                </a:solidFill>
              </a:rPr>
              <a:t>якому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ознаки</a:t>
            </a:r>
            <a:r>
              <a:rPr lang="ru-RU" sz="3600" b="1" dirty="0" smtClean="0">
                <a:solidFill>
                  <a:srgbClr val="FF0000"/>
                </a:solidFill>
              </a:rPr>
              <a:t> одного предмета </a:t>
            </a:r>
            <a:r>
              <a:rPr lang="ru-RU" sz="3600" b="1" dirty="0" err="1" smtClean="0">
                <a:solidFill>
                  <a:srgbClr val="FF0000"/>
                </a:solidFill>
              </a:rPr>
              <a:t>чи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дії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переносяться</a:t>
            </a:r>
            <a:r>
              <a:rPr lang="ru-RU" sz="3600" b="1" dirty="0" smtClean="0">
                <a:solidFill>
                  <a:srgbClr val="FF0000"/>
                </a:solidFill>
              </a:rPr>
              <a:t> на </a:t>
            </a:r>
            <a:r>
              <a:rPr lang="ru-RU" sz="3600" b="1" dirty="0" err="1" smtClean="0">
                <a:solidFill>
                  <a:srgbClr val="FF0000"/>
                </a:solidFill>
              </a:rPr>
              <a:t>інший</a:t>
            </a:r>
            <a:r>
              <a:rPr lang="ru-RU" sz="3600" b="1" dirty="0" smtClean="0">
                <a:solidFill>
                  <a:srgbClr val="FF0000"/>
                </a:solidFill>
              </a:rPr>
              <a:t> за 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подібністю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564904"/>
            <a:ext cx="4968552" cy="3744416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 </a:t>
            </a:r>
            <a:r>
              <a:rPr lang="ru-RU" b="1" i="1" dirty="0" err="1" smtClean="0"/>
              <a:t>М.Коцюбинський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Там море </a:t>
            </a:r>
            <a:r>
              <a:rPr lang="ru-RU" b="1" dirty="0" err="1" smtClean="0"/>
              <a:t>дере</a:t>
            </a:r>
            <a:r>
              <a:rPr lang="ru-RU" b="1" dirty="0" smtClean="0"/>
              <a:t> свою 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синю одежу</a:t>
            </a:r>
            <a:r>
              <a:rPr lang="ru-RU" b="1" dirty="0" smtClean="0"/>
              <a:t> об </a:t>
            </a:r>
            <a:r>
              <a:rPr lang="ru-RU" b="1" dirty="0" err="1" smtClean="0"/>
              <a:t>скелі</a:t>
            </a:r>
            <a:r>
              <a:rPr lang="ru-RU" b="1" dirty="0" smtClean="0"/>
              <a:t> 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білі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клапті</a:t>
            </a:r>
            <a:r>
              <a:rPr lang="ru-RU" b="1" dirty="0" smtClean="0"/>
              <a:t>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паронімами</a:t>
            </a:r>
            <a:r>
              <a:rPr lang="ru-RU" b="1" dirty="0" smtClean="0"/>
              <a:t> </a:t>
            </a:r>
            <a:r>
              <a:rPr lang="ru-RU" b="1" dirty="0" err="1" smtClean="0"/>
              <a:t>можуть</a:t>
            </a:r>
            <a:r>
              <a:rPr lang="ru-RU" b="1" dirty="0" smtClean="0"/>
              <a:t> </a:t>
            </a:r>
            <a:r>
              <a:rPr lang="ru-RU" b="1" dirty="0" err="1" smtClean="0"/>
              <a:t>встановлюватися</a:t>
            </a:r>
            <a:r>
              <a:rPr lang="ru-RU" b="1" dirty="0" smtClean="0"/>
              <a:t>: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синонімічні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b="1" i="1" dirty="0" err="1" smtClean="0">
                <a:solidFill>
                  <a:srgbClr val="7030A0"/>
                </a:solidFill>
              </a:rPr>
              <a:t>блискучий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- </a:t>
            </a:r>
            <a:r>
              <a:rPr lang="ru-RU" b="1" i="1" dirty="0" err="1" smtClean="0">
                <a:solidFill>
                  <a:srgbClr val="7030A0"/>
                </a:solidFill>
              </a:rPr>
              <a:t>лискучий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блукати</a:t>
            </a:r>
            <a:r>
              <a:rPr lang="ru-RU" b="1" i="1" dirty="0" smtClean="0">
                <a:solidFill>
                  <a:srgbClr val="7030A0"/>
                </a:solidFill>
              </a:rPr>
              <a:t> - </a:t>
            </a:r>
            <a:r>
              <a:rPr lang="ru-RU" b="1" i="1" dirty="0" err="1" smtClean="0">
                <a:solidFill>
                  <a:srgbClr val="7030A0"/>
                </a:solidFill>
              </a:rPr>
              <a:t>блудити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повноваження</a:t>
            </a:r>
            <a:r>
              <a:rPr lang="ru-RU" b="1" i="1" dirty="0" smtClean="0">
                <a:solidFill>
                  <a:srgbClr val="7030A0"/>
                </a:solidFill>
              </a:rPr>
              <a:t> - </a:t>
            </a:r>
            <a:r>
              <a:rPr lang="ru-RU" b="1" i="1" dirty="0" err="1" smtClean="0">
                <a:solidFill>
                  <a:srgbClr val="7030A0"/>
                </a:solidFill>
              </a:rPr>
              <a:t>уповноваження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особистий</a:t>
            </a:r>
            <a:r>
              <a:rPr lang="ru-RU" b="1" i="1" dirty="0" smtClean="0">
                <a:solidFill>
                  <a:srgbClr val="7030A0"/>
                </a:solidFill>
              </a:rPr>
              <a:t> - </a:t>
            </a:r>
            <a:r>
              <a:rPr lang="ru-RU" b="1" i="1" dirty="0" err="1" smtClean="0">
                <a:solidFill>
                  <a:srgbClr val="7030A0"/>
                </a:solidFill>
              </a:rPr>
              <a:t>особовий</a:t>
            </a:r>
            <a:r>
              <a:rPr lang="ru-RU" b="1" i="1" dirty="0" smtClean="0"/>
              <a:t>),</a:t>
            </a:r>
            <a:endParaRPr lang="ru-RU" b="1" dirty="0" smtClean="0"/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антонімічні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b="1" i="1" dirty="0" err="1" smtClean="0">
                <a:solidFill>
                  <a:srgbClr val="7030A0"/>
                </a:solidFill>
              </a:rPr>
              <a:t>прогресивний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-</a:t>
            </a:r>
            <a:r>
              <a:rPr lang="ru-RU" b="1" i="1" dirty="0" err="1" smtClean="0">
                <a:solidFill>
                  <a:srgbClr val="7030A0"/>
                </a:solidFill>
              </a:rPr>
              <a:t>регресивний</a:t>
            </a:r>
            <a:r>
              <a:rPr lang="ru-RU" b="1" i="1" dirty="0" smtClean="0">
                <a:solidFill>
                  <a:srgbClr val="7030A0"/>
                </a:solidFill>
              </a:rPr>
              <a:t>, густо - пусто, </a:t>
            </a:r>
            <a:r>
              <a:rPr lang="ru-RU" b="1" i="1" dirty="0" err="1" smtClean="0">
                <a:solidFill>
                  <a:srgbClr val="7030A0"/>
                </a:solidFill>
              </a:rPr>
              <a:t>іммігрант</a:t>
            </a:r>
            <a:r>
              <a:rPr lang="ru-RU" b="1" i="1" dirty="0" smtClean="0">
                <a:solidFill>
                  <a:srgbClr val="7030A0"/>
                </a:solidFill>
              </a:rPr>
              <a:t> - </a:t>
            </a:r>
            <a:r>
              <a:rPr lang="ru-RU" b="1" i="1" dirty="0" err="1" smtClean="0">
                <a:solidFill>
                  <a:srgbClr val="7030A0"/>
                </a:solidFill>
              </a:rPr>
              <a:t>емігрант</a:t>
            </a:r>
            <a:r>
              <a:rPr lang="ru-RU" b="1" i="1" dirty="0" smtClean="0"/>
              <a:t>)</a:t>
            </a:r>
            <a:r>
              <a:rPr lang="ru-RU" b="1" dirty="0" smtClean="0"/>
              <a:t> </a:t>
            </a:r>
            <a:r>
              <a:rPr lang="ru-RU" b="1" dirty="0" err="1" smtClean="0"/>
              <a:t>відношення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89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 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Уособлення</a:t>
            </a:r>
            <a:r>
              <a:rPr lang="ru-RU" sz="3600" b="1" i="1" dirty="0" smtClean="0">
                <a:solidFill>
                  <a:srgbClr val="FF0000"/>
                </a:solidFill>
              </a:rPr>
              <a:t> (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персоніфікація</a:t>
            </a:r>
            <a:r>
              <a:rPr lang="ru-RU" sz="3600" b="1" i="1" dirty="0" smtClean="0">
                <a:solidFill>
                  <a:srgbClr val="FF0000"/>
                </a:solidFill>
              </a:rPr>
              <a:t>)</a:t>
            </a:r>
            <a:r>
              <a:rPr lang="ru-RU" sz="3600" b="1" dirty="0" smtClean="0">
                <a:solidFill>
                  <a:srgbClr val="FF0000"/>
                </a:solidFill>
              </a:rPr>
              <a:t> – </a:t>
            </a:r>
            <a:r>
              <a:rPr lang="ru-RU" sz="3600" b="1" dirty="0" err="1" smtClean="0">
                <a:solidFill>
                  <a:srgbClr val="FF0000"/>
                </a:solidFill>
              </a:rPr>
              <a:t>образний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вислів</a:t>
            </a:r>
            <a:r>
              <a:rPr lang="ru-RU" sz="3600" b="1" dirty="0" smtClean="0">
                <a:solidFill>
                  <a:srgbClr val="FF0000"/>
                </a:solidFill>
              </a:rPr>
              <a:t>, у </a:t>
            </a:r>
            <a:r>
              <a:rPr lang="ru-RU" sz="3600" b="1" dirty="0" err="1" smtClean="0">
                <a:solidFill>
                  <a:srgbClr val="FF0000"/>
                </a:solidFill>
              </a:rPr>
              <a:t>якому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ознаки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неживої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істоти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або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людини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переносяться</a:t>
            </a:r>
            <a:r>
              <a:rPr lang="ru-RU" sz="3600" b="1" dirty="0" smtClean="0">
                <a:solidFill>
                  <a:srgbClr val="FF0000"/>
                </a:solidFill>
              </a:rPr>
              <a:t> на </a:t>
            </a:r>
            <a:r>
              <a:rPr lang="ru-RU" sz="3600" b="1" dirty="0" err="1" smtClean="0">
                <a:solidFill>
                  <a:srgbClr val="FF0000"/>
                </a:solidFill>
              </a:rPr>
              <a:t>неживий</a:t>
            </a:r>
            <a:r>
              <a:rPr lang="ru-RU" sz="3600" b="1" dirty="0" smtClean="0">
                <a:solidFill>
                  <a:srgbClr val="FF0000"/>
                </a:solidFill>
              </a:rPr>
              <a:t> предмет, </a:t>
            </a:r>
            <a:r>
              <a:rPr lang="ru-RU" sz="3600" b="1" dirty="0" err="1" smtClean="0">
                <a:solidFill>
                  <a:srgbClr val="FF0000"/>
                </a:solidFill>
              </a:rPr>
              <a:t>явище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564904"/>
            <a:ext cx="6264696" cy="3960440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i="1" dirty="0" smtClean="0"/>
              <a:t>: Леся </a:t>
            </a:r>
            <a:r>
              <a:rPr lang="ru-RU" b="1" i="1" dirty="0" err="1" smtClean="0"/>
              <a:t>Українка</a:t>
            </a:r>
            <a:r>
              <a:rPr lang="ru-RU" b="1" i="1" dirty="0" smtClean="0"/>
              <a:t>. “</a:t>
            </a:r>
            <a:r>
              <a:rPr lang="ru-RU" b="1" i="1" dirty="0" err="1" smtClean="0"/>
              <a:t>Осінь</a:t>
            </a:r>
            <a:r>
              <a:rPr lang="ru-RU" b="1" i="1" dirty="0" smtClean="0"/>
              <a:t>”</a:t>
            </a:r>
            <a:endParaRPr lang="ru-RU" b="1" dirty="0" smtClean="0"/>
          </a:p>
          <a:p>
            <a:pPr>
              <a:buNone/>
            </a:pP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Рветься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осінь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/>
              <a:t>руками</a:t>
            </a:r>
            <a:r>
              <a:rPr lang="ru-RU" b="1" dirty="0" smtClean="0"/>
              <a:t> </a:t>
            </a:r>
            <a:r>
              <a:rPr lang="ru-RU" b="1" dirty="0" err="1" smtClean="0"/>
              <a:t>кривавими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До далекого </a:t>
            </a:r>
            <a:r>
              <a:rPr lang="ru-RU" b="1" dirty="0" err="1" smtClean="0"/>
              <a:t>сонечка</a:t>
            </a:r>
            <a:r>
              <a:rPr lang="ru-RU" b="1" dirty="0" smtClean="0"/>
              <a:t> любого…</a:t>
            </a:r>
          </a:p>
          <a:p>
            <a:pPr>
              <a:buNone/>
            </a:pPr>
            <a:r>
              <a:rPr lang="ru-RU" b="1" i="1" dirty="0" smtClean="0"/>
              <a:t>Т.Шевченко</a:t>
            </a:r>
            <a:endParaRPr lang="ru-RU" b="1" dirty="0" smtClean="0"/>
          </a:p>
          <a:p>
            <a:pPr>
              <a:buNone/>
            </a:pPr>
            <a:r>
              <a:rPr lang="ru-RU" b="1" i="1" dirty="0" err="1" smtClean="0"/>
              <a:t>Вітер</a:t>
            </a:r>
            <a:r>
              <a:rPr lang="ru-RU" b="1" i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гаєм</a:t>
            </a:r>
            <a:r>
              <a:rPr lang="ru-RU" b="1" dirty="0" smtClean="0"/>
              <a:t> 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розмовляє</a:t>
            </a:r>
            <a:r>
              <a:rPr lang="ru-RU" b="1" dirty="0" smtClean="0"/>
              <a:t>,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шепче</a:t>
            </a:r>
            <a:r>
              <a:rPr lang="ru-RU" b="1" i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 осокою…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Алегоричний</a:t>
            </a:r>
            <a:r>
              <a:rPr lang="ru-RU" b="1" i="1" dirty="0" smtClean="0">
                <a:solidFill>
                  <a:srgbClr val="FF0000"/>
                </a:solidFill>
              </a:rPr>
              <a:t> образ</a:t>
            </a:r>
            <a:r>
              <a:rPr lang="ru-RU" b="1" dirty="0" smtClean="0">
                <a:solidFill>
                  <a:srgbClr val="FF0000"/>
                </a:solidFill>
              </a:rPr>
              <a:t> (гр.  “</a:t>
            </a:r>
            <a:r>
              <a:rPr lang="ru-RU" b="1" dirty="0" err="1" smtClean="0">
                <a:solidFill>
                  <a:srgbClr val="FF0000"/>
                </a:solidFill>
              </a:rPr>
              <a:t>іносказання</a:t>
            </a:r>
            <a:r>
              <a:rPr lang="ru-RU" b="1" dirty="0" smtClean="0">
                <a:solidFill>
                  <a:srgbClr val="FF0000"/>
                </a:solidFill>
              </a:rPr>
              <a:t>”) – все </a:t>
            </a:r>
            <a:r>
              <a:rPr lang="ru-RU" b="1" dirty="0" err="1" smtClean="0">
                <a:solidFill>
                  <a:srgbClr val="FF0000"/>
                </a:solidFill>
              </a:rPr>
              <a:t>зображене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має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переносне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значення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r>
              <a:rPr lang="ru-RU" b="1" dirty="0" err="1" smtClean="0">
                <a:solidFill>
                  <a:srgbClr val="FF0000"/>
                </a:solidFill>
              </a:rPr>
              <a:t>Алегоричними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є</a:t>
            </a:r>
            <a:r>
              <a:rPr lang="ru-RU" b="1" dirty="0" smtClean="0">
                <a:solidFill>
                  <a:srgbClr val="FF0000"/>
                </a:solidFill>
              </a:rPr>
              <a:t> байки (</a:t>
            </a:r>
            <a:r>
              <a:rPr lang="ru-RU" b="1" dirty="0" err="1" smtClean="0">
                <a:solidFill>
                  <a:srgbClr val="FF0000"/>
                </a:solidFill>
              </a:rPr>
              <a:t>можуть</a:t>
            </a:r>
            <a:r>
              <a:rPr lang="ru-RU" b="1" dirty="0" smtClean="0">
                <a:solidFill>
                  <a:srgbClr val="FF0000"/>
                </a:solidFill>
              </a:rPr>
              <a:t> бути </a:t>
            </a:r>
            <a:r>
              <a:rPr lang="ru-RU" b="1" dirty="0" err="1" smtClean="0">
                <a:solidFill>
                  <a:srgbClr val="FF000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ліричні</a:t>
            </a:r>
            <a:r>
              <a:rPr lang="ru-RU" b="1" dirty="0" smtClean="0">
                <a:solidFill>
                  <a:srgbClr val="FF0000"/>
                </a:solidFill>
              </a:rPr>
              <a:t> твори. </a:t>
            </a:r>
            <a:r>
              <a:rPr lang="ru-RU" b="1" dirty="0" err="1" smtClean="0">
                <a:solidFill>
                  <a:srgbClr val="FF0000"/>
                </a:solidFill>
              </a:rPr>
              <a:t>Алегорична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мова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здобула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назву</a:t>
            </a:r>
            <a:r>
              <a:rPr lang="ru-RU" b="1" dirty="0" smtClean="0">
                <a:solidFill>
                  <a:srgbClr val="FF0000"/>
                </a:solidFill>
              </a:rPr>
              <a:t> “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езопівської</a:t>
            </a:r>
            <a:r>
              <a:rPr lang="ru-RU" b="1" dirty="0" smtClean="0">
                <a:solidFill>
                  <a:srgbClr val="FF0000"/>
                </a:solidFill>
              </a:rPr>
              <a:t>”.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373216"/>
            <a:ext cx="8363272" cy="75294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3140968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Символ </a:t>
            </a:r>
            <a:r>
              <a:rPr lang="ru-RU" sz="2400" dirty="0" smtClean="0">
                <a:solidFill>
                  <a:srgbClr val="FF0000"/>
                </a:solidFill>
              </a:rPr>
              <a:t>(гр. “</a:t>
            </a:r>
            <a:r>
              <a:rPr lang="ru-RU" sz="2400" dirty="0" err="1" smtClean="0">
                <a:solidFill>
                  <a:srgbClr val="FF0000"/>
                </a:solidFill>
              </a:rPr>
              <a:t>умовний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розпізнавальний</a:t>
            </a:r>
            <a:r>
              <a:rPr lang="ru-RU" sz="2400" dirty="0" smtClean="0">
                <a:solidFill>
                  <a:srgbClr val="FF0000"/>
                </a:solidFill>
              </a:rPr>
              <a:t> знак”) – </a:t>
            </a:r>
            <a:r>
              <a:rPr lang="ru-RU" sz="2400" dirty="0" err="1" smtClean="0">
                <a:solidFill>
                  <a:srgbClr val="FF0000"/>
                </a:solidFill>
              </a:rPr>
              <a:t>споріднений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алегорією</a:t>
            </a:r>
            <a:r>
              <a:rPr lang="ru-RU" sz="2400" dirty="0" smtClean="0">
                <a:solidFill>
                  <a:srgbClr val="FF0000"/>
                </a:solidFill>
              </a:rPr>
              <a:t> троп. </a:t>
            </a:r>
            <a:r>
              <a:rPr lang="ru-RU" sz="2400" dirty="0" err="1" smtClean="0">
                <a:solidFill>
                  <a:srgbClr val="FF0000"/>
                </a:solidFill>
              </a:rPr>
              <a:t>Якщо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основне</a:t>
            </a:r>
            <a:r>
              <a:rPr lang="ru-RU" sz="2400" dirty="0" smtClean="0">
                <a:solidFill>
                  <a:srgbClr val="FF0000"/>
                </a:solidFill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</a:rPr>
              <a:t>алегоричному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образі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є</a:t>
            </a:r>
            <a:r>
              <a:rPr lang="ru-RU" sz="2400" dirty="0" smtClean="0">
                <a:solidFill>
                  <a:srgbClr val="FF0000"/>
                </a:solidFill>
              </a:rPr>
              <a:t> те, </a:t>
            </a:r>
            <a:r>
              <a:rPr lang="ru-RU" sz="2400" dirty="0" err="1" smtClean="0">
                <a:solidFill>
                  <a:srgbClr val="FF0000"/>
                </a:solidFill>
              </a:rPr>
              <a:t>що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він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відтворює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якусь</a:t>
            </a:r>
            <a:r>
              <a:rPr lang="ru-RU" sz="2400" dirty="0" smtClean="0">
                <a:solidFill>
                  <a:srgbClr val="FF0000"/>
                </a:solidFill>
              </a:rPr>
              <a:t> сторону </a:t>
            </a:r>
            <a:r>
              <a:rPr lang="ru-RU" sz="2400" dirty="0" err="1" smtClean="0">
                <a:solidFill>
                  <a:srgbClr val="FF0000"/>
                </a:solidFill>
              </a:rPr>
              <a:t>життя</a:t>
            </a:r>
            <a:r>
              <a:rPr lang="ru-RU" sz="2400" dirty="0" smtClean="0">
                <a:solidFill>
                  <a:srgbClr val="FF0000"/>
                </a:solidFill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</a:rPr>
              <a:t>подібністю</a:t>
            </a:r>
            <a:r>
              <a:rPr lang="ru-RU" sz="2400" dirty="0" smtClean="0">
                <a:solidFill>
                  <a:srgbClr val="FF0000"/>
                </a:solidFill>
              </a:rPr>
              <a:t>, то символ – образ </a:t>
            </a:r>
            <a:r>
              <a:rPr lang="ru-RU" sz="2400" dirty="0" err="1" smtClean="0">
                <a:solidFill>
                  <a:srgbClr val="FF0000"/>
                </a:solidFill>
              </a:rPr>
              <a:t>умовний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Розвинулись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паралелізму</a:t>
            </a:r>
            <a:r>
              <a:rPr lang="ru-RU" sz="2400" dirty="0" smtClean="0"/>
              <a:t>: </a:t>
            </a:r>
            <a:r>
              <a:rPr lang="ru-RU" sz="2400" dirty="0" err="1" smtClean="0">
                <a:solidFill>
                  <a:srgbClr val="C00000"/>
                </a:solidFill>
              </a:rPr>
              <a:t>ч</a:t>
            </a:r>
            <a:r>
              <a:rPr lang="ru-RU" sz="2400" i="1" dirty="0" err="1" smtClean="0">
                <a:solidFill>
                  <a:srgbClr val="C00000"/>
                </a:solidFill>
              </a:rPr>
              <a:t>ервона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i="1" dirty="0" smtClean="0">
                <a:solidFill>
                  <a:srgbClr val="C00000"/>
                </a:solidFill>
              </a:rPr>
              <a:t>калина </a:t>
            </a:r>
            <a:r>
              <a:rPr lang="ru-RU" sz="2400" dirty="0" smtClean="0">
                <a:solidFill>
                  <a:srgbClr val="C00000"/>
                </a:solidFill>
              </a:rPr>
              <a:t>– </a:t>
            </a:r>
            <a:r>
              <a:rPr lang="ru-RU" sz="2400" dirty="0" err="1" smtClean="0">
                <a:solidFill>
                  <a:srgbClr val="C00000"/>
                </a:solidFill>
              </a:rPr>
              <a:t>дівчина;</a:t>
            </a:r>
            <a:r>
              <a:rPr lang="ru-RU" sz="2400" i="1" dirty="0" err="1" smtClean="0">
                <a:solidFill>
                  <a:srgbClr val="C00000"/>
                </a:solidFill>
              </a:rPr>
              <a:t>сокіл</a:t>
            </a:r>
            <a:r>
              <a:rPr lang="ru-RU" sz="2400" dirty="0" smtClean="0">
                <a:solidFill>
                  <a:srgbClr val="C00000"/>
                </a:solidFill>
              </a:rPr>
              <a:t> – парубок. </a:t>
            </a:r>
            <a:r>
              <a:rPr lang="ru-RU" dirty="0" smtClean="0">
                <a:solidFill>
                  <a:srgbClr val="C00000"/>
                </a:solidFill>
              </a:rPr>
              <a:t> 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284984"/>
            <a:ext cx="4680520" cy="320121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Широко </a:t>
            </a:r>
            <a:r>
              <a:rPr lang="ru-RU" dirty="0" err="1" smtClean="0"/>
              <a:t>застосовував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– </a:t>
            </a:r>
            <a:r>
              <a:rPr lang="ru-RU" dirty="0" err="1" smtClean="0"/>
              <a:t>символи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i="1" dirty="0" smtClean="0"/>
              <a:t>Т.Шевченко: </a:t>
            </a:r>
            <a:r>
              <a:rPr lang="ru-RU" i="1" dirty="0" err="1" smtClean="0">
                <a:solidFill>
                  <a:srgbClr val="C00000"/>
                </a:solidFill>
              </a:rPr>
              <a:t>степова</a:t>
            </a:r>
            <a:r>
              <a:rPr lang="ru-RU" i="1" dirty="0" smtClean="0">
                <a:solidFill>
                  <a:srgbClr val="C00000"/>
                </a:solidFill>
              </a:rPr>
              <a:t> могила – символ </a:t>
            </a:r>
            <a:r>
              <a:rPr lang="ru-RU" i="1" dirty="0" err="1" smtClean="0">
                <a:solidFill>
                  <a:srgbClr val="C00000"/>
                </a:solidFill>
              </a:rPr>
              <a:t>героїчного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минулого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українського</a:t>
            </a:r>
            <a:r>
              <a:rPr lang="ru-RU" i="1" dirty="0" smtClean="0">
                <a:solidFill>
                  <a:srgbClr val="C00000"/>
                </a:solidFill>
              </a:rPr>
              <a:t> народу; </a:t>
            </a:r>
            <a:r>
              <a:rPr lang="ru-RU" i="1" dirty="0" err="1" smtClean="0">
                <a:solidFill>
                  <a:srgbClr val="C00000"/>
                </a:solidFill>
              </a:rPr>
              <a:t>буйний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вітер</a:t>
            </a:r>
            <a:r>
              <a:rPr lang="ru-RU" i="1" dirty="0" smtClean="0">
                <a:solidFill>
                  <a:srgbClr val="C00000"/>
                </a:solidFill>
              </a:rPr>
              <a:t> – символ </a:t>
            </a:r>
            <a:r>
              <a:rPr lang="ru-RU" i="1" dirty="0" err="1" smtClean="0">
                <a:solidFill>
                  <a:srgbClr val="C00000"/>
                </a:solidFill>
              </a:rPr>
              <a:t>волі</a:t>
            </a:r>
            <a:r>
              <a:rPr lang="ru-RU" i="1" dirty="0" smtClean="0">
                <a:solidFill>
                  <a:srgbClr val="C00000"/>
                </a:solidFill>
              </a:rPr>
              <a:t>; тополя – </a:t>
            </a:r>
            <a:r>
              <a:rPr lang="ru-RU" i="1" dirty="0" err="1" smtClean="0">
                <a:solidFill>
                  <a:srgbClr val="C00000"/>
                </a:solidFill>
              </a:rPr>
              <a:t>самотня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дівчина</a:t>
            </a:r>
            <a:r>
              <a:rPr lang="ru-RU" i="1" dirty="0" smtClean="0">
                <a:solidFill>
                  <a:srgbClr val="C00000"/>
                </a:solidFill>
              </a:rPr>
              <a:t>; </a:t>
            </a:r>
            <a:r>
              <a:rPr lang="ru-RU" i="1" dirty="0" err="1" smtClean="0">
                <a:solidFill>
                  <a:srgbClr val="C00000"/>
                </a:solidFill>
              </a:rPr>
              <a:t>барвінок</a:t>
            </a:r>
            <a:r>
              <a:rPr lang="ru-RU" i="1" dirty="0" smtClean="0">
                <a:solidFill>
                  <a:srgbClr val="C00000"/>
                </a:solidFill>
              </a:rPr>
              <a:t> – символ </a:t>
            </a:r>
            <a:r>
              <a:rPr lang="ru-RU" i="1" dirty="0" err="1" smtClean="0">
                <a:solidFill>
                  <a:srgbClr val="C00000"/>
                </a:solidFill>
              </a:rPr>
              <a:t>дівочої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чистоти</a:t>
            </a:r>
            <a:r>
              <a:rPr lang="ru-RU" i="1" dirty="0" smtClean="0">
                <a:solidFill>
                  <a:srgbClr val="C00000"/>
                </a:solidFill>
              </a:rPr>
              <a:t>,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Оксюморон (оксиморон)</a:t>
            </a:r>
            <a:r>
              <a:rPr lang="ru-RU" b="1" dirty="0" smtClean="0">
                <a:solidFill>
                  <a:srgbClr val="FF0000"/>
                </a:solidFill>
              </a:rPr>
              <a:t> (гр. “</a:t>
            </a:r>
            <a:r>
              <a:rPr lang="ru-RU" b="1" dirty="0" err="1" smtClean="0">
                <a:solidFill>
                  <a:srgbClr val="FF0000"/>
                </a:solidFill>
              </a:rPr>
              <a:t>нісенітниця</a:t>
            </a:r>
            <a:r>
              <a:rPr lang="ru-RU" b="1" dirty="0" smtClean="0">
                <a:solidFill>
                  <a:srgbClr val="FF0000"/>
                </a:solidFill>
              </a:rPr>
              <a:t>”) – </a:t>
            </a:r>
            <a:r>
              <a:rPr lang="ru-RU" b="1" dirty="0" err="1" smtClean="0">
                <a:solidFill>
                  <a:srgbClr val="FF0000"/>
                </a:solidFill>
              </a:rPr>
              <a:t>поєднання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слів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протилежного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значення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4032448" cy="3816424"/>
          </a:xfrm>
        </p:spPr>
        <p:txBody>
          <a:bodyPr/>
          <a:lstStyle/>
          <a:p>
            <a:pPr>
              <a:buNone/>
            </a:pPr>
            <a:r>
              <a:rPr lang="ru-RU" sz="3600" i="1" dirty="0" err="1" smtClean="0"/>
              <a:t>Наприклад</a:t>
            </a:r>
            <a:r>
              <a:rPr lang="ru-RU" sz="3600" i="1" dirty="0" smtClean="0"/>
              <a:t>: </a:t>
            </a:r>
            <a:r>
              <a:rPr lang="ru-RU" sz="3600" i="1" dirty="0" err="1" smtClean="0">
                <a:solidFill>
                  <a:schemeClr val="accent2">
                    <a:lumMod val="75000"/>
                  </a:schemeClr>
                </a:solidFill>
              </a:rPr>
              <a:t>дорослі</a:t>
            </a: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i="1" dirty="0" err="1" smtClean="0">
                <a:solidFill>
                  <a:schemeClr val="accent2">
                    <a:lumMod val="75000"/>
                  </a:schemeClr>
                </a:solidFill>
              </a:rPr>
              <a:t>діти</a:t>
            </a: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600" i="1" dirty="0" err="1" smtClean="0">
                <a:solidFill>
                  <a:schemeClr val="accent2">
                    <a:lumMod val="75000"/>
                  </a:schemeClr>
                </a:solidFill>
              </a:rPr>
              <a:t>живі</a:t>
            </a: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i="1" dirty="0" err="1" smtClean="0">
                <a:solidFill>
                  <a:schemeClr val="accent2">
                    <a:lumMod val="75000"/>
                  </a:schemeClr>
                </a:solidFill>
              </a:rPr>
              <a:t>мерці</a:t>
            </a: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, невесело </a:t>
            </a:r>
            <a:r>
              <a:rPr lang="ru-RU" sz="3600" i="1" dirty="0" err="1" smtClean="0">
                <a:solidFill>
                  <a:schemeClr val="accent2">
                    <a:lumMod val="75000"/>
                  </a:schemeClr>
                </a:solidFill>
              </a:rPr>
              <a:t>сміявся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Метонімія</a:t>
            </a:r>
            <a:r>
              <a:rPr lang="ru-RU" sz="3600" b="1" dirty="0" smtClean="0"/>
              <a:t> – (гр.”</a:t>
            </a:r>
            <a:r>
              <a:rPr lang="ru-RU" sz="3600" b="1" dirty="0" err="1" smtClean="0"/>
              <a:t>перейменування</a:t>
            </a:r>
            <a:r>
              <a:rPr lang="ru-RU" sz="3600" b="1" dirty="0" smtClean="0"/>
              <a:t>”) – </a:t>
            </a:r>
            <a:r>
              <a:rPr lang="ru-RU" sz="3600" b="1" dirty="0" err="1" smtClean="0"/>
              <a:t>це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образний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вислів</a:t>
            </a:r>
            <a:r>
              <a:rPr lang="ru-RU" sz="3600" b="1" dirty="0" smtClean="0"/>
              <a:t>, в </a:t>
            </a:r>
            <a:r>
              <a:rPr lang="ru-RU" sz="3600" b="1" dirty="0" err="1" smtClean="0"/>
              <a:t>якому</a:t>
            </a:r>
            <a:r>
              <a:rPr lang="ru-RU" sz="3600" b="1" dirty="0" smtClean="0"/>
              <a:t> предмет </a:t>
            </a:r>
            <a:r>
              <a:rPr lang="ru-RU" sz="3600" b="1" dirty="0" err="1" smtClean="0"/>
              <a:t>або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явище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змальовується</a:t>
            </a:r>
            <a:r>
              <a:rPr lang="ru-RU" sz="3600" b="1" dirty="0" smtClean="0"/>
              <a:t> способом </a:t>
            </a:r>
            <a:r>
              <a:rPr lang="ru-RU" sz="3600" b="1" dirty="0" err="1" smtClean="0"/>
              <a:t>заміни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назвою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іншого</a:t>
            </a:r>
            <a:r>
              <a:rPr lang="ru-RU" sz="3600" b="1" dirty="0" smtClean="0"/>
              <a:t> предмета </a:t>
            </a:r>
            <a:r>
              <a:rPr lang="ru-RU" sz="3600" b="1" dirty="0" err="1" smtClean="0"/>
              <a:t>чи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явища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зв</a:t>
            </a:r>
            <a:r>
              <a:rPr lang="ru-RU" sz="3600" b="1" baseline="30000" dirty="0" err="1" smtClean="0"/>
              <a:t>,</a:t>
            </a:r>
            <a:r>
              <a:rPr lang="ru-RU" sz="3600" b="1" dirty="0" err="1" smtClean="0"/>
              <a:t>язаного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</a:t>
            </a:r>
            <a:r>
              <a:rPr lang="ru-RU" sz="3600" b="1" dirty="0" smtClean="0"/>
              <a:t> першим </a:t>
            </a:r>
            <a:r>
              <a:rPr lang="ru-RU" sz="3600" b="1" dirty="0" err="1" smtClean="0"/>
              <a:t>зовнішнім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внутрішнім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зв</a:t>
            </a:r>
            <a:r>
              <a:rPr lang="ru-RU" sz="3600" b="1" baseline="30000" dirty="0" err="1" smtClean="0"/>
              <a:t>,</a:t>
            </a:r>
            <a:r>
              <a:rPr lang="ru-RU" sz="3600" b="1" dirty="0" err="1" smtClean="0"/>
              <a:t>язком</a:t>
            </a:r>
            <a:r>
              <a:rPr lang="ru-RU" sz="3600" b="1" dirty="0" smtClean="0"/>
              <a:t>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157192"/>
            <a:ext cx="8435280" cy="968971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dex.ru/images/photo/3742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Заміна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найменування</a:t>
            </a:r>
            <a:r>
              <a:rPr lang="ru-RU" b="1" dirty="0" smtClean="0">
                <a:solidFill>
                  <a:srgbClr val="FF0000"/>
                </a:solidFill>
              </a:rPr>
              <a:t> людей </a:t>
            </a:r>
            <a:r>
              <a:rPr lang="ru-RU" b="1" dirty="0" err="1" smtClean="0">
                <a:solidFill>
                  <a:srgbClr val="FF0000"/>
                </a:solidFill>
              </a:rPr>
              <a:t>назвою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місця</a:t>
            </a:r>
            <a:r>
              <a:rPr lang="ru-RU" b="1" dirty="0" smtClean="0">
                <a:solidFill>
                  <a:srgbClr val="FF0000"/>
                </a:solidFill>
              </a:rPr>
              <a:t>, де вони </a:t>
            </a:r>
            <a:r>
              <a:rPr lang="ru-RU" b="1" dirty="0" err="1" smtClean="0">
                <a:solidFill>
                  <a:srgbClr val="FF0000"/>
                </a:solidFill>
              </a:rPr>
              <a:t>перебувають</a:t>
            </a:r>
            <a:r>
              <a:rPr lang="ru-RU" b="1" dirty="0" smtClean="0">
                <a:solidFill>
                  <a:srgbClr val="FF0000"/>
                </a:solidFill>
              </a:rPr>
              <a:t>; </a:t>
            </a:r>
            <a:r>
              <a:rPr lang="ru-RU" b="1" dirty="0" err="1" smtClean="0">
                <a:solidFill>
                  <a:srgbClr val="FF0000"/>
                </a:solidFill>
              </a:rPr>
              <a:t>країни</a:t>
            </a:r>
            <a:r>
              <a:rPr lang="ru-RU" b="1" dirty="0" smtClean="0">
                <a:solidFill>
                  <a:srgbClr val="FF0000"/>
                </a:solidFill>
              </a:rPr>
              <a:t>, де </a:t>
            </a:r>
            <a:r>
              <a:rPr lang="ru-RU" b="1" dirty="0" err="1" smtClean="0">
                <a:solidFill>
                  <a:srgbClr val="FF0000"/>
                </a:solidFill>
              </a:rPr>
              <a:t>живуть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36912"/>
            <a:ext cx="6336704" cy="3489251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/>
              <a:t>Наприклад</a:t>
            </a:r>
            <a:r>
              <a:rPr lang="ru-RU" b="1" dirty="0" smtClean="0"/>
              <a:t>: У роки </a:t>
            </a:r>
            <a:r>
              <a:rPr lang="ru-RU" b="1" dirty="0" err="1" smtClean="0"/>
              <a:t>війни</a:t>
            </a:r>
            <a:r>
              <a:rPr lang="ru-RU" b="1" dirty="0" smtClean="0"/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Україна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протягнула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руку</a:t>
            </a:r>
            <a:r>
              <a:rPr lang="ru-RU" b="1" dirty="0" smtClean="0"/>
              <a:t> </a:t>
            </a:r>
            <a:r>
              <a:rPr lang="ru-RU" b="1" dirty="0" err="1" smtClean="0"/>
              <a:t>допомоги</a:t>
            </a:r>
            <a:r>
              <a:rPr lang="ru-RU" b="1" dirty="0" smtClean="0"/>
              <a:t> </a:t>
            </a:r>
            <a:r>
              <a:rPr lang="ru-RU" b="1" dirty="0" err="1" smtClean="0"/>
              <a:t>поневоленим</a:t>
            </a:r>
            <a:r>
              <a:rPr lang="ru-RU" b="1" dirty="0" smtClean="0"/>
              <a:t> народам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469</Words>
  <Application>Microsoft Office PowerPoint</Application>
  <PresentationFormat>Экран (4:3)</PresentationFormat>
  <Paragraphs>75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Тропи як спеціальні засоби образності мови. Омоніми. Пароніми. </vt:lpstr>
      <vt:lpstr>Порівняння – полягає у змалюванні особливостей предмета, явища, дії способом зіставлення з іншим, в якому ці особливості різко виявляються.</vt:lpstr>
      <vt:lpstr>Метафора- це образний вислів, в якому ознаки одного предмета чи дії переносяться на інший за подібністю.</vt:lpstr>
      <vt:lpstr> Уособлення (персоніфікація) – образний вислів, у якому ознаки неживої істоти або людини переносяться на неживий предмет, явище.</vt:lpstr>
      <vt:lpstr>Алегоричний образ (гр.  “іносказання”) – все зображене має переносне значення. Алегоричними є байки (можуть бути і ліричні твори. Алегорична мова здобула назву “езопівської”.</vt:lpstr>
      <vt:lpstr>Символ (гр. “умовний розпізнавальний знак”) – споріднений з алегорією троп. Якщо основне в алегоричному образі є те, що він відтворює якусь сторону життя за подібністю, то символ – образ умовний.  Розвинулись символи з усної народної творчості на основі паралелізму: червона калина – дівчина;сокіл – парубок.  </vt:lpstr>
      <vt:lpstr>Оксюморон (оксиморон) (гр. “нісенітниця”) – поєднання слів протилежного значення.</vt:lpstr>
      <vt:lpstr>Метонімія – (гр.”перейменування”) – це образний вислів, в якому предмет або явище змальовується способом заміни назвою іншого предмета чи явища, зв,язаного з першим зовнішнім чи внутрішнім зв,язком. </vt:lpstr>
      <vt:lpstr>Заміна найменування людей назвою місця, де вони перебувають; країни, де живуть.</vt:lpstr>
      <vt:lpstr>Заміна найменування дійової особи назвою дії, яку вона виконує; назвою предмета, що її характеризує або виділяє з інших.</vt:lpstr>
      <vt:lpstr>Зображення дії чи стану одним моментом.</vt:lpstr>
      <vt:lpstr>Заміна ім,.ям автора його творів</vt:lpstr>
      <vt:lpstr>Синекдоха – один з поширених видів метонімії – образний вислів, заснований на кількісному зіставленні предметів, явищ; на заміні частиною цілого, одним предметом сукупності їх.</vt:lpstr>
      <vt:lpstr>Вираження однорідної сукупності відповідним словом в однині</vt:lpstr>
      <vt:lpstr>Заміна цілого частиною</vt:lpstr>
      <vt:lpstr>Заміна родового поняття видовим і навпаки</vt:lpstr>
      <vt:lpstr>Перифраз (гр. “опис, переказ”) – це такий образний вислів, в якому назва предмета чи явища замінюється описом його ознак</vt:lpstr>
      <vt:lpstr>Гіпербола (гр. “перебільшення”) – образний вислів, який становить художнє пербільшення розміру, сили, значення предмета, явища.</vt:lpstr>
      <vt:lpstr>Літота (гр. “Простота”) – образний вислів, який становить художнє применшення.</vt:lpstr>
      <vt:lpstr>Іронія (гр. “Прихована насмішка”) – це образний вислів, у якому слово чи група слів набувають значення протилежного основному.</vt:lpstr>
      <vt:lpstr>Сарказм – (гр. “терзання”) – угідлива, зла, гірка іронія.</vt:lpstr>
      <vt:lpstr>Епітет (гр. “прикладка”) – це художнє означення, яке дає образне змалювання якоїсь ознаки предмета чи явища, або передає емоційне ставлення до них.</vt:lpstr>
      <vt:lpstr>За способом змалювання ознак предметів і своїми художніми функціями епітети бувають різні:</vt:lpstr>
      <vt:lpstr>Слайд 24</vt:lpstr>
      <vt:lpstr>Омоніми - це слова, однокові або подібні за звучанням, але різні за лексичним значенням.</vt:lpstr>
      <vt:lpstr>Слайд 26</vt:lpstr>
      <vt:lpstr>Слайд 27</vt:lpstr>
      <vt:lpstr>Слайд 28</vt:lpstr>
      <vt:lpstr>Пароніми - це слова, що мають подібність у морфологічній будові (близькі за фонетичним складом), але розрізняються за значенням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15</cp:revision>
  <dcterms:modified xsi:type="dcterms:W3CDTF">2013-03-31T15:42:46Z</dcterms:modified>
</cp:coreProperties>
</file>