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1F647FA-21D5-4818-BC3E-FF3AAB5F9A4F}" type="datetimeFigureOut">
              <a:rPr lang="ru-RU" smtClean="0"/>
              <a:t>06.04.2013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A1F7B03-9E55-46A8-ABF5-8694C000404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Вексель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Безготівкова</a:t>
            </a:r>
            <a:r>
              <a:rPr lang="ru-RU" dirty="0" smtClean="0"/>
              <a:t> форма </a:t>
            </a:r>
            <a:r>
              <a:rPr lang="ru-RU" dirty="0" err="1" smtClean="0"/>
              <a:t>розрахунку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82943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505475"/>
          </a:xfrm>
        </p:spPr>
        <p:txBody>
          <a:bodyPr/>
          <a:lstStyle/>
          <a:p>
            <a:r>
              <a:rPr lang="ru-RU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Безготівкові</a:t>
            </a: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розрахунки</a:t>
            </a:r>
            <a:r>
              <a:rPr lang="ru-RU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dirty="0"/>
              <a:t>- </a:t>
            </a:r>
            <a:r>
              <a:rPr lang="ru-RU" dirty="0" err="1"/>
              <a:t>розрахунки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проводяться</a:t>
            </a:r>
            <a:r>
              <a:rPr lang="ru-RU" dirty="0"/>
              <a:t> без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готівки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в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безготівкового</a:t>
            </a:r>
            <a:r>
              <a:rPr lang="ru-RU" dirty="0"/>
              <a:t> грошового </a:t>
            </a:r>
            <a:r>
              <a:rPr lang="ru-RU" dirty="0" err="1"/>
              <a:t>обігу</a:t>
            </a:r>
            <a:r>
              <a:rPr lang="ru-RU" dirty="0"/>
              <a:t>. </a:t>
            </a:r>
            <a:r>
              <a:rPr lang="ru-RU" dirty="0" err="1"/>
              <a:t>Безготівкові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міжбанківські</a:t>
            </a:r>
            <a:r>
              <a:rPr lang="ru-RU" i="1" dirty="0"/>
              <a:t> </a:t>
            </a:r>
            <a:r>
              <a:rPr lang="ru-RU" dirty="0"/>
              <a:t>та</a:t>
            </a:r>
            <a:r>
              <a:rPr lang="ru-RU" i="1" dirty="0"/>
              <a:t> </a:t>
            </a:r>
            <a:r>
              <a:rPr lang="ru-RU" i="1" dirty="0" err="1"/>
              <a:t>міжгосподарські</a:t>
            </a:r>
            <a:r>
              <a:rPr lang="ru-RU" i="1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обслуговують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, </a:t>
            </a:r>
            <a:r>
              <a:rPr lang="ru-RU" dirty="0" err="1"/>
              <a:t>відносини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банками та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кліентами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. </a:t>
            </a:r>
            <a:r>
              <a:rPr lang="ru-RU" dirty="0" err="1"/>
              <a:t>Безготівкові</a:t>
            </a:r>
            <a:r>
              <a:rPr lang="ru-RU" dirty="0"/>
              <a:t> </a:t>
            </a:r>
            <a:r>
              <a:rPr lang="ru-RU" dirty="0" err="1"/>
              <a:t>розрахунки</a:t>
            </a:r>
            <a:r>
              <a:rPr lang="ru-RU" dirty="0"/>
              <a:t>  є </a:t>
            </a:r>
            <a:r>
              <a:rPr lang="ru-RU" dirty="0" err="1"/>
              <a:t>розрахунками</a:t>
            </a:r>
            <a:r>
              <a:rPr lang="ru-RU" dirty="0"/>
              <a:t> (платежами) за </a:t>
            </a:r>
            <a:r>
              <a:rPr lang="ru-RU" dirty="0" err="1"/>
              <a:t>продукцію</a:t>
            </a:r>
            <a:r>
              <a:rPr lang="ru-RU" dirty="0"/>
              <a:t> та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здійснюються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основними</a:t>
            </a:r>
            <a:r>
              <a:rPr lang="ru-RU" dirty="0"/>
              <a:t> способами: </a:t>
            </a:r>
            <a:r>
              <a:rPr lang="ru-RU" dirty="0" err="1"/>
              <a:t>акцептно-інкасовим</a:t>
            </a:r>
            <a:r>
              <a:rPr lang="ru-RU" dirty="0"/>
              <a:t>, коли поставка </a:t>
            </a:r>
            <a:r>
              <a:rPr lang="ru-RU" dirty="0" err="1"/>
              <a:t>передує</a:t>
            </a:r>
            <a:r>
              <a:rPr lang="ru-RU" dirty="0"/>
              <a:t> </a:t>
            </a:r>
            <a:r>
              <a:rPr lang="ru-RU" dirty="0" err="1"/>
              <a:t>оплаті</a:t>
            </a:r>
            <a:r>
              <a:rPr lang="ru-RU" dirty="0"/>
              <a:t>, та </a:t>
            </a:r>
            <a:r>
              <a:rPr lang="ru-RU" dirty="0" err="1"/>
              <a:t>акредитивним</a:t>
            </a:r>
            <a:r>
              <a:rPr lang="ru-RU" dirty="0"/>
              <a:t>, - коли оплата </a:t>
            </a:r>
            <a:r>
              <a:rPr lang="ru-RU" dirty="0" err="1"/>
              <a:t>передує</a:t>
            </a:r>
            <a:r>
              <a:rPr lang="ru-RU" dirty="0"/>
              <a:t> </a:t>
            </a:r>
            <a:r>
              <a:rPr lang="ru-RU" dirty="0" err="1"/>
              <a:t>відправленню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. Акцепт у </a:t>
            </a:r>
            <a:r>
              <a:rPr lang="ru-RU" dirty="0" err="1"/>
              <a:t>даному</a:t>
            </a:r>
            <a:r>
              <a:rPr lang="ru-RU" dirty="0"/>
              <a:t>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виступає</a:t>
            </a:r>
            <a:r>
              <a:rPr lang="ru-RU" dirty="0"/>
              <a:t> як </a:t>
            </a:r>
            <a:r>
              <a:rPr lang="ru-RU" dirty="0" err="1"/>
              <a:t>згода</a:t>
            </a:r>
            <a:r>
              <a:rPr lang="ru-RU" dirty="0"/>
              <a:t> на оплату </a:t>
            </a:r>
            <a:r>
              <a:rPr lang="ru-RU" dirty="0" err="1"/>
              <a:t>розрахункових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</a:t>
            </a:r>
            <a:r>
              <a:rPr lang="ru-RU" i="1" dirty="0"/>
              <a:t> </a:t>
            </a:r>
            <a:endParaRPr lang="ru-RU" dirty="0"/>
          </a:p>
          <a:p>
            <a:r>
              <a:rPr lang="uk-UA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Вексель</a:t>
            </a:r>
            <a:r>
              <a:rPr lang="uk-UA" dirty="0"/>
              <a:t> - це документ, </a:t>
            </a:r>
            <a:r>
              <a:rPr lang="uk-UA" dirty="0" err="1"/>
              <a:t>складенний</a:t>
            </a:r>
            <a:r>
              <a:rPr lang="uk-UA" dirty="0"/>
              <a:t> у письмовій формі на папері, який містить строго визначену кількість </a:t>
            </a:r>
            <a:r>
              <a:rPr lang="uk-UA" dirty="0" err="1"/>
              <a:t>обов</a:t>
            </a:r>
            <a:r>
              <a:rPr lang="ru-RU" dirty="0"/>
              <a:t>’</a:t>
            </a:r>
            <a:r>
              <a:rPr lang="uk-UA" dirty="0" err="1"/>
              <a:t>язкових</a:t>
            </a:r>
            <a:r>
              <a:rPr lang="uk-UA" dirty="0"/>
              <a:t> реквізитів.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2291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43" b="13243"/>
          <a:stretch>
            <a:fillRect/>
          </a:stretch>
        </p:blipFill>
        <p:spPr>
          <a:xfrm rot="10800000" flipH="1" flipV="1">
            <a:off x="1547664" y="764704"/>
            <a:ext cx="5472607" cy="2736304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4077072"/>
            <a:ext cx="8153400" cy="2664296"/>
          </a:xfrm>
        </p:spPr>
        <p:txBody>
          <a:bodyPr>
            <a:normAutofit/>
          </a:bodyPr>
          <a:lstStyle/>
          <a:p>
            <a:r>
              <a:rPr lang="uk-UA" sz="1800" b="1" i="1" dirty="0">
                <a:latin typeface="Times New Roman" pitchFamily="18" charset="0"/>
                <a:cs typeface="Times New Roman" pitchFamily="18" charset="0"/>
              </a:rPr>
              <a:t>Простий (соло-вексель</a:t>
            </a:r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) - вексель містить просту і нічим не обумовлену обіцянку векселедавця сплатити власникові векселя після вказаного терміну певну суму грошей. Розрізняють два види простих векселів: комерційні векселі, що мають відношення до торгових кредитних операцій, а також банківські векселі, які оформляють надання готівкових коштів комерційними банками своїм клієнтом.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2503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62" b="13262"/>
          <a:stretch>
            <a:fillRect/>
          </a:stretch>
        </p:blipFill>
        <p:spPr>
          <a:xfrm>
            <a:off x="1331640" y="2924944"/>
            <a:ext cx="6151929" cy="3312368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57200" y="836712"/>
            <a:ext cx="8153400" cy="6021288"/>
          </a:xfrm>
        </p:spPr>
        <p:txBody>
          <a:bodyPr>
            <a:normAutofit/>
          </a:bodyPr>
          <a:lstStyle/>
          <a:p>
            <a:r>
              <a:rPr lang="uk-UA" i="1" dirty="0">
                <a:solidFill>
                  <a:srgbClr val="0070C0"/>
                </a:solidFill>
              </a:rPr>
              <a:t>Переказний вексель</a:t>
            </a:r>
            <a:r>
              <a:rPr lang="uk-UA" dirty="0"/>
              <a:t>, або </a:t>
            </a:r>
            <a:r>
              <a:rPr lang="uk-UA" i="1" dirty="0">
                <a:solidFill>
                  <a:srgbClr val="0070C0"/>
                </a:solidFill>
              </a:rPr>
              <a:t>трата</a:t>
            </a:r>
            <a:r>
              <a:rPr lang="uk-UA" i="1" dirty="0"/>
              <a:t>,</a:t>
            </a:r>
            <a:r>
              <a:rPr lang="uk-UA" dirty="0"/>
              <a:t> містить письмовий наказ векселетримача (</a:t>
            </a:r>
            <a:r>
              <a:rPr lang="uk-UA" dirty="0" err="1"/>
              <a:t>трасанта</a:t>
            </a:r>
            <a:r>
              <a:rPr lang="uk-UA" dirty="0"/>
              <a:t>), адресований платникові (трасатові), сплатити третій особі (ремітентові) певну суму грошей у певний термін. Ремітент-одержувач грошей, який володіє векселем, </a:t>
            </a:r>
            <a:r>
              <a:rPr lang="uk-UA" dirty="0" err="1"/>
              <a:t>пред</a:t>
            </a:r>
            <a:r>
              <a:rPr lang="ru-RU" dirty="0"/>
              <a:t>’</a:t>
            </a:r>
            <a:r>
              <a:rPr lang="uk-UA" dirty="0"/>
              <a:t>являє його до оплати трасату і одержує гроші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6021288"/>
            <a:ext cx="8153400" cy="648072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0652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Рисунок 1"/>
          <p:cNvSpPr>
            <a:spLocks noGrp="1"/>
          </p:cNvSpPr>
          <p:nvPr>
            <p:ph type="pic" idx="1"/>
          </p:nvPr>
        </p:nvSpPr>
        <p:spPr>
          <a:xfrm flipH="1">
            <a:off x="9143999" y="0"/>
            <a:ext cx="45719" cy="188640"/>
          </a:xfrm>
        </p:spPr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57200" y="404664"/>
            <a:ext cx="8153400" cy="576753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err="1" smtClean="0"/>
              <a:t>Векселі</a:t>
            </a:r>
            <a:r>
              <a:rPr lang="ru-RU" dirty="0" smtClean="0"/>
              <a:t> </a:t>
            </a:r>
            <a:r>
              <a:rPr lang="ru-RU" dirty="0" err="1"/>
              <a:t>бувають</a:t>
            </a:r>
            <a:r>
              <a:rPr lang="ru-RU" dirty="0"/>
              <a:t> </a:t>
            </a:r>
            <a:r>
              <a:rPr lang="ru-RU" dirty="0" err="1"/>
              <a:t>відсоткові</a:t>
            </a:r>
            <a:r>
              <a:rPr lang="ru-RU" dirty="0"/>
              <a:t> та </a:t>
            </a:r>
            <a:r>
              <a:rPr lang="ru-RU" dirty="0" err="1"/>
              <a:t>безвідсоткові</a:t>
            </a:r>
            <a:r>
              <a:rPr lang="ru-RU" dirty="0"/>
              <a:t>. При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відсоткового</a:t>
            </a:r>
            <a:r>
              <a:rPr lang="ru-RU" dirty="0"/>
              <a:t> векселя </a:t>
            </a:r>
            <a:r>
              <a:rPr lang="ru-RU" dirty="0" err="1"/>
              <a:t>обумовлюється</a:t>
            </a:r>
            <a:r>
              <a:rPr lang="ru-RU" dirty="0"/>
              <a:t> </a:t>
            </a:r>
            <a:r>
              <a:rPr lang="ru-RU" dirty="0" err="1"/>
              <a:t>розміри</a:t>
            </a:r>
            <a:r>
              <a:rPr lang="ru-RU" dirty="0"/>
              <a:t> та </a:t>
            </a:r>
            <a:r>
              <a:rPr lang="ru-RU" dirty="0" err="1"/>
              <a:t>терміни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.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термінів</a:t>
            </a:r>
            <a:r>
              <a:rPr lang="ru-RU" dirty="0"/>
              <a:t> </a:t>
            </a:r>
            <a:r>
              <a:rPr lang="ru-RU" dirty="0" err="1"/>
              <a:t>сплати</a:t>
            </a:r>
            <a:r>
              <a:rPr lang="ru-RU" dirty="0"/>
              <a:t> вони </a:t>
            </a:r>
            <a:r>
              <a:rPr lang="ru-RU" dirty="0" err="1"/>
              <a:t>нараховуються</a:t>
            </a:r>
            <a:r>
              <a:rPr lang="ru-RU" dirty="0"/>
              <a:t> на </a:t>
            </a:r>
            <a:r>
              <a:rPr lang="ru-RU" dirty="0" err="1"/>
              <a:t>кожну</a:t>
            </a:r>
            <a:r>
              <a:rPr lang="ru-RU" dirty="0"/>
              <a:t> </a:t>
            </a:r>
            <a:r>
              <a:rPr lang="ru-RU" dirty="0" err="1"/>
              <a:t>звітну</a:t>
            </a:r>
            <a:r>
              <a:rPr lang="ru-RU" dirty="0"/>
              <a:t> дату. </a:t>
            </a:r>
            <a:r>
              <a:rPr lang="ru-RU" dirty="0" err="1"/>
              <a:t>Короткостроковий</a:t>
            </a:r>
            <a:r>
              <a:rPr lang="ru-RU" dirty="0"/>
              <a:t> вексель </a:t>
            </a:r>
            <a:r>
              <a:rPr lang="ru-RU" dirty="0" err="1"/>
              <a:t>виданий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вексель,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заборгованість</a:t>
            </a:r>
            <a:r>
              <a:rPr lang="ru-RU" dirty="0"/>
              <a:t> перед </a:t>
            </a:r>
            <a:r>
              <a:rPr lang="ru-RU" dirty="0" err="1"/>
              <a:t>постачальниками</a:t>
            </a:r>
            <a:r>
              <a:rPr lang="ru-RU" dirty="0"/>
              <a:t>, </a:t>
            </a:r>
            <a:r>
              <a:rPr lang="ru-RU" dirty="0" err="1"/>
              <a:t>підрядниками</a:t>
            </a:r>
            <a:r>
              <a:rPr lang="ru-RU" dirty="0"/>
              <a:t> і </a:t>
            </a:r>
            <a:r>
              <a:rPr lang="ru-RU" dirty="0" err="1"/>
              <a:t>іншими</a:t>
            </a:r>
            <a:r>
              <a:rPr lang="ru-RU" dirty="0"/>
              <a:t> кредиторами </a:t>
            </a:r>
            <a:r>
              <a:rPr lang="ru-RU" dirty="0" err="1"/>
              <a:t>терміном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12 </a:t>
            </a:r>
            <a:r>
              <a:rPr lang="ru-RU" dirty="0" err="1"/>
              <a:t>місяців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/>
              <a:t>рахунку</a:t>
            </a:r>
            <a:r>
              <a:rPr lang="ru-RU" dirty="0"/>
              <a:t> 62 «</a:t>
            </a:r>
            <a:r>
              <a:rPr lang="ru-RU" dirty="0" err="1"/>
              <a:t>Короткострокові</a:t>
            </a:r>
            <a:r>
              <a:rPr lang="ru-RU" dirty="0"/>
              <a:t> </a:t>
            </a:r>
            <a:r>
              <a:rPr lang="ru-RU" dirty="0" err="1"/>
              <a:t>векселі</a:t>
            </a:r>
            <a:r>
              <a:rPr lang="ru-RU" dirty="0"/>
              <a:t> </a:t>
            </a:r>
            <a:r>
              <a:rPr lang="ru-RU" dirty="0" err="1"/>
              <a:t>видані</a:t>
            </a:r>
            <a:r>
              <a:rPr lang="ru-RU" dirty="0"/>
              <a:t>» </a:t>
            </a:r>
            <a:r>
              <a:rPr lang="ru-RU" dirty="0" err="1"/>
              <a:t>ведеться</a:t>
            </a:r>
            <a:r>
              <a:rPr lang="ru-RU" dirty="0"/>
              <a:t> </a:t>
            </a:r>
            <a:r>
              <a:rPr lang="ru-RU" dirty="0" err="1"/>
              <a:t>облік</a:t>
            </a:r>
            <a:r>
              <a:rPr lang="ru-RU" dirty="0"/>
              <a:t> </a:t>
            </a:r>
            <a:r>
              <a:rPr lang="ru-RU" dirty="0" err="1"/>
              <a:t>розрахунків</a:t>
            </a:r>
            <a:r>
              <a:rPr lang="ru-RU" dirty="0"/>
              <a:t> за </a:t>
            </a:r>
            <a:r>
              <a:rPr lang="ru-RU" dirty="0" err="1"/>
              <a:t>заборгованістю</a:t>
            </a:r>
            <a:r>
              <a:rPr lang="ru-RU" dirty="0"/>
              <a:t> </a:t>
            </a:r>
            <a:r>
              <a:rPr lang="ru-RU" dirty="0" err="1"/>
              <a:t>постачальникам</a:t>
            </a:r>
            <a:r>
              <a:rPr lang="ru-RU" dirty="0"/>
              <a:t>, </a:t>
            </a:r>
            <a:r>
              <a:rPr lang="ru-RU" dirty="0" err="1"/>
              <a:t>підрядникам</a:t>
            </a:r>
            <a:r>
              <a:rPr lang="ru-RU" dirty="0"/>
              <a:t> та </a:t>
            </a:r>
            <a:r>
              <a:rPr lang="ru-RU" dirty="0" err="1"/>
              <a:t>іншим</a:t>
            </a:r>
            <a:r>
              <a:rPr lang="ru-RU" dirty="0"/>
              <a:t> кредиторам за </a:t>
            </a:r>
            <a:r>
              <a:rPr lang="ru-RU" dirty="0" err="1"/>
              <a:t>одержану</a:t>
            </a:r>
            <a:r>
              <a:rPr lang="ru-RU" dirty="0"/>
              <a:t> </a:t>
            </a:r>
            <a:r>
              <a:rPr lang="ru-RU" dirty="0" err="1"/>
              <a:t>сировину</a:t>
            </a:r>
            <a:r>
              <a:rPr lang="ru-RU" dirty="0"/>
              <a:t>, </a:t>
            </a:r>
            <a:r>
              <a:rPr lang="ru-RU" dirty="0" err="1"/>
              <a:t>матеріали</a:t>
            </a:r>
            <a:r>
              <a:rPr lang="ru-RU" dirty="0"/>
              <a:t>, </a:t>
            </a:r>
            <a:r>
              <a:rPr lang="ru-RU" dirty="0" err="1"/>
              <a:t>товари</a:t>
            </a:r>
            <a:r>
              <a:rPr lang="ru-RU" dirty="0"/>
              <a:t>, </a:t>
            </a:r>
            <a:r>
              <a:rPr lang="ru-RU" dirty="0" err="1"/>
              <a:t>послуги</a:t>
            </a:r>
            <a:r>
              <a:rPr lang="ru-RU" dirty="0"/>
              <a:t>, </a:t>
            </a:r>
            <a:r>
              <a:rPr lang="ru-RU" dirty="0" err="1"/>
              <a:t>роботи</a:t>
            </a:r>
            <a:r>
              <a:rPr lang="ru-RU" dirty="0"/>
              <a:t> та за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операціями</a:t>
            </a:r>
            <a:r>
              <a:rPr lang="ru-RU" dirty="0"/>
              <a:t>, на яку </a:t>
            </a:r>
            <a:r>
              <a:rPr lang="ru-RU" dirty="0" err="1"/>
              <a:t>підприємством</a:t>
            </a:r>
            <a:r>
              <a:rPr lang="ru-RU" dirty="0"/>
              <a:t> </a:t>
            </a:r>
            <a:r>
              <a:rPr lang="ru-RU" dirty="0" err="1"/>
              <a:t>видані</a:t>
            </a:r>
            <a:r>
              <a:rPr lang="ru-RU" dirty="0"/>
              <a:t> </a:t>
            </a:r>
            <a:r>
              <a:rPr lang="ru-RU" dirty="0" err="1"/>
              <a:t>векселі</a:t>
            </a:r>
            <a:r>
              <a:rPr lang="ru-RU" dirty="0" smtClean="0"/>
              <a:t>.</a:t>
            </a:r>
          </a:p>
          <a:p>
            <a:endParaRPr lang="uk-UA" dirty="0"/>
          </a:p>
          <a:p>
            <a:r>
              <a:rPr lang="ru-RU" dirty="0"/>
              <a:t>За кредитом </a:t>
            </a:r>
            <a:r>
              <a:rPr lang="ru-RU" dirty="0" err="1"/>
              <a:t>рахунка</a:t>
            </a:r>
            <a:r>
              <a:rPr lang="ru-RU" dirty="0"/>
              <a:t> 62 </a:t>
            </a:r>
            <a:r>
              <a:rPr lang="ru-RU" dirty="0" err="1"/>
              <a:t>відображається</a:t>
            </a:r>
            <a:r>
              <a:rPr lang="ru-RU" dirty="0"/>
              <a:t> </a:t>
            </a:r>
            <a:r>
              <a:rPr lang="ru-RU" dirty="0" err="1"/>
              <a:t>видача</a:t>
            </a:r>
            <a:r>
              <a:rPr lang="ru-RU" dirty="0"/>
              <a:t> </a:t>
            </a:r>
            <a:r>
              <a:rPr lang="ru-RU" dirty="0" err="1"/>
              <a:t>векселів</a:t>
            </a:r>
            <a:r>
              <a:rPr lang="ru-RU" dirty="0"/>
              <a:t> у </a:t>
            </a:r>
            <a:r>
              <a:rPr lang="ru-RU" dirty="0" err="1"/>
              <a:t>забезпечення</a:t>
            </a:r>
            <a:r>
              <a:rPr lang="ru-RU" dirty="0"/>
              <a:t> поставок, (</a:t>
            </a:r>
            <a:r>
              <a:rPr lang="ru-RU" dirty="0" err="1"/>
              <a:t>виконаних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) </a:t>
            </a:r>
            <a:r>
              <a:rPr lang="ru-RU" dirty="0" err="1"/>
              <a:t>постачальників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та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, а по дебету — </a:t>
            </a:r>
            <a:r>
              <a:rPr lang="ru-RU" dirty="0" err="1"/>
              <a:t>погашення</a:t>
            </a:r>
            <a:r>
              <a:rPr lang="ru-RU" dirty="0"/>
              <a:t> </a:t>
            </a:r>
            <a:r>
              <a:rPr lang="ru-RU" dirty="0" err="1"/>
              <a:t>заборгованості</a:t>
            </a:r>
            <a:r>
              <a:rPr lang="ru-RU" dirty="0"/>
              <a:t> за </a:t>
            </a:r>
            <a:r>
              <a:rPr lang="ru-RU" dirty="0" err="1"/>
              <a:t>виданими</a:t>
            </a:r>
            <a:r>
              <a:rPr lang="ru-RU" dirty="0"/>
              <a:t> векселями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списання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956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881336"/>
            <a:ext cx="7772400" cy="5644008"/>
          </a:xfrm>
        </p:spPr>
        <p:txBody>
          <a:bodyPr>
            <a:normAutofit fontScale="85000" lnSpcReduction="1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51 «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векселі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постачальниками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підрядниками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кредиторами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отримані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виданими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векселями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та,які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поточним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зобов'язанням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За кредитом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видача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векселя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одержані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матеріальні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операціями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 дебетом —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забезпеченої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виданим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векселем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Обліковим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регістром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51 «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векселі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є Журнал 3. У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Відомості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3.4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аналітичний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облік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довгострокових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векселів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виданих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Балансі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(ф. № 1) сальдо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довгостроковими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відсотковими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векселями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відображається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III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Балансу (ф. № 1) у рядку 450 «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зобов'язання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», а за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безвідсотковими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векселями — у рядку 470 «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зобов'язання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3756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uk-UA" b="1" i="1" dirty="0" smtClean="0">
                <a:solidFill>
                  <a:schemeClr val="tx2">
                    <a:lumMod val="75000"/>
                  </a:schemeClr>
                </a:solidFill>
              </a:rPr>
              <a:t>якую за    увагу:)</a:t>
            </a: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9571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35</TotalTime>
  <Words>498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Главная</vt:lpstr>
      <vt:lpstr>Вексель</vt:lpstr>
      <vt:lpstr>Презентация PowerPoint</vt:lpstr>
      <vt:lpstr>Простий (соло-вексель) - вексель містить просту і нічим не обумовлену обіцянку векселедавця сплатити власникові векселя після вказаного терміну певну суму грошей. Розрізняють два види простих векселів: комерційні векселі, що мають відношення до торгових кредитних операцій, а також банківські векселі, які оформляють надання готівкових коштів комерційними банками своїм клієнтом.</vt:lpstr>
      <vt:lpstr>Презентация PowerPoint</vt:lpstr>
      <vt:lpstr>Презентация PowerPoint</vt:lpstr>
      <vt:lpstr>Презентация PowerPoint</vt:lpstr>
      <vt:lpstr>Дякую за    увагу:)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Вексель</dc:title>
  <dc:creator>Пользователь Windows</dc:creator>
  <cp:lastModifiedBy>Пользователь Windows</cp:lastModifiedBy>
  <cp:revision>4</cp:revision>
  <dcterms:created xsi:type="dcterms:W3CDTF">2013-04-06T18:42:05Z</dcterms:created>
  <dcterms:modified xsi:type="dcterms:W3CDTF">2013-04-06T19:18:03Z</dcterms:modified>
</cp:coreProperties>
</file>