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  <p:sldId id="257" r:id="rId3"/>
    <p:sldId id="258" r:id="rId4"/>
    <p:sldId id="267" r:id="rId5"/>
    <p:sldId id="260" r:id="rId6"/>
    <p:sldId id="259" r:id="rId7"/>
    <p:sldId id="261" r:id="rId8"/>
    <p:sldId id="268" r:id="rId9"/>
    <p:sldId id="262" r:id="rId10"/>
    <p:sldId id="263" r:id="rId11"/>
    <p:sldId id="264" r:id="rId12"/>
    <p:sldId id="265" r:id="rId13"/>
    <p:sldId id="266" r:id="rId14"/>
    <p:sldId id="269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90" d="100"/>
          <a:sy n="90" d="100"/>
        </p:scale>
        <p:origin x="-990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2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2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3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4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5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6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7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8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9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0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1CAA88A0-EF4E-4B4F-93C8-876E9BBD5DD1}" type="datetimeFigureOut">
              <a:rPr lang="ru-RU" smtClean="0"/>
              <a:pPr>
                <a:defRPr/>
              </a:pPr>
              <a:t>15.04.2014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6ECFFCA8-B38F-447A-B2A3-D5A20DE51E9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edg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775B440-E56E-4E37-B523-07AD55162B76}" type="datetimeFigureOut">
              <a:rPr lang="ru-RU" smtClean="0"/>
              <a:pPr>
                <a:defRPr/>
              </a:pPr>
              <a:t>15.04.2014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1FC0B3E-86D5-4C6C-83FA-5643C9D701E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pPr>
              <a:defRPr/>
            </a:pPr>
            <a:fld id="{05DD4F29-2BD9-4B75-ADCE-91D55D905E27}" type="datetimeFigureOut">
              <a:rPr lang="ru-RU" smtClean="0"/>
              <a:pPr>
                <a:defRPr/>
              </a:pPr>
              <a:t>15.04.2014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4BAC38F4-A49C-4E82-AEE2-DDBBC0CA546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8E4CBD1-B495-41F6-80C2-AB76C260A579}" type="datetimeFigureOut">
              <a:rPr lang="ru-RU" smtClean="0"/>
              <a:pPr>
                <a:defRPr/>
              </a:pPr>
              <a:t>15.04.2014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160A93A-7812-48C6-B311-EE7D9C8FB61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465E809B-D36B-4E6E-BAE5-CC2529B8D7A8}" type="datetimeFigureOut">
              <a:rPr lang="ru-RU" smtClean="0"/>
              <a:pPr>
                <a:defRPr/>
              </a:pPr>
              <a:t>15.04.2014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pPr>
              <a:defRPr/>
            </a:pPr>
            <a:fld id="{660AAEBB-5683-4FB8-8F92-8BB5B6752C8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edg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60D0954-2575-46D5-B026-696342EA3251}" type="datetimeFigureOut">
              <a:rPr lang="ru-RU" smtClean="0"/>
              <a:pPr>
                <a:defRPr/>
              </a:pPr>
              <a:t>15.04.2014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42BA90F-FDAC-4A2D-8E62-EE94899BDED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7D180C4-A2AD-45E0-8EA1-89C130B15BD7}" type="datetimeFigureOut">
              <a:rPr lang="ru-RU" smtClean="0"/>
              <a:pPr>
                <a:defRPr/>
              </a:pPr>
              <a:t>15.04.2014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31F696D-C5CC-4359-B20A-F2C502C5D3E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DD38F88-0E16-4C47-8587-18EAAA814D84}" type="datetimeFigureOut">
              <a:rPr lang="ru-RU" smtClean="0"/>
              <a:pPr>
                <a:defRPr/>
              </a:pPr>
              <a:t>15.04.2014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EAA495E-91E1-4CC7-A7C0-BAC81342D70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60FF7BF0-D869-4680-93CA-22E50C1DB4B3}" type="datetimeFigureOut">
              <a:rPr lang="ru-RU" smtClean="0"/>
              <a:pPr>
                <a:defRPr/>
              </a:pPr>
              <a:t>15.04.2014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067D7CE-5677-487A-BB8E-C01E68652CC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929B6DF-A6C7-4A7F-9F87-A4EAE8A0433A}" type="datetimeFigureOut">
              <a:rPr lang="ru-RU" smtClean="0"/>
              <a:pPr>
                <a:defRPr/>
              </a:pPr>
              <a:t>15.04.2014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38108AD-0FC0-4DED-934A-CACBACA27F3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C780860-F9F2-42DC-9BC5-BF8032DBF353}" type="datetimeFigureOut">
              <a:rPr lang="ru-RU" smtClean="0"/>
              <a:pPr>
                <a:defRPr/>
              </a:pPr>
              <a:t>15.04.2014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C59D752-EB67-4A4F-BBFE-FF4583D356C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edge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4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A308B741-E368-4111-9E2F-097AE6CFD32E}" type="datetimeFigureOut">
              <a:rPr lang="ru-RU" smtClean="0"/>
              <a:pPr>
                <a:defRPr/>
              </a:pPr>
              <a:t>15.04.2014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3E462D68-455C-496A-B29F-893E7C5AFFB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ransition spd="slow">
    <p:wedge/>
    <p:sndAc>
      <p:stSnd>
        <p:snd r:embed="rId13" name="chimes.wav"/>
      </p:stSnd>
    </p:sndAc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000" dirty="0" err="1" smtClean="0"/>
              <a:t>Чумацький</a:t>
            </a:r>
            <a:r>
              <a:rPr lang="ru-RU" sz="6000" dirty="0" smtClean="0"/>
              <a:t> Шлях</a:t>
            </a:r>
            <a:br>
              <a:rPr lang="ru-RU" sz="6000" dirty="0" smtClean="0"/>
            </a:br>
            <a:endParaRPr lang="ru-RU" sz="6000" dirty="0"/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sz="2000" dirty="0" smtClean="0"/>
              <a:t>Виконала:</a:t>
            </a:r>
          </a:p>
          <a:p>
            <a:r>
              <a:rPr lang="uk-UA" sz="2000" dirty="0" smtClean="0"/>
              <a:t>учениця 11</a:t>
            </a:r>
            <a:r>
              <a:rPr lang="ru-RU" sz="2000" dirty="0" smtClean="0"/>
              <a:t>В</a:t>
            </a:r>
            <a:r>
              <a:rPr lang="uk-UA" sz="2000" dirty="0" smtClean="0"/>
              <a:t> класу</a:t>
            </a:r>
          </a:p>
          <a:p>
            <a:r>
              <a:rPr lang="uk-UA" sz="2000" dirty="0" err="1" smtClean="0"/>
              <a:t>Заровна</a:t>
            </a:r>
            <a:r>
              <a:rPr lang="uk-UA" sz="2000" dirty="0" smtClean="0"/>
              <a:t> Тетяна</a:t>
            </a:r>
            <a:endParaRPr lang="ru-RU" sz="2000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Содержимое 2"/>
          <p:cNvSpPr>
            <a:spLocks noGrp="1"/>
          </p:cNvSpPr>
          <p:nvPr>
            <p:ph idx="1"/>
          </p:nvPr>
        </p:nvSpPr>
        <p:spPr>
          <a:xfrm>
            <a:off x="457200" y="500063"/>
            <a:ext cx="7467600" cy="5973762"/>
          </a:xfrm>
        </p:spPr>
        <p:txBody>
          <a:bodyPr/>
          <a:lstStyle/>
          <a:p>
            <a:r>
              <a:rPr lang="ru-RU" dirty="0" err="1" smtClean="0"/>
              <a:t>Врешті</a:t>
            </a:r>
            <a:r>
              <a:rPr lang="ru-RU" dirty="0" smtClean="0"/>
              <a:t>, через, </a:t>
            </a:r>
            <a:r>
              <a:rPr lang="ru-RU" dirty="0" err="1" smtClean="0"/>
              <a:t>приблизно</a:t>
            </a:r>
            <a:r>
              <a:rPr lang="ru-RU" dirty="0" smtClean="0"/>
              <a:t>, 5 </a:t>
            </a:r>
            <a:r>
              <a:rPr lang="ru-RU" dirty="0" err="1" smtClean="0"/>
              <a:t>млрд</a:t>
            </a:r>
            <a:r>
              <a:rPr lang="ru-RU" dirty="0" smtClean="0"/>
              <a:t> </a:t>
            </a:r>
            <a:r>
              <a:rPr lang="ru-RU" dirty="0" err="1" smtClean="0"/>
              <a:t>років</a:t>
            </a:r>
            <a:r>
              <a:rPr lang="ru-RU" dirty="0" smtClean="0"/>
              <a:t>, </a:t>
            </a:r>
            <a:r>
              <a:rPr lang="ru-RU" dirty="0" err="1" smtClean="0"/>
              <a:t>дві</a:t>
            </a:r>
            <a:r>
              <a:rPr lang="ru-RU" dirty="0" smtClean="0"/>
              <a:t> галактики </a:t>
            </a:r>
            <a:r>
              <a:rPr lang="ru-RU" dirty="0" err="1" smtClean="0"/>
              <a:t>повністю</a:t>
            </a:r>
            <a:r>
              <a:rPr lang="ru-RU" dirty="0" smtClean="0"/>
              <a:t> </a:t>
            </a:r>
            <a:r>
              <a:rPr lang="ru-RU" dirty="0" err="1" smtClean="0"/>
              <a:t>зіллються</a:t>
            </a:r>
            <a:r>
              <a:rPr lang="ru-RU" dirty="0" smtClean="0"/>
              <a:t>, </a:t>
            </a:r>
            <a:r>
              <a:rPr lang="ru-RU" dirty="0" err="1" smtClean="0"/>
              <a:t>утворюючи</a:t>
            </a:r>
            <a:r>
              <a:rPr lang="ru-RU" dirty="0" smtClean="0"/>
              <a:t> одну </a:t>
            </a:r>
            <a:r>
              <a:rPr lang="ru-RU" dirty="0" err="1" smtClean="0"/>
              <a:t>спільну</a:t>
            </a:r>
            <a:r>
              <a:rPr lang="ru-RU" dirty="0" smtClean="0"/>
              <a:t> галактику </a:t>
            </a:r>
            <a:r>
              <a:rPr lang="ru-RU" dirty="0" err="1" smtClean="0"/>
              <a:t>еліптичної</a:t>
            </a:r>
            <a:r>
              <a:rPr lang="ru-RU" dirty="0" smtClean="0"/>
              <a:t> </a:t>
            </a:r>
            <a:r>
              <a:rPr lang="ru-RU" dirty="0" err="1" smtClean="0"/>
              <a:t>форми</a:t>
            </a:r>
            <a:r>
              <a:rPr lang="ru-RU" dirty="0" smtClean="0"/>
              <a:t>. </a:t>
            </a:r>
            <a:r>
              <a:rPr lang="ru-RU" dirty="0" err="1" smtClean="0"/>
              <a:t>Інші</a:t>
            </a:r>
            <a:r>
              <a:rPr lang="ru-RU" dirty="0" smtClean="0"/>
              <a:t> </a:t>
            </a:r>
            <a:r>
              <a:rPr lang="ru-RU" dirty="0" err="1" smtClean="0"/>
              <a:t>студії</a:t>
            </a:r>
            <a:r>
              <a:rPr lang="ru-RU" dirty="0" smtClean="0"/>
              <a:t> </a:t>
            </a:r>
            <a:r>
              <a:rPr lang="ru-RU" dirty="0" err="1" smtClean="0"/>
              <a:t>показують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на </a:t>
            </a:r>
            <a:r>
              <a:rPr lang="ru-RU" dirty="0" err="1" smtClean="0"/>
              <a:t>цей</a:t>
            </a:r>
            <a:r>
              <a:rPr lang="ru-RU" dirty="0" smtClean="0"/>
              <a:t> час </a:t>
            </a:r>
            <a:r>
              <a:rPr lang="ru-RU" dirty="0" err="1" smtClean="0"/>
              <a:t>Сонце</a:t>
            </a:r>
            <a:r>
              <a:rPr lang="ru-RU" dirty="0" smtClean="0"/>
              <a:t> буде </a:t>
            </a:r>
            <a:r>
              <a:rPr lang="ru-RU" dirty="0" err="1" smtClean="0"/>
              <a:t>наближатися</a:t>
            </a:r>
            <a:r>
              <a:rPr lang="ru-RU" dirty="0" smtClean="0"/>
              <a:t> до </a:t>
            </a:r>
            <a:r>
              <a:rPr lang="ru-RU" dirty="0" err="1" smtClean="0"/>
              <a:t>стадії</a:t>
            </a:r>
            <a:r>
              <a:rPr lang="ru-RU" dirty="0" smtClean="0"/>
              <a:t> </a:t>
            </a:r>
            <a:r>
              <a:rPr lang="ru-RU" dirty="0" err="1" smtClean="0"/>
              <a:t>перетворення</a:t>
            </a:r>
            <a:r>
              <a:rPr lang="ru-RU" dirty="0" smtClean="0"/>
              <a:t> на </a:t>
            </a:r>
            <a:r>
              <a:rPr lang="ru-RU" dirty="0" err="1" smtClean="0"/>
              <a:t>червоного</a:t>
            </a:r>
            <a:r>
              <a:rPr lang="ru-RU" dirty="0" smtClean="0"/>
              <a:t> </a:t>
            </a:r>
            <a:r>
              <a:rPr lang="ru-RU" dirty="0" err="1" smtClean="0"/>
              <a:t>гіганта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Дослідження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показують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в </a:t>
            </a:r>
            <a:r>
              <a:rPr lang="ru-RU" dirty="0" err="1" smtClean="0"/>
              <a:t>новоутвореній</a:t>
            </a:r>
            <a:r>
              <a:rPr lang="ru-RU" dirty="0" smtClean="0"/>
              <a:t> </a:t>
            </a:r>
            <a:r>
              <a:rPr lang="ru-RU" dirty="0" err="1" smtClean="0"/>
              <a:t>галактиці</a:t>
            </a:r>
            <a:r>
              <a:rPr lang="ru-RU" dirty="0" smtClean="0"/>
              <a:t> наша </a:t>
            </a:r>
            <a:r>
              <a:rPr lang="ru-RU" dirty="0" err="1" smtClean="0"/>
              <a:t>Сонячна</a:t>
            </a:r>
            <a:r>
              <a:rPr lang="ru-RU" dirty="0" smtClean="0"/>
              <a:t> система буде </a:t>
            </a:r>
            <a:r>
              <a:rPr lang="ru-RU" dirty="0" err="1" smtClean="0"/>
              <a:t>відкинута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центру галактики на </a:t>
            </a:r>
            <a:r>
              <a:rPr lang="ru-RU" dirty="0" err="1" smtClean="0"/>
              <a:t>відстань</a:t>
            </a:r>
            <a:r>
              <a:rPr lang="ru-RU" dirty="0" smtClean="0"/>
              <a:t> у 75 </a:t>
            </a:r>
            <a:r>
              <a:rPr lang="ru-RU" dirty="0" err="1" smtClean="0"/>
              <a:t>тис.світлових</a:t>
            </a:r>
            <a:r>
              <a:rPr lang="ru-RU" dirty="0" smtClean="0"/>
              <a:t> </a:t>
            </a:r>
            <a:r>
              <a:rPr lang="ru-RU" dirty="0" err="1" smtClean="0"/>
              <a:t>років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Перші</a:t>
            </a:r>
            <a:r>
              <a:rPr lang="ru-RU" dirty="0" smtClean="0"/>
              <a:t> </a:t>
            </a:r>
            <a:r>
              <a:rPr lang="ru-RU" dirty="0" err="1" smtClean="0"/>
              <a:t>детальні</a:t>
            </a:r>
            <a:r>
              <a:rPr lang="ru-RU" dirty="0" smtClean="0"/>
              <a:t> </a:t>
            </a:r>
            <a:r>
              <a:rPr lang="ru-RU" dirty="0" err="1" smtClean="0"/>
              <a:t>комп'ютерні</a:t>
            </a:r>
            <a:r>
              <a:rPr lang="ru-RU" dirty="0" smtClean="0"/>
              <a:t> </a:t>
            </a:r>
            <a:r>
              <a:rPr lang="ru-RU" dirty="0" err="1" smtClean="0"/>
              <a:t>моделі</a:t>
            </a:r>
            <a:r>
              <a:rPr lang="ru-RU" dirty="0" smtClean="0"/>
              <a:t> </a:t>
            </a:r>
            <a:r>
              <a:rPr lang="ru-RU" dirty="0" err="1" smtClean="0"/>
              <a:t>зіткнення</a:t>
            </a:r>
            <a:r>
              <a:rPr lang="ru-RU" dirty="0" smtClean="0"/>
              <a:t> </a:t>
            </a:r>
            <a:r>
              <a:rPr lang="ru-RU" dirty="0" err="1" smtClean="0"/>
              <a:t>цих</a:t>
            </a:r>
            <a:r>
              <a:rPr lang="ru-RU" dirty="0" smtClean="0"/>
              <a:t> галактик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зроблені</a:t>
            </a:r>
            <a:r>
              <a:rPr lang="ru-RU" dirty="0" smtClean="0"/>
              <a:t> астрономом Джоном </a:t>
            </a:r>
            <a:r>
              <a:rPr lang="ru-RU" dirty="0" err="1" smtClean="0"/>
              <a:t>Дубинські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Торонтського</a:t>
            </a:r>
            <a:r>
              <a:rPr lang="ru-RU" dirty="0" smtClean="0"/>
              <a:t> </a:t>
            </a:r>
            <a:r>
              <a:rPr lang="ru-RU" dirty="0" err="1" smtClean="0"/>
              <a:t>Університету</a:t>
            </a:r>
            <a:endParaRPr lang="ru-RU" dirty="0" smtClean="0"/>
          </a:p>
          <a:p>
            <a:endParaRPr lang="ru-RU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42910" y="1214422"/>
            <a:ext cx="72390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err="1" smtClean="0"/>
              <a:t>Чумацький</a:t>
            </a:r>
            <a:r>
              <a:rPr lang="ru-RU" dirty="0" smtClean="0"/>
              <a:t> шлях (</a:t>
            </a:r>
            <a:r>
              <a:rPr lang="ru-RU" dirty="0" err="1" smtClean="0"/>
              <a:t>комп'ютерна</a:t>
            </a:r>
            <a:r>
              <a:rPr lang="ru-RU" dirty="0" smtClean="0"/>
              <a:t> модель). </a:t>
            </a:r>
            <a:r>
              <a:rPr lang="ru-RU" dirty="0" err="1" smtClean="0"/>
              <a:t>Спіральна</a:t>
            </a:r>
            <a:r>
              <a:rPr lang="ru-RU" dirty="0" smtClean="0"/>
              <a:t> галактика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перемичкою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7422" y="2428868"/>
            <a:ext cx="4297486" cy="4214842"/>
          </a:xfr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000108"/>
            <a:ext cx="72390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Панорама </a:t>
            </a:r>
            <a:r>
              <a:rPr lang="ru-RU" dirty="0" err="1" smtClean="0"/>
              <a:t>південного</a:t>
            </a:r>
            <a:r>
              <a:rPr lang="ru-RU" dirty="0" smtClean="0"/>
              <a:t> неба, </a:t>
            </a:r>
            <a:r>
              <a:rPr lang="ru-RU" dirty="0" err="1" smtClean="0"/>
              <a:t>зроблена</a:t>
            </a:r>
            <a:r>
              <a:rPr lang="ru-RU" dirty="0" smtClean="0"/>
              <a:t> </a:t>
            </a:r>
            <a:r>
              <a:rPr lang="ru-RU" dirty="0" err="1" smtClean="0"/>
              <a:t>близько</a:t>
            </a:r>
            <a:r>
              <a:rPr lang="ru-RU" dirty="0" smtClean="0"/>
              <a:t> </a:t>
            </a:r>
            <a:r>
              <a:rPr lang="ru-RU" dirty="0" err="1" smtClean="0"/>
              <a:t>обсерваторії</a:t>
            </a:r>
            <a:r>
              <a:rPr lang="ru-RU" dirty="0" smtClean="0"/>
              <a:t> </a:t>
            </a:r>
            <a:r>
              <a:rPr lang="ru-RU" dirty="0" err="1" smtClean="0"/>
              <a:t>Паранал</a:t>
            </a:r>
            <a:r>
              <a:rPr lang="ru-RU" dirty="0" smtClean="0"/>
              <a:t>, </a:t>
            </a:r>
            <a:r>
              <a:rPr lang="ru-RU" dirty="0" err="1" smtClean="0"/>
              <a:t>Чилі</a:t>
            </a:r>
            <a:r>
              <a:rPr lang="ru-RU" dirty="0" smtClean="0"/>
              <a:t>, 2009 </a:t>
            </a:r>
            <a:r>
              <a:rPr lang="ru-RU" dirty="0" err="1" smtClean="0"/>
              <a:t>рік</a:t>
            </a:r>
            <a:endParaRPr lang="ru-RU" dirty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2571750"/>
            <a:ext cx="7543800" cy="2598738"/>
          </a:xfr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857232"/>
            <a:ext cx="72390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Панорама </a:t>
            </a:r>
            <a:r>
              <a:rPr lang="ru-RU" dirty="0" err="1" smtClean="0"/>
              <a:t>Чумацького</a:t>
            </a:r>
            <a:r>
              <a:rPr lang="ru-RU" dirty="0" smtClean="0"/>
              <a:t> Шляху, </a:t>
            </a:r>
            <a:r>
              <a:rPr lang="ru-RU" dirty="0" err="1" smtClean="0"/>
              <a:t>зроблена</a:t>
            </a:r>
            <a:r>
              <a:rPr lang="ru-RU" dirty="0" smtClean="0"/>
              <a:t> в </a:t>
            </a:r>
            <a:r>
              <a:rPr lang="ru-RU" dirty="0" err="1" smtClean="0"/>
              <a:t>Долині</a:t>
            </a:r>
            <a:r>
              <a:rPr lang="ru-RU" dirty="0" smtClean="0"/>
              <a:t> </a:t>
            </a:r>
            <a:r>
              <a:rPr lang="ru-RU" dirty="0" err="1" smtClean="0"/>
              <a:t>Смерті</a:t>
            </a:r>
            <a:r>
              <a:rPr lang="ru-RU" dirty="0" smtClean="0"/>
              <a:t>, США, 2005 </a:t>
            </a:r>
            <a:r>
              <a:rPr lang="ru-RU" dirty="0" err="1" smtClean="0"/>
              <a:t>рік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0034" y="2643182"/>
            <a:ext cx="7467600" cy="2408237"/>
          </a:xfr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857356" y="2357430"/>
            <a:ext cx="5356338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44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Дякую</a:t>
            </a:r>
            <a:r>
              <a:rPr lang="ru-RU" sz="4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за </a:t>
            </a:r>
            <a:r>
              <a:rPr lang="ru-RU" sz="44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увагу</a:t>
            </a:r>
            <a:r>
              <a:rPr lang="ru-RU" sz="4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!</a:t>
            </a:r>
            <a:endParaRPr lang="ru-RU" sz="4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Що таке Чумацький Шлях?</a:t>
            </a:r>
            <a:endParaRPr lang="ru-RU" dirty="0"/>
          </a:p>
        </p:txBody>
      </p:sp>
      <p:sp>
        <p:nvSpPr>
          <p:cNvPr id="14338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vi-VN" b="1" dirty="0" smtClean="0"/>
              <a:t>Чума́цький Шлях</a:t>
            </a:r>
            <a:r>
              <a:rPr lang="vi-VN" dirty="0" smtClean="0"/>
              <a:t> (</a:t>
            </a:r>
            <a:r>
              <a:rPr lang="uk-UA" dirty="0" err="1" smtClean="0"/>
              <a:t>грец</a:t>
            </a:r>
            <a:r>
              <a:rPr lang="uk-UA" dirty="0" smtClean="0"/>
              <a:t>.</a:t>
            </a:r>
            <a:r>
              <a:rPr lang="el-GR" i="1" dirty="0" smtClean="0"/>
              <a:t>Γαλαξίας</a:t>
            </a:r>
            <a:r>
              <a:rPr lang="el-GR" dirty="0" smtClean="0"/>
              <a:t>, </a:t>
            </a:r>
            <a:r>
              <a:rPr lang="uk-UA" dirty="0" smtClean="0"/>
              <a:t>лат.</a:t>
            </a:r>
            <a:r>
              <a:rPr lang="en-US" i="1" dirty="0" smtClean="0"/>
              <a:t>Via </a:t>
            </a:r>
            <a:r>
              <a:rPr lang="en-US" i="1" dirty="0" err="1" smtClean="0"/>
              <a:t>Lactea</a:t>
            </a:r>
            <a:r>
              <a:rPr lang="en-US" dirty="0" smtClean="0"/>
              <a:t>, </a:t>
            </a:r>
            <a:r>
              <a:rPr lang="uk-UA" dirty="0" smtClean="0"/>
              <a:t>англ.</a:t>
            </a:r>
            <a:r>
              <a:rPr lang="en-US" i="1" dirty="0" smtClean="0"/>
              <a:t>Milky Way</a:t>
            </a:r>
            <a:r>
              <a:rPr lang="en-US" dirty="0" smtClean="0"/>
              <a:t>, </a:t>
            </a:r>
            <a:r>
              <a:rPr lang="uk-UA" dirty="0" smtClean="0"/>
              <a:t>рос. </a:t>
            </a:r>
            <a:r>
              <a:rPr lang="vi-VN" dirty="0" smtClean="0"/>
              <a:t>Млечный Путь) — питома українська назва </a:t>
            </a:r>
            <a:r>
              <a:rPr lang="uk-UA" dirty="0" smtClean="0"/>
              <a:t>галактики</a:t>
            </a:r>
            <a:r>
              <a:rPr lang="vi-VN" dirty="0" smtClean="0"/>
              <a:t>, у якій розташувалася наша</a:t>
            </a:r>
            <a:r>
              <a:rPr lang="uk-UA" dirty="0" smtClean="0"/>
              <a:t> Сонячна система</a:t>
            </a:r>
            <a:r>
              <a:rPr lang="vi-VN" dirty="0" smtClean="0"/>
              <a:t>, а також усі</a:t>
            </a:r>
            <a:r>
              <a:rPr lang="uk-UA" dirty="0" smtClean="0"/>
              <a:t> зорі</a:t>
            </a:r>
            <a:r>
              <a:rPr lang="vi-VN" dirty="0" smtClean="0"/>
              <a:t>, які ми бачимо неозброєним</a:t>
            </a:r>
            <a:r>
              <a:rPr lang="uk-UA" dirty="0" smtClean="0"/>
              <a:t> оком</a:t>
            </a:r>
            <a:r>
              <a:rPr lang="vi-VN" dirty="0" smtClean="0"/>
              <a:t>. </a:t>
            </a:r>
            <a:endParaRPr lang="en-US" dirty="0" smtClean="0"/>
          </a:p>
          <a:p>
            <a:r>
              <a:rPr lang="ru-RU" dirty="0" err="1" smtClean="0"/>
              <a:t>Чумацький</a:t>
            </a:r>
            <a:r>
              <a:rPr lang="ru-RU" dirty="0" smtClean="0"/>
              <a:t> Шлях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спіральною</a:t>
            </a:r>
            <a:r>
              <a:rPr lang="ru-RU" dirty="0" smtClean="0"/>
              <a:t> </a:t>
            </a:r>
            <a:r>
              <a:rPr lang="ru-RU" dirty="0" err="1" smtClean="0"/>
              <a:t>галактикою,що</a:t>
            </a:r>
            <a:r>
              <a:rPr lang="ru-RU" dirty="0" smtClean="0"/>
              <a:t> разом </a:t>
            </a:r>
            <a:r>
              <a:rPr lang="ru-RU" dirty="0" err="1" smtClean="0"/>
              <a:t>із</a:t>
            </a:r>
            <a:r>
              <a:rPr lang="ru-RU" dirty="0" smtClean="0"/>
              <a:t> галактикою </a:t>
            </a:r>
            <a:r>
              <a:rPr lang="ru-RU" dirty="0" err="1" smtClean="0"/>
              <a:t>Андромеди</a:t>
            </a:r>
            <a:r>
              <a:rPr lang="ru-RU" dirty="0" smtClean="0"/>
              <a:t> (</a:t>
            </a:r>
            <a:r>
              <a:rPr lang="en-US" dirty="0" smtClean="0"/>
              <a:t>M31), </a:t>
            </a:r>
            <a:r>
              <a:rPr lang="ru-RU" dirty="0" smtClean="0"/>
              <a:t>Галактикою </a:t>
            </a:r>
            <a:r>
              <a:rPr lang="ru-RU" dirty="0" err="1" smtClean="0"/>
              <a:t>Трикутника</a:t>
            </a:r>
            <a:r>
              <a:rPr lang="ru-RU" dirty="0" smtClean="0"/>
              <a:t> (</a:t>
            </a:r>
            <a:r>
              <a:rPr lang="en-US" dirty="0" smtClean="0"/>
              <a:t>M33) </a:t>
            </a:r>
            <a:r>
              <a:rPr lang="ru-RU" dirty="0" smtClean="0"/>
              <a:t>та низкою </a:t>
            </a:r>
            <a:r>
              <a:rPr lang="ru-RU" dirty="0" err="1" smtClean="0"/>
              <a:t>інших</a:t>
            </a:r>
            <a:r>
              <a:rPr lang="ru-RU" dirty="0" smtClean="0"/>
              <a:t> галактик </a:t>
            </a:r>
            <a:r>
              <a:rPr lang="ru-RU" dirty="0" err="1" smtClean="0"/>
              <a:t>утворюють</a:t>
            </a:r>
            <a:r>
              <a:rPr lang="ru-RU" dirty="0" smtClean="0"/>
              <a:t> </a:t>
            </a:r>
            <a:r>
              <a:rPr lang="ru-RU" dirty="0" err="1" smtClean="0"/>
              <a:t>місцеву</a:t>
            </a:r>
            <a:r>
              <a:rPr lang="ru-RU" dirty="0" smtClean="0"/>
              <a:t> </a:t>
            </a:r>
            <a:r>
              <a:rPr lang="ru-RU" dirty="0" err="1" smtClean="0"/>
              <a:t>галактичну</a:t>
            </a:r>
            <a:r>
              <a:rPr lang="ru-RU" dirty="0" smtClean="0"/>
              <a:t> </a:t>
            </a:r>
            <a:r>
              <a:rPr lang="ru-RU" dirty="0" err="1" smtClean="0"/>
              <a:t>групу</a:t>
            </a:r>
            <a:r>
              <a:rPr lang="ru-RU" dirty="0" smtClean="0"/>
              <a:t> (англ. </a:t>
            </a:r>
            <a:r>
              <a:rPr lang="en-US" dirty="0" smtClean="0"/>
              <a:t>Local Group). </a:t>
            </a:r>
            <a:r>
              <a:rPr lang="ru-RU" dirty="0" smtClean="0"/>
              <a:t>У свою </a:t>
            </a:r>
            <a:r>
              <a:rPr lang="ru-RU" dirty="0" err="1" smtClean="0"/>
              <a:t>чергу</a:t>
            </a:r>
            <a:r>
              <a:rPr lang="ru-RU" dirty="0" smtClean="0"/>
              <a:t>, </a:t>
            </a:r>
            <a:r>
              <a:rPr lang="ru-RU" dirty="0" err="1" smtClean="0"/>
              <a:t>місцева</a:t>
            </a:r>
            <a:r>
              <a:rPr lang="ru-RU" dirty="0" smtClean="0"/>
              <a:t> </a:t>
            </a:r>
            <a:r>
              <a:rPr lang="ru-RU" dirty="0" err="1" smtClean="0"/>
              <a:t>група</a:t>
            </a:r>
            <a:r>
              <a:rPr lang="ru-RU" dirty="0" smtClean="0"/>
              <a:t> входить до </a:t>
            </a:r>
            <a:r>
              <a:rPr lang="ru-RU" dirty="0" err="1" smtClean="0"/>
              <a:t>Надскупчення</a:t>
            </a:r>
            <a:r>
              <a:rPr lang="ru-RU" dirty="0" smtClean="0"/>
              <a:t> </a:t>
            </a:r>
            <a:r>
              <a:rPr lang="ru-RU" dirty="0" err="1" smtClean="0"/>
              <a:t>Діви</a:t>
            </a:r>
            <a:r>
              <a:rPr lang="ru-RU" dirty="0" smtClean="0"/>
              <a:t> (англ. </a:t>
            </a:r>
            <a:r>
              <a:rPr lang="en-US" dirty="0" smtClean="0"/>
              <a:t>Virgo </a:t>
            </a:r>
            <a:r>
              <a:rPr lang="en-US" dirty="0" err="1" smtClean="0"/>
              <a:t>Supercluster</a:t>
            </a:r>
            <a:r>
              <a:rPr lang="en-US" dirty="0" smtClean="0"/>
              <a:t>).</a:t>
            </a:r>
            <a:endParaRPr lang="ru-RU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Назва</a:t>
            </a:r>
            <a:endParaRPr lang="ru-RU" dirty="0"/>
          </a:p>
        </p:txBody>
      </p:sp>
      <p:sp>
        <p:nvSpPr>
          <p:cNvPr id="15362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err="1" smtClean="0"/>
              <a:t>Українці</a:t>
            </a:r>
            <a:r>
              <a:rPr lang="ru-RU" dirty="0" smtClean="0"/>
              <a:t> </a:t>
            </a:r>
            <a:r>
              <a:rPr lang="ru-RU" dirty="0" err="1" smtClean="0"/>
              <a:t>здавна</a:t>
            </a:r>
            <a:r>
              <a:rPr lang="ru-RU" dirty="0" smtClean="0"/>
              <a:t> </a:t>
            </a:r>
            <a:r>
              <a:rPr lang="ru-RU" dirty="0" err="1" smtClean="0"/>
              <a:t>мали</a:t>
            </a:r>
            <a:r>
              <a:rPr lang="ru-RU" dirty="0" smtClean="0"/>
              <a:t> </a:t>
            </a:r>
            <a:r>
              <a:rPr lang="ru-RU" dirty="0" err="1" smtClean="0"/>
              <a:t>багато</a:t>
            </a:r>
            <a:r>
              <a:rPr lang="ru-RU" dirty="0" smtClean="0"/>
              <a:t> </a:t>
            </a:r>
            <a:r>
              <a:rPr lang="ru-RU" dirty="0" err="1" smtClean="0"/>
              <a:t>назв</a:t>
            </a:r>
            <a:r>
              <a:rPr lang="ru-RU" dirty="0" smtClean="0"/>
              <a:t> </a:t>
            </a:r>
            <a:r>
              <a:rPr lang="ru-RU" dirty="0" err="1" smtClean="0"/>
              <a:t>нашої</a:t>
            </a:r>
            <a:r>
              <a:rPr lang="ru-RU" dirty="0" smtClean="0"/>
              <a:t> галактики. </a:t>
            </a:r>
            <a:r>
              <a:rPr lang="ru-RU" b="1" dirty="0" err="1" smtClean="0"/>
              <a:t>Чумацький</a:t>
            </a:r>
            <a:r>
              <a:rPr lang="ru-RU" b="1" dirty="0" smtClean="0"/>
              <a:t> шлях</a:t>
            </a:r>
            <a:r>
              <a:rPr lang="ru-RU" dirty="0" smtClean="0"/>
              <a:t> — </a:t>
            </a:r>
            <a:r>
              <a:rPr lang="ru-RU" dirty="0" err="1" smtClean="0"/>
              <a:t>найпоширеніша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них.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вживається</a:t>
            </a:r>
            <a:r>
              <a:rPr lang="ru-RU" dirty="0" smtClean="0"/>
              <a:t> </a:t>
            </a:r>
            <a:r>
              <a:rPr lang="ru-RU" dirty="0" err="1" smtClean="0"/>
              <a:t>назва-русизм</a:t>
            </a:r>
            <a:r>
              <a:rPr lang="ru-RU" dirty="0" smtClean="0"/>
              <a:t> </a:t>
            </a:r>
            <a:r>
              <a:rPr lang="ru-RU" b="1" dirty="0" err="1" smtClean="0"/>
              <a:t>Молочний</a:t>
            </a:r>
            <a:r>
              <a:rPr lang="ru-RU" b="1" dirty="0" smtClean="0"/>
              <a:t> шлях</a:t>
            </a:r>
            <a:r>
              <a:rPr lang="ru-RU" dirty="0" smtClean="0"/>
              <a:t>.</a:t>
            </a:r>
          </a:p>
          <a:p>
            <a:r>
              <a:rPr lang="ru-RU" b="1" dirty="0" err="1" smtClean="0"/>
              <a:t>Божа</a:t>
            </a:r>
            <a:r>
              <a:rPr lang="ru-RU" b="1" dirty="0" smtClean="0"/>
              <a:t> дорога</a:t>
            </a:r>
            <a:r>
              <a:rPr lang="ru-RU" dirty="0" smtClean="0"/>
              <a:t> — </a:t>
            </a:r>
            <a:r>
              <a:rPr lang="ru-RU" dirty="0" err="1" smtClean="0"/>
              <a:t>давня</a:t>
            </a:r>
            <a:r>
              <a:rPr lang="ru-RU" dirty="0" smtClean="0"/>
              <a:t> </a:t>
            </a:r>
            <a:r>
              <a:rPr lang="ru-RU" dirty="0" err="1" smtClean="0"/>
              <a:t>українська</a:t>
            </a:r>
            <a:r>
              <a:rPr lang="ru-RU" dirty="0" smtClean="0"/>
              <a:t> </a:t>
            </a:r>
            <a:r>
              <a:rPr lang="ru-RU" dirty="0" err="1" smtClean="0"/>
              <a:t>назва</a:t>
            </a:r>
            <a:r>
              <a:rPr lang="ru-RU" dirty="0" smtClean="0"/>
              <a:t> </a:t>
            </a:r>
            <a:r>
              <a:rPr lang="ru-RU" dirty="0" err="1" smtClean="0"/>
              <a:t>Чумацького</a:t>
            </a:r>
            <a:r>
              <a:rPr lang="ru-RU" dirty="0" smtClean="0"/>
              <a:t> Шляху. Походить </a:t>
            </a:r>
            <a:r>
              <a:rPr lang="ru-RU" dirty="0" err="1" smtClean="0"/>
              <a:t>від</a:t>
            </a:r>
            <a:r>
              <a:rPr lang="ru-RU" dirty="0" smtClean="0"/>
              <a:t> того,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цій</a:t>
            </a:r>
            <a:r>
              <a:rPr lang="ru-RU" dirty="0" smtClean="0"/>
              <a:t> </a:t>
            </a:r>
            <a:r>
              <a:rPr lang="ru-RU" dirty="0" err="1" smtClean="0"/>
              <a:t>дорозі</a:t>
            </a:r>
            <a:r>
              <a:rPr lang="ru-RU" dirty="0" smtClean="0"/>
              <a:t> </a:t>
            </a:r>
            <a:r>
              <a:rPr lang="ru-RU" dirty="0" err="1" smtClean="0"/>
              <a:t>нібито</a:t>
            </a:r>
            <a:r>
              <a:rPr lang="ru-RU" dirty="0" smtClean="0"/>
              <a:t> у </a:t>
            </a:r>
            <a:r>
              <a:rPr lang="ru-RU" dirty="0" err="1" smtClean="0"/>
              <a:t>золотій</a:t>
            </a:r>
            <a:r>
              <a:rPr lang="ru-RU" dirty="0" smtClean="0"/>
              <a:t> </a:t>
            </a:r>
            <a:r>
              <a:rPr lang="ru-RU" dirty="0" err="1" smtClean="0"/>
              <a:t>колісниці</a:t>
            </a:r>
            <a:r>
              <a:rPr lang="ru-RU" dirty="0" smtClean="0"/>
              <a:t> </a:t>
            </a:r>
            <a:r>
              <a:rPr lang="ru-RU" dirty="0" err="1" smtClean="0"/>
              <a:t>їздить</a:t>
            </a:r>
            <a:r>
              <a:rPr lang="ru-RU" dirty="0" smtClean="0"/>
              <a:t> пророк </a:t>
            </a:r>
            <a:r>
              <a:rPr lang="ru-RU" dirty="0" err="1" smtClean="0"/>
              <a:t>Ілля</a:t>
            </a:r>
            <a:r>
              <a:rPr lang="ru-RU" dirty="0" smtClean="0"/>
              <a:t> (</a:t>
            </a:r>
            <a:r>
              <a:rPr lang="ru-RU" dirty="0" err="1" smtClean="0"/>
              <a:t>християнський</a:t>
            </a:r>
            <a:r>
              <a:rPr lang="ru-RU" dirty="0" smtClean="0"/>
              <a:t> </a:t>
            </a:r>
            <a:r>
              <a:rPr lang="ru-RU" dirty="0" err="1" smtClean="0"/>
              <a:t>наступник</a:t>
            </a:r>
            <a:r>
              <a:rPr lang="ru-RU" dirty="0" smtClean="0"/>
              <a:t> </a:t>
            </a:r>
            <a:r>
              <a:rPr lang="ru-RU" dirty="0" err="1" smtClean="0"/>
              <a:t>праукраїнського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праслов'янського</a:t>
            </a:r>
            <a:r>
              <a:rPr lang="ru-RU" dirty="0" smtClean="0"/>
              <a:t>  Перуна)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гримить</a:t>
            </a:r>
            <a:r>
              <a:rPr lang="ru-RU" dirty="0" smtClean="0"/>
              <a:t>, </a:t>
            </a:r>
            <a:r>
              <a:rPr lang="ru-RU" dirty="0" err="1" smtClean="0"/>
              <a:t>метаючи</a:t>
            </a:r>
            <a:r>
              <a:rPr lang="ru-RU" dirty="0" smtClean="0"/>
              <a:t> </a:t>
            </a:r>
            <a:r>
              <a:rPr lang="ru-RU" dirty="0" err="1" smtClean="0"/>
              <a:t>золоті</a:t>
            </a:r>
            <a:r>
              <a:rPr lang="ru-RU" dirty="0" smtClean="0"/>
              <a:t> </a:t>
            </a:r>
            <a:r>
              <a:rPr lang="ru-RU" dirty="0" err="1" smtClean="0"/>
              <a:t>стріли</a:t>
            </a:r>
            <a:r>
              <a:rPr lang="ru-RU" dirty="0" smtClean="0"/>
              <a:t> </a:t>
            </a:r>
            <a:r>
              <a:rPr lang="ru-RU" dirty="0" err="1" smtClean="0"/>
              <a:t>блискавиць</a:t>
            </a:r>
            <a:r>
              <a:rPr lang="ru-RU" dirty="0" smtClean="0"/>
              <a:t> у </a:t>
            </a:r>
            <a:r>
              <a:rPr lang="ru-RU" dirty="0" err="1" smtClean="0"/>
              <a:t>демонів</a:t>
            </a:r>
            <a:r>
              <a:rPr lang="ru-RU" dirty="0" smtClean="0"/>
              <a:t> </a:t>
            </a:r>
            <a:r>
              <a:rPr lang="ru-RU" dirty="0" err="1" smtClean="0"/>
              <a:t>Арідника,Тринрода,Триюду,Чортів,Бісів</a:t>
            </a:r>
            <a:r>
              <a:rPr lang="ru-RU" dirty="0" smtClean="0"/>
              <a:t>, </a:t>
            </a:r>
            <a:r>
              <a:rPr lang="ru-RU" dirty="0" err="1" smtClean="0"/>
              <a:t>Чугайстрів</a:t>
            </a:r>
            <a:r>
              <a:rPr lang="ru-RU" dirty="0" smtClean="0"/>
              <a:t> та </a:t>
            </a:r>
            <a:r>
              <a:rPr lang="ru-RU" dirty="0" err="1" smtClean="0"/>
              <a:t>інших</a:t>
            </a:r>
            <a:r>
              <a:rPr lang="ru-RU" dirty="0" smtClean="0"/>
              <a:t>.</a:t>
            </a:r>
            <a:r>
              <a:rPr lang="ru-RU" baseline="30000" dirty="0" smtClean="0"/>
              <a:t>[</a:t>
            </a:r>
            <a:endParaRPr lang="ru-RU" dirty="0" smtClean="0"/>
          </a:p>
          <a:p>
            <a:pPr>
              <a:buFont typeface="Wingdings" pitchFamily="2" charset="2"/>
              <a:buNone/>
            </a:pPr>
            <a:endParaRPr lang="ru-RU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os1.i.ua/3/1/9885778_3a2c8bf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00048"/>
            <a:ext cx="7572428" cy="6474706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err="1" smtClean="0"/>
              <a:t>Вік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17410" name="Содержимое 3"/>
          <p:cNvSpPr>
            <a:spLocks noGrp="1"/>
          </p:cNvSpPr>
          <p:nvPr>
            <p:ph sz="half" idx="2"/>
          </p:nvPr>
        </p:nvSpPr>
        <p:spPr>
          <a:xfrm>
            <a:off x="642910" y="1500174"/>
            <a:ext cx="3520440" cy="4525963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 smtClean="0"/>
              <a:t>Дуже</a:t>
            </a:r>
            <a:r>
              <a:rPr lang="ru-RU" dirty="0" smtClean="0"/>
              <a:t> </a:t>
            </a:r>
            <a:r>
              <a:rPr lang="ru-RU" dirty="0" err="1" smtClean="0"/>
              <a:t>важко</a:t>
            </a:r>
            <a:r>
              <a:rPr lang="ru-RU" dirty="0" smtClean="0"/>
              <a:t> </a:t>
            </a:r>
            <a:r>
              <a:rPr lang="ru-RU" dirty="0" err="1" smtClean="0"/>
              <a:t>визначити</a:t>
            </a:r>
            <a:r>
              <a:rPr lang="ru-RU" dirty="0" smtClean="0"/>
              <a:t> </a:t>
            </a:r>
            <a:r>
              <a:rPr lang="ru-RU" dirty="0" err="1" smtClean="0"/>
              <a:t>вік</a:t>
            </a:r>
            <a:r>
              <a:rPr lang="ru-RU" dirty="0" smtClean="0"/>
              <a:t>, коли </a:t>
            </a:r>
            <a:r>
              <a:rPr lang="ru-RU" dirty="0" err="1" smtClean="0"/>
              <a:t>сформувався</a:t>
            </a:r>
            <a:r>
              <a:rPr lang="ru-RU" dirty="0" smtClean="0"/>
              <a:t> </a:t>
            </a:r>
            <a:r>
              <a:rPr lang="ru-RU" dirty="0" err="1" smtClean="0"/>
              <a:t>Чумацький</a:t>
            </a:r>
            <a:r>
              <a:rPr lang="ru-RU" dirty="0" smtClean="0"/>
              <a:t> Шлях,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наразі</a:t>
            </a:r>
            <a:r>
              <a:rPr lang="ru-RU" dirty="0" smtClean="0"/>
              <a:t> </a:t>
            </a:r>
            <a:r>
              <a:rPr lang="ru-RU" dirty="0" err="1" smtClean="0"/>
              <a:t>вік</a:t>
            </a:r>
            <a:r>
              <a:rPr lang="ru-RU" dirty="0" smtClean="0"/>
              <a:t> </a:t>
            </a:r>
            <a:r>
              <a:rPr lang="ru-RU" dirty="0" err="1" smtClean="0"/>
              <a:t>найдавніших</a:t>
            </a:r>
            <a:r>
              <a:rPr lang="ru-RU" dirty="0" smtClean="0"/>
              <a:t> </a:t>
            </a:r>
            <a:r>
              <a:rPr lang="ru-RU" dirty="0" err="1" smtClean="0"/>
              <a:t>зірок</a:t>
            </a:r>
            <a:r>
              <a:rPr lang="ru-RU" dirty="0" smtClean="0"/>
              <a:t> у </a:t>
            </a:r>
            <a:r>
              <a:rPr lang="ru-RU" dirty="0" err="1" smtClean="0"/>
              <a:t>цій</a:t>
            </a:r>
            <a:r>
              <a:rPr lang="ru-RU" dirty="0" smtClean="0"/>
              <a:t> </a:t>
            </a:r>
            <a:r>
              <a:rPr lang="ru-RU" dirty="0" err="1" smtClean="0"/>
              <a:t>галактиці</a:t>
            </a:r>
            <a:r>
              <a:rPr lang="ru-RU" dirty="0" smtClean="0"/>
              <a:t> </a:t>
            </a:r>
            <a:r>
              <a:rPr lang="ru-RU" dirty="0" err="1" smtClean="0"/>
              <a:t>оцінюється</a:t>
            </a:r>
            <a:r>
              <a:rPr lang="ru-RU" dirty="0" smtClean="0"/>
              <a:t> </a:t>
            </a:r>
            <a:r>
              <a:rPr lang="ru-RU" dirty="0" err="1" smtClean="0"/>
              <a:t>у</a:t>
            </a:r>
            <a:r>
              <a:rPr lang="ru-RU" dirty="0" smtClean="0"/>
              <a:t> 13,6 </a:t>
            </a:r>
            <a:r>
              <a:rPr lang="ru-RU" dirty="0" err="1" smtClean="0"/>
              <a:t>мільярдів</a:t>
            </a:r>
            <a:r>
              <a:rPr lang="ru-RU" dirty="0" smtClean="0"/>
              <a:t> </a:t>
            </a:r>
            <a:r>
              <a:rPr lang="ru-RU" dirty="0" err="1" smtClean="0"/>
              <a:t>років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приблизно</a:t>
            </a:r>
            <a:r>
              <a:rPr lang="ru-RU" dirty="0" smtClean="0"/>
              <a:t> </a:t>
            </a:r>
            <a:r>
              <a:rPr lang="ru-RU" dirty="0" err="1" smtClean="0"/>
              <a:t>дорівнює</a:t>
            </a:r>
            <a:r>
              <a:rPr lang="ru-RU" dirty="0" smtClean="0"/>
              <a:t> </a:t>
            </a:r>
            <a:r>
              <a:rPr lang="ru-RU" dirty="0" err="1" smtClean="0"/>
              <a:t>віку</a:t>
            </a:r>
            <a:r>
              <a:rPr lang="ru-RU" dirty="0" smtClean="0"/>
              <a:t> </a:t>
            </a:r>
            <a:r>
              <a:rPr lang="ru-RU" dirty="0" err="1" smtClean="0"/>
              <a:t>Всесвіту</a:t>
            </a:r>
            <a:r>
              <a:rPr lang="ru-RU" dirty="0" smtClean="0"/>
              <a:t>.</a:t>
            </a:r>
          </a:p>
        </p:txBody>
      </p:sp>
      <p:pic>
        <p:nvPicPr>
          <p:cNvPr id="19458" name="Picture 2" descr="http://planetarium-kharkov.org/files/images/milki_wa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500042"/>
            <a:ext cx="3857652" cy="578647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ndAc>
      <p:endSnd/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85784" y="285728"/>
            <a:ext cx="7467600" cy="48896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                             </a:t>
            </a:r>
            <a:r>
              <a:rPr lang="ru-RU" b="1" dirty="0" err="1" smtClean="0"/>
              <a:t>Розміри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214282" y="1000108"/>
            <a:ext cx="5286384" cy="7000924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ru-RU" sz="2000" dirty="0" err="1" smtClean="0"/>
              <a:t>Основний</a:t>
            </a:r>
            <a:r>
              <a:rPr lang="ru-RU" sz="2000" dirty="0" smtClean="0"/>
              <a:t> диск </a:t>
            </a:r>
            <a:r>
              <a:rPr lang="ru-RU" sz="2000" dirty="0" err="1" smtClean="0"/>
              <a:t>Чумацького</a:t>
            </a:r>
            <a:r>
              <a:rPr lang="ru-RU" sz="2000" dirty="0" smtClean="0"/>
              <a:t> Шляху </a:t>
            </a:r>
            <a:r>
              <a:rPr lang="ru-RU" sz="2000" dirty="0" err="1" smtClean="0"/>
              <a:t>складає</a:t>
            </a:r>
            <a:r>
              <a:rPr lang="ru-RU" sz="2000" dirty="0" smtClean="0"/>
              <a:t> </a:t>
            </a:r>
            <a:r>
              <a:rPr lang="ru-RU" sz="2000" dirty="0" err="1" smtClean="0"/>
              <a:t>близько</a:t>
            </a:r>
            <a:r>
              <a:rPr lang="ru-RU" sz="2000" dirty="0" smtClean="0"/>
              <a:t> 80 000 — 100 000 </a:t>
            </a:r>
            <a:r>
              <a:rPr lang="ru-RU" sz="2000" dirty="0" err="1" smtClean="0"/>
              <a:t>світлових</a:t>
            </a:r>
            <a:r>
              <a:rPr lang="ru-RU" sz="2000" dirty="0" smtClean="0"/>
              <a:t> </a:t>
            </a:r>
            <a:r>
              <a:rPr lang="ru-RU" sz="2000" dirty="0" err="1" smtClean="0"/>
              <a:t>років</a:t>
            </a:r>
            <a:r>
              <a:rPr lang="ru-RU" sz="2000" dirty="0" smtClean="0"/>
              <a:t> у </a:t>
            </a:r>
            <a:r>
              <a:rPr lang="ru-RU" sz="2000" dirty="0" err="1" smtClean="0"/>
              <a:t>діаметрі</a:t>
            </a:r>
            <a:r>
              <a:rPr lang="ru-RU" sz="2000" dirty="0" smtClean="0"/>
              <a:t> та </a:t>
            </a:r>
            <a:r>
              <a:rPr lang="ru-RU" sz="2000" dirty="0" err="1" smtClean="0"/>
              <a:t>близько</a:t>
            </a:r>
            <a:r>
              <a:rPr lang="ru-RU" sz="2000" dirty="0" smtClean="0"/>
              <a:t> 250 000 — 300 000 у </a:t>
            </a:r>
            <a:r>
              <a:rPr lang="ru-RU" sz="2000" dirty="0" err="1" smtClean="0"/>
              <a:t>периметрі</a:t>
            </a:r>
            <a:r>
              <a:rPr lang="ru-RU" sz="2000" dirty="0" smtClean="0"/>
              <a:t>. Поза межами ядра галактики </a:t>
            </a:r>
            <a:r>
              <a:rPr lang="ru-RU" sz="2000" dirty="0" err="1" smtClean="0"/>
              <a:t>товщина</a:t>
            </a:r>
            <a:r>
              <a:rPr lang="ru-RU" sz="2000" dirty="0" smtClean="0"/>
              <a:t> </a:t>
            </a:r>
            <a:r>
              <a:rPr lang="ru-RU" sz="2000" dirty="0" err="1" smtClean="0"/>
              <a:t>Чумацького</a:t>
            </a:r>
            <a:r>
              <a:rPr lang="ru-RU" sz="2000" dirty="0" smtClean="0"/>
              <a:t> Шляху </a:t>
            </a:r>
            <a:r>
              <a:rPr lang="ru-RU" sz="2000" dirty="0" err="1" smtClean="0"/>
              <a:t>складає</a:t>
            </a:r>
            <a:r>
              <a:rPr lang="ru-RU" sz="2000" dirty="0" smtClean="0"/>
              <a:t> </a:t>
            </a:r>
            <a:r>
              <a:rPr lang="ru-RU" sz="2000" dirty="0" err="1" smtClean="0"/>
              <a:t>приблизно</a:t>
            </a:r>
            <a:r>
              <a:rPr lang="ru-RU" sz="2000" dirty="0" smtClean="0"/>
              <a:t> 1 000 </a:t>
            </a:r>
            <a:r>
              <a:rPr lang="ru-RU" sz="2000" dirty="0" err="1" smtClean="0"/>
              <a:t>світлових</a:t>
            </a:r>
            <a:r>
              <a:rPr lang="ru-RU" sz="2000" dirty="0" smtClean="0"/>
              <a:t> </a:t>
            </a:r>
            <a:r>
              <a:rPr lang="ru-RU" sz="2000" dirty="0" err="1" smtClean="0"/>
              <a:t>років</a:t>
            </a:r>
            <a:r>
              <a:rPr lang="ru-RU" sz="2000" dirty="0" smtClean="0"/>
              <a:t>. Наша галактика </a:t>
            </a:r>
            <a:r>
              <a:rPr lang="ru-RU" sz="2000" dirty="0" err="1" smtClean="0"/>
              <a:t>складається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із</a:t>
            </a:r>
            <a:r>
              <a:rPr lang="ru-RU" sz="2000" dirty="0" smtClean="0"/>
              <a:t> 200 </a:t>
            </a:r>
            <a:r>
              <a:rPr lang="ru-RU" sz="2000" dirty="0" err="1" smtClean="0"/>
              <a:t>мільярдів</a:t>
            </a:r>
            <a:r>
              <a:rPr lang="ru-RU" sz="2000" dirty="0" smtClean="0"/>
              <a:t>  </a:t>
            </a:r>
            <a:r>
              <a:rPr lang="ru-RU" sz="2000" dirty="0" err="1" smtClean="0"/>
              <a:t>зірок</a:t>
            </a:r>
            <a:r>
              <a:rPr lang="ru-RU" sz="2000" dirty="0" smtClean="0"/>
              <a:t>, </a:t>
            </a:r>
            <a:r>
              <a:rPr lang="ru-RU" sz="2000" dirty="0" err="1" smtClean="0"/>
              <a:t>але</a:t>
            </a:r>
            <a:r>
              <a:rPr lang="ru-RU" sz="2000" dirty="0" smtClean="0"/>
              <a:t> за </a:t>
            </a:r>
            <a:r>
              <a:rPr lang="ru-RU" sz="2000" dirty="0" err="1" smtClean="0"/>
              <a:t>окремими</a:t>
            </a:r>
            <a:r>
              <a:rPr lang="ru-RU" sz="2000" dirty="0" smtClean="0"/>
              <a:t> </a:t>
            </a:r>
            <a:r>
              <a:rPr lang="ru-RU" sz="2000" dirty="0" err="1" smtClean="0"/>
              <a:t>оцінками</a:t>
            </a:r>
            <a:r>
              <a:rPr lang="ru-RU" sz="2000" dirty="0" smtClean="0"/>
              <a:t> </a:t>
            </a:r>
            <a:r>
              <a:rPr lang="ru-RU" sz="2000" dirty="0" err="1" smtClean="0"/>
              <a:t>ця</a:t>
            </a:r>
            <a:r>
              <a:rPr lang="ru-RU" sz="2000" dirty="0" smtClean="0"/>
              <a:t> цифра </a:t>
            </a:r>
            <a:r>
              <a:rPr lang="ru-RU" sz="2000" dirty="0" err="1" smtClean="0"/>
              <a:t>може</a:t>
            </a:r>
            <a:r>
              <a:rPr lang="ru-RU" sz="2000" dirty="0" smtClean="0"/>
              <a:t> </a:t>
            </a:r>
            <a:r>
              <a:rPr lang="ru-RU" sz="2000" dirty="0" err="1" smtClean="0"/>
              <a:t>складати</a:t>
            </a:r>
            <a:r>
              <a:rPr lang="ru-RU" sz="2000" dirty="0" smtClean="0"/>
              <a:t> 400 </a:t>
            </a:r>
            <a:r>
              <a:rPr lang="ru-RU" sz="2000" dirty="0" err="1" smtClean="0"/>
              <a:t>мільярди</a:t>
            </a:r>
            <a:r>
              <a:rPr lang="ru-RU" sz="2000" dirty="0" smtClean="0"/>
              <a:t>, у тому </a:t>
            </a:r>
            <a:r>
              <a:rPr lang="ru-RU" sz="2000" dirty="0" err="1" smtClean="0"/>
              <a:t>випадку</a:t>
            </a:r>
            <a:r>
              <a:rPr lang="ru-RU" sz="2000" dirty="0" smtClean="0"/>
              <a:t>, </a:t>
            </a:r>
            <a:r>
              <a:rPr lang="ru-RU" sz="2000" dirty="0" err="1" smtClean="0"/>
              <a:t>якщо</a:t>
            </a:r>
            <a:r>
              <a:rPr lang="ru-RU" sz="2000" dirty="0" smtClean="0"/>
              <a:t> </a:t>
            </a:r>
            <a:r>
              <a:rPr lang="ru-RU" sz="2000" dirty="0" err="1" smtClean="0"/>
              <a:t>зірки</a:t>
            </a:r>
            <a:r>
              <a:rPr lang="ru-RU" sz="2000" dirty="0" smtClean="0"/>
              <a:t> </a:t>
            </a:r>
            <a:r>
              <a:rPr lang="ru-RU" sz="2000" dirty="0" err="1" smtClean="0"/>
              <a:t>малої</a:t>
            </a:r>
            <a:r>
              <a:rPr lang="ru-RU" sz="2000" dirty="0" smtClean="0"/>
              <a:t> </a:t>
            </a:r>
            <a:r>
              <a:rPr lang="ru-RU" sz="2000" dirty="0" err="1" smtClean="0"/>
              <a:t>маси</a:t>
            </a:r>
            <a:r>
              <a:rPr lang="ru-RU" sz="2000" dirty="0" smtClean="0"/>
              <a:t> </a:t>
            </a:r>
            <a:r>
              <a:rPr lang="ru-RU" sz="2000" dirty="0" err="1" smtClean="0"/>
              <a:t>домінують</a:t>
            </a:r>
            <a:r>
              <a:rPr lang="ru-RU" sz="2000" dirty="0" smtClean="0"/>
              <a:t>. </a:t>
            </a:r>
            <a:r>
              <a:rPr lang="ru-RU" sz="2000" dirty="0" err="1" smtClean="0"/>
              <a:t>Тільки</a:t>
            </a:r>
            <a:r>
              <a:rPr lang="ru-RU" sz="2000" dirty="0" smtClean="0"/>
              <a:t> 0,01% </a:t>
            </a:r>
            <a:r>
              <a:rPr lang="ru-RU" sz="2000" dirty="0" err="1" smtClean="0"/>
              <a:t>всіх</a:t>
            </a:r>
            <a:r>
              <a:rPr lang="ru-RU" sz="2000" dirty="0" smtClean="0"/>
              <a:t> </a:t>
            </a:r>
            <a:r>
              <a:rPr lang="ru-RU" sz="2000" dirty="0" err="1" smtClean="0"/>
              <a:t>зірок</a:t>
            </a:r>
            <a:r>
              <a:rPr lang="ru-RU" sz="2000" dirty="0" smtClean="0"/>
              <a:t> Галактики </a:t>
            </a:r>
            <a:r>
              <a:rPr lang="ru-RU" sz="2000" dirty="0" err="1" smtClean="0"/>
              <a:t>перераховано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занесено в каталоги.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ru-RU" sz="2000" dirty="0" err="1" smtClean="0"/>
              <a:t>Якщо</a:t>
            </a:r>
            <a:r>
              <a:rPr lang="ru-RU" sz="2000" dirty="0" smtClean="0"/>
              <a:t> </a:t>
            </a:r>
            <a:r>
              <a:rPr lang="ru-RU" sz="2000" dirty="0" err="1" smtClean="0"/>
              <a:t>зменшити</a:t>
            </a:r>
            <a:r>
              <a:rPr lang="ru-RU" sz="2000" dirty="0" smtClean="0"/>
              <a:t> </a:t>
            </a:r>
            <a:r>
              <a:rPr lang="ru-RU" sz="2000" dirty="0" err="1" smtClean="0"/>
              <a:t>діаметр</a:t>
            </a:r>
            <a:r>
              <a:rPr lang="ru-RU" sz="2000" dirty="0" smtClean="0"/>
              <a:t> </a:t>
            </a:r>
            <a:r>
              <a:rPr lang="ru-RU" sz="2000" dirty="0" err="1" smtClean="0"/>
              <a:t>Чумацького</a:t>
            </a:r>
            <a:r>
              <a:rPr lang="ru-RU" sz="2000" dirty="0" smtClean="0"/>
              <a:t> Шляху до 130 </a:t>
            </a:r>
            <a:r>
              <a:rPr lang="ru-RU" sz="2000" dirty="0" err="1" smtClean="0"/>
              <a:t>кілометрів</a:t>
            </a:r>
            <a:r>
              <a:rPr lang="ru-RU" sz="2000" dirty="0" smtClean="0"/>
              <a:t>, то </a:t>
            </a:r>
            <a:r>
              <a:rPr lang="ru-RU" sz="2000" dirty="0" err="1" smtClean="0"/>
              <a:t>Сонячна</a:t>
            </a:r>
            <a:r>
              <a:rPr lang="ru-RU" sz="2000" dirty="0" smtClean="0"/>
              <a:t> система </a:t>
            </a:r>
            <a:r>
              <a:rPr lang="ru-RU" sz="2000" dirty="0" err="1" smtClean="0"/>
              <a:t>займала</a:t>
            </a:r>
            <a:r>
              <a:rPr lang="ru-RU" sz="2000" dirty="0" smtClean="0"/>
              <a:t> б </a:t>
            </a:r>
            <a:r>
              <a:rPr lang="ru-RU" sz="2000" dirty="0" err="1" smtClean="0"/>
              <a:t>лише</a:t>
            </a:r>
            <a:r>
              <a:rPr lang="ru-RU" sz="2000" dirty="0" smtClean="0"/>
              <a:t> 2 </a:t>
            </a:r>
            <a:r>
              <a:rPr lang="ru-RU" sz="2000" dirty="0" err="1" smtClean="0"/>
              <a:t>міліметри</a:t>
            </a:r>
            <a:r>
              <a:rPr lang="ru-RU" sz="2000" dirty="0" smtClean="0"/>
              <a:t>. </a:t>
            </a:r>
            <a:endParaRPr lang="ru-RU" sz="2000" dirty="0"/>
          </a:p>
        </p:txBody>
      </p:sp>
      <p:pic>
        <p:nvPicPr>
          <p:cNvPr id="20486" name="Picture 6" descr="http://upload.wikimedia.org/wikipedia/commons/thumb/9/9e/Milky_Way_IR_Spitzer.jpg/275px-Milky_Way_IR_Spitz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1214422"/>
            <a:ext cx="2976583" cy="2143140"/>
          </a:xfrm>
          <a:prstGeom prst="rect">
            <a:avLst/>
          </a:prstGeom>
          <a:noFill/>
        </p:spPr>
      </p:pic>
      <p:pic>
        <p:nvPicPr>
          <p:cNvPr id="20488" name="Picture 8" descr="http://ukranews.com/uploads/news/2011/05/24/11/1e959a40a5638a74ac67628c2aa7f086b068474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3714752"/>
            <a:ext cx="2952769" cy="2214578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>Структура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28596" y="1142984"/>
            <a:ext cx="7643866" cy="5429288"/>
          </a:xfrm>
        </p:spPr>
        <p:txBody>
          <a:bodyPr>
            <a:normAutofit fontScale="92500"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ru-RU" sz="2600" dirty="0" smtClean="0"/>
              <a:t>Станом на 2006 </a:t>
            </a:r>
            <a:r>
              <a:rPr lang="ru-RU" sz="2600" dirty="0" err="1" smtClean="0"/>
              <a:t>рік</a:t>
            </a:r>
            <a:r>
              <a:rPr lang="ru-RU" sz="2600" dirty="0" smtClean="0"/>
              <a:t> </a:t>
            </a:r>
            <a:r>
              <a:rPr lang="ru-RU" sz="2600" dirty="0" err="1" smtClean="0"/>
              <a:t>Чумацький</a:t>
            </a:r>
            <a:r>
              <a:rPr lang="ru-RU" sz="2600" dirty="0" smtClean="0"/>
              <a:t>  Шлях за </a:t>
            </a:r>
            <a:r>
              <a:rPr lang="ru-RU" sz="2600" dirty="0" err="1" smtClean="0"/>
              <a:t>оцінками</a:t>
            </a:r>
            <a:r>
              <a:rPr lang="ru-RU" sz="2600" dirty="0" smtClean="0"/>
              <a:t> </a:t>
            </a:r>
            <a:r>
              <a:rPr lang="ru-RU" sz="2600" dirty="0" err="1" smtClean="0"/>
              <a:t>вчених</a:t>
            </a:r>
            <a:r>
              <a:rPr lang="ru-RU" sz="2600" dirty="0" smtClean="0"/>
              <a:t> </a:t>
            </a:r>
            <a:r>
              <a:rPr lang="ru-RU" sz="2600" dirty="0" err="1" smtClean="0"/>
              <a:t>налічує</a:t>
            </a:r>
            <a:r>
              <a:rPr lang="ru-RU" sz="2600" dirty="0" smtClean="0"/>
              <a:t> </a:t>
            </a:r>
            <a:r>
              <a:rPr lang="ru-RU" sz="2600" dirty="0" err="1" smtClean="0"/>
              <a:t>від</a:t>
            </a:r>
            <a:r>
              <a:rPr lang="ru-RU" sz="2600" dirty="0" smtClean="0"/>
              <a:t> 200 до 400 </a:t>
            </a:r>
            <a:r>
              <a:rPr lang="ru-RU" sz="2600" dirty="0" err="1" smtClean="0"/>
              <a:t>мільярдів</a:t>
            </a:r>
            <a:r>
              <a:rPr lang="ru-RU" sz="2600" dirty="0" smtClean="0"/>
              <a:t> </a:t>
            </a:r>
            <a:r>
              <a:rPr lang="ru-RU" sz="2600" dirty="0" err="1" smtClean="0"/>
              <a:t>зірок</a:t>
            </a:r>
            <a:r>
              <a:rPr lang="ru-RU" sz="2600" dirty="0" smtClean="0"/>
              <a:t>.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ru-RU" sz="2600" dirty="0" err="1" smtClean="0"/>
              <a:t>Лише</a:t>
            </a:r>
            <a:r>
              <a:rPr lang="ru-RU" sz="2600" dirty="0" smtClean="0"/>
              <a:t> у 1980-х роках </a:t>
            </a:r>
            <a:r>
              <a:rPr lang="ru-RU" sz="2600" dirty="0" err="1" smtClean="0"/>
              <a:t>астрономи</a:t>
            </a:r>
            <a:r>
              <a:rPr lang="ru-RU" sz="2600" dirty="0" smtClean="0"/>
              <a:t> </a:t>
            </a:r>
            <a:r>
              <a:rPr lang="ru-RU" sz="2600" dirty="0" err="1" smtClean="0"/>
              <a:t>висловили</a:t>
            </a:r>
            <a:r>
              <a:rPr lang="ru-RU" sz="2600" dirty="0" smtClean="0"/>
              <a:t> </a:t>
            </a:r>
            <a:r>
              <a:rPr lang="ru-RU" sz="2600" dirty="0" err="1" smtClean="0"/>
              <a:t>припущення</a:t>
            </a:r>
            <a:r>
              <a:rPr lang="ru-RU" sz="2600" dirty="0" smtClean="0"/>
              <a:t>, </a:t>
            </a:r>
            <a:r>
              <a:rPr lang="ru-RU" sz="2600" dirty="0" err="1" smtClean="0"/>
              <a:t>що</a:t>
            </a:r>
            <a:r>
              <a:rPr lang="ru-RU" sz="2600" dirty="0" smtClean="0"/>
              <a:t> </a:t>
            </a:r>
            <a:r>
              <a:rPr lang="ru-RU" sz="2600" dirty="0" err="1" smtClean="0"/>
              <a:t>Чумацький</a:t>
            </a:r>
            <a:r>
              <a:rPr lang="ru-RU" sz="2600" dirty="0" smtClean="0"/>
              <a:t> Шлях </a:t>
            </a:r>
            <a:r>
              <a:rPr lang="ru-RU" sz="2600" dirty="0" err="1" smtClean="0"/>
              <a:t>є</a:t>
            </a:r>
            <a:r>
              <a:rPr lang="ru-RU" sz="2600" dirty="0" smtClean="0"/>
              <a:t> </a:t>
            </a:r>
            <a:r>
              <a:rPr lang="ru-RU" sz="2600" dirty="0" err="1" smtClean="0"/>
              <a:t>спіраллю</a:t>
            </a:r>
            <a:r>
              <a:rPr lang="ru-RU" sz="2600" dirty="0" smtClean="0"/>
              <a:t> </a:t>
            </a:r>
            <a:r>
              <a:rPr lang="ru-RU" sz="2600" dirty="0" err="1" smtClean="0"/>
              <a:t>із</a:t>
            </a:r>
            <a:r>
              <a:rPr lang="ru-RU" sz="2600" dirty="0" smtClean="0"/>
              <a:t> </a:t>
            </a:r>
            <a:r>
              <a:rPr lang="ru-RU" sz="2600" dirty="0" err="1" smtClean="0"/>
              <a:t>перемичкою</a:t>
            </a:r>
            <a:r>
              <a:rPr lang="ru-RU" sz="2600" dirty="0" smtClean="0"/>
              <a:t>, а не </a:t>
            </a:r>
            <a:r>
              <a:rPr lang="ru-RU" sz="2600" dirty="0" err="1" smtClean="0"/>
              <a:t>звичайною</a:t>
            </a:r>
            <a:r>
              <a:rPr lang="ru-RU" sz="2600" dirty="0" smtClean="0"/>
              <a:t> </a:t>
            </a:r>
            <a:r>
              <a:rPr lang="ru-RU" sz="2600" dirty="0" err="1" smtClean="0"/>
              <a:t>спіраллю</a:t>
            </a:r>
            <a:r>
              <a:rPr lang="ru-RU" sz="2600" dirty="0" smtClean="0"/>
              <a:t>. </a:t>
            </a:r>
            <a:r>
              <a:rPr lang="ru-RU" sz="2600" dirty="0" err="1" smtClean="0"/>
              <a:t>Це</a:t>
            </a:r>
            <a:r>
              <a:rPr lang="ru-RU" sz="2600" dirty="0" smtClean="0"/>
              <a:t> </a:t>
            </a:r>
            <a:r>
              <a:rPr lang="ru-RU" sz="2600" dirty="0" err="1" smtClean="0"/>
              <a:t>припущення</a:t>
            </a:r>
            <a:r>
              <a:rPr lang="ru-RU" sz="2600" dirty="0" smtClean="0"/>
              <a:t> </a:t>
            </a:r>
            <a:r>
              <a:rPr lang="ru-RU" sz="2600" dirty="0" err="1" smtClean="0"/>
              <a:t>було</a:t>
            </a:r>
            <a:r>
              <a:rPr lang="ru-RU" sz="2600" dirty="0" smtClean="0"/>
              <a:t> </a:t>
            </a:r>
            <a:r>
              <a:rPr lang="ru-RU" sz="2600" dirty="0" err="1" smtClean="0"/>
              <a:t>підтверджене</a:t>
            </a:r>
            <a:r>
              <a:rPr lang="ru-RU" sz="2600" dirty="0" smtClean="0"/>
              <a:t> у 2005 </a:t>
            </a:r>
            <a:r>
              <a:rPr lang="ru-RU" sz="2600" dirty="0" err="1" smtClean="0"/>
              <a:t>році</a:t>
            </a:r>
            <a:r>
              <a:rPr lang="ru-RU" sz="2600" dirty="0" smtClean="0"/>
              <a:t> </a:t>
            </a:r>
            <a:r>
              <a:rPr lang="ru-RU" sz="2600" dirty="0" err="1" smtClean="0"/>
              <a:t>Космічним</a:t>
            </a:r>
            <a:r>
              <a:rPr lang="ru-RU" sz="2600" dirty="0" smtClean="0"/>
              <a:t>  телескопом </a:t>
            </a:r>
            <a:r>
              <a:rPr lang="ru-RU" sz="2600" dirty="0" err="1" smtClean="0"/>
              <a:t>імені</a:t>
            </a:r>
            <a:r>
              <a:rPr lang="ru-RU" sz="2600" dirty="0" smtClean="0"/>
              <a:t> </a:t>
            </a:r>
            <a:r>
              <a:rPr lang="ru-RU" sz="2600" dirty="0" err="1" smtClean="0"/>
              <a:t>ЛайманаСпіцера</a:t>
            </a:r>
            <a:r>
              <a:rPr lang="ru-RU" sz="2600" dirty="0" smtClean="0"/>
              <a:t>, </a:t>
            </a:r>
            <a:r>
              <a:rPr lang="ru-RU" sz="2600" dirty="0" err="1" smtClean="0"/>
              <a:t>який</a:t>
            </a:r>
            <a:r>
              <a:rPr lang="ru-RU" sz="2600" dirty="0" smtClean="0"/>
              <a:t> показав, </a:t>
            </a:r>
            <a:r>
              <a:rPr lang="ru-RU" sz="2600" dirty="0" err="1" smtClean="0"/>
              <a:t>що</a:t>
            </a:r>
            <a:r>
              <a:rPr lang="ru-RU" sz="2600" dirty="0" smtClean="0"/>
              <a:t> центральна </a:t>
            </a:r>
            <a:r>
              <a:rPr lang="ru-RU" sz="2600" dirty="0" err="1" smtClean="0"/>
              <a:t>перемичка</a:t>
            </a:r>
            <a:r>
              <a:rPr lang="ru-RU" sz="2600" dirty="0" smtClean="0"/>
              <a:t> </a:t>
            </a:r>
            <a:r>
              <a:rPr lang="ru-RU" sz="2600" dirty="0" err="1" smtClean="0"/>
              <a:t>нашої</a:t>
            </a:r>
            <a:r>
              <a:rPr lang="ru-RU" sz="2600" dirty="0" smtClean="0"/>
              <a:t> галактики </a:t>
            </a:r>
            <a:r>
              <a:rPr lang="ru-RU" sz="2600" dirty="0" err="1" smtClean="0"/>
              <a:t>є</a:t>
            </a:r>
            <a:r>
              <a:rPr lang="ru-RU" sz="2600" dirty="0" smtClean="0"/>
              <a:t> </a:t>
            </a:r>
            <a:r>
              <a:rPr lang="ru-RU" sz="2600" dirty="0" err="1" smtClean="0"/>
              <a:t>більшою</a:t>
            </a:r>
            <a:r>
              <a:rPr lang="ru-RU" sz="2600" dirty="0" smtClean="0"/>
              <a:t> </a:t>
            </a:r>
            <a:r>
              <a:rPr lang="ru-RU" sz="2600" dirty="0" err="1" smtClean="0"/>
              <a:t>ніж</a:t>
            </a:r>
            <a:r>
              <a:rPr lang="ru-RU" sz="2600" dirty="0" smtClean="0"/>
              <a:t> </a:t>
            </a:r>
            <a:r>
              <a:rPr lang="ru-RU" sz="2600" dirty="0" err="1" smtClean="0"/>
              <a:t>вважалось</a:t>
            </a:r>
            <a:r>
              <a:rPr lang="ru-RU" sz="2600" dirty="0" smtClean="0"/>
              <a:t> </a:t>
            </a:r>
            <a:r>
              <a:rPr lang="ru-RU" sz="2600" dirty="0" err="1" smtClean="0"/>
              <a:t>раніше</a:t>
            </a:r>
            <a:r>
              <a:rPr lang="ru-RU" sz="2600" dirty="0" smtClean="0"/>
              <a:t>.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ru-RU" sz="2600" dirty="0" err="1" smtClean="0"/>
              <a:t>Згідно</a:t>
            </a:r>
            <a:r>
              <a:rPr lang="ru-RU" sz="2600" dirty="0" smtClean="0"/>
              <a:t> </a:t>
            </a:r>
            <a:r>
              <a:rPr lang="ru-RU" sz="2600" dirty="0" err="1" smtClean="0"/>
              <a:t>останніх</a:t>
            </a:r>
            <a:r>
              <a:rPr lang="ru-RU" sz="2600" dirty="0" smtClean="0"/>
              <a:t> </a:t>
            </a:r>
            <a:r>
              <a:rPr lang="ru-RU" sz="2600" dirty="0" err="1" smtClean="0"/>
              <a:t>наукових</a:t>
            </a:r>
            <a:r>
              <a:rPr lang="ru-RU" sz="2600" dirty="0" smtClean="0"/>
              <a:t> </a:t>
            </a:r>
            <a:r>
              <a:rPr lang="ru-RU" sz="2600" dirty="0" err="1" smtClean="0"/>
              <a:t>оцінок</a:t>
            </a:r>
            <a:r>
              <a:rPr lang="ru-RU" sz="2600" dirty="0" smtClean="0"/>
              <a:t>, </a:t>
            </a:r>
            <a:r>
              <a:rPr lang="ru-RU" sz="2600" dirty="0" err="1" smtClean="0"/>
              <a:t>відстань</a:t>
            </a:r>
            <a:r>
              <a:rPr lang="ru-RU" sz="2600" dirty="0" smtClean="0"/>
              <a:t> </a:t>
            </a:r>
            <a:r>
              <a:rPr lang="ru-RU" sz="2600" dirty="0" err="1" smtClean="0"/>
              <a:t>від</a:t>
            </a:r>
            <a:r>
              <a:rPr lang="ru-RU" sz="2600" dirty="0" smtClean="0"/>
              <a:t> </a:t>
            </a:r>
            <a:r>
              <a:rPr lang="ru-RU" sz="2600" dirty="0" err="1" smtClean="0"/>
              <a:t>Сонця</a:t>
            </a:r>
            <a:r>
              <a:rPr lang="ru-RU" sz="2600" dirty="0" smtClean="0"/>
              <a:t> до </a:t>
            </a:r>
            <a:r>
              <a:rPr lang="ru-RU" sz="2600" dirty="0" err="1" smtClean="0"/>
              <a:t>галактичного</a:t>
            </a:r>
            <a:r>
              <a:rPr lang="ru-RU" sz="2600" dirty="0" smtClean="0"/>
              <a:t> центру, </a:t>
            </a:r>
            <a:r>
              <a:rPr lang="ru-RU" sz="2600" dirty="0" err="1" smtClean="0"/>
              <a:t>складає</a:t>
            </a:r>
            <a:r>
              <a:rPr lang="ru-RU" sz="2600" dirty="0" smtClean="0"/>
              <a:t> 26 000 ± 1 400 </a:t>
            </a:r>
            <a:r>
              <a:rPr lang="ru-RU" sz="2600" dirty="0" err="1" smtClean="0"/>
              <a:t>світлових</a:t>
            </a:r>
            <a:r>
              <a:rPr lang="ru-RU" sz="2600" dirty="0" smtClean="0"/>
              <a:t> </a:t>
            </a:r>
            <a:r>
              <a:rPr lang="ru-RU" sz="2600" dirty="0" err="1" smtClean="0"/>
              <a:t>років</a:t>
            </a:r>
            <a:r>
              <a:rPr lang="ru-RU" sz="2600" dirty="0" smtClean="0"/>
              <a:t>, в той час як </a:t>
            </a:r>
            <a:r>
              <a:rPr lang="ru-RU" sz="2600" dirty="0" err="1" smtClean="0"/>
              <a:t>згідно</a:t>
            </a:r>
            <a:r>
              <a:rPr lang="ru-RU" sz="2600" dirty="0" smtClean="0"/>
              <a:t> </a:t>
            </a:r>
            <a:r>
              <a:rPr lang="ru-RU" sz="2600" dirty="0" err="1" smtClean="0"/>
              <a:t>попередніх</a:t>
            </a:r>
            <a:r>
              <a:rPr lang="ru-RU" sz="2600" dirty="0" smtClean="0"/>
              <a:t> </a:t>
            </a:r>
            <a:r>
              <a:rPr lang="ru-RU" sz="2600" dirty="0" err="1" smtClean="0"/>
              <a:t>оцінок</a:t>
            </a:r>
            <a:r>
              <a:rPr lang="ru-RU" sz="2600" dirty="0" smtClean="0"/>
              <a:t> наша зоря </a:t>
            </a:r>
            <a:r>
              <a:rPr lang="ru-RU" sz="2600" dirty="0" err="1" smtClean="0"/>
              <a:t>знаходилася</a:t>
            </a:r>
            <a:r>
              <a:rPr lang="ru-RU" sz="2600" dirty="0" smtClean="0"/>
              <a:t> на </a:t>
            </a:r>
            <a:r>
              <a:rPr lang="ru-RU" sz="2600" dirty="0" err="1" smtClean="0"/>
              <a:t>відстані</a:t>
            </a:r>
            <a:r>
              <a:rPr lang="ru-RU" sz="2600" dirty="0" smtClean="0"/>
              <a:t> </a:t>
            </a:r>
            <a:r>
              <a:rPr lang="ru-RU" sz="2600" dirty="0" err="1" smtClean="0"/>
              <a:t>біля</a:t>
            </a:r>
            <a:r>
              <a:rPr lang="ru-RU" sz="2600" dirty="0" smtClean="0"/>
              <a:t> 35 000 </a:t>
            </a:r>
            <a:r>
              <a:rPr lang="ru-RU" sz="2600" dirty="0" err="1" smtClean="0"/>
              <a:t>світових</a:t>
            </a:r>
            <a:r>
              <a:rPr lang="ru-RU" sz="2600" dirty="0" smtClean="0"/>
              <a:t> </a:t>
            </a:r>
            <a:r>
              <a:rPr lang="ru-RU" sz="2600" dirty="0" err="1" smtClean="0"/>
              <a:t>років</a:t>
            </a:r>
            <a:r>
              <a:rPr lang="ru-RU" sz="2600" dirty="0" smtClean="0"/>
              <a:t> </a:t>
            </a:r>
            <a:r>
              <a:rPr lang="ru-RU" sz="2600" dirty="0" err="1" smtClean="0"/>
              <a:t>від</a:t>
            </a:r>
            <a:r>
              <a:rPr lang="ru-RU" sz="2600" dirty="0" smtClean="0"/>
              <a:t> </a:t>
            </a:r>
            <a:r>
              <a:rPr lang="ru-RU" sz="2600" dirty="0" err="1" smtClean="0"/>
              <a:t>центральної</a:t>
            </a:r>
            <a:r>
              <a:rPr lang="ru-RU" sz="2600" dirty="0" smtClean="0"/>
              <a:t> </a:t>
            </a:r>
            <a:r>
              <a:rPr lang="ru-RU" sz="2600" dirty="0" err="1" smtClean="0"/>
              <a:t>перемички</a:t>
            </a:r>
            <a:r>
              <a:rPr lang="ru-RU" sz="2600" dirty="0" smtClean="0"/>
              <a:t>.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2852"/>
            <a:ext cx="4429156" cy="6572296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/>
              <a:t>Центр галактики </a:t>
            </a:r>
            <a:r>
              <a:rPr lang="ru-RU" sz="2400" dirty="0" err="1" smtClean="0"/>
              <a:t>містить</a:t>
            </a:r>
            <a:r>
              <a:rPr lang="ru-RU" sz="2400" dirty="0" smtClean="0"/>
              <a:t> </a:t>
            </a:r>
            <a:r>
              <a:rPr lang="ru-RU" sz="2400" dirty="0" err="1" smtClean="0"/>
              <a:t>компактний</a:t>
            </a:r>
            <a:r>
              <a:rPr lang="ru-RU" sz="2400" dirty="0" smtClean="0"/>
              <a:t> </a:t>
            </a:r>
            <a:r>
              <a:rPr lang="ru-RU" sz="2400" dirty="0" err="1" smtClean="0"/>
              <a:t>об'єкт</a:t>
            </a:r>
            <a:r>
              <a:rPr lang="ru-RU" sz="2400" dirty="0" smtClean="0"/>
              <a:t> </a:t>
            </a:r>
            <a:r>
              <a:rPr lang="ru-RU" sz="2400" dirty="0" err="1" smtClean="0"/>
              <a:t>із</a:t>
            </a:r>
            <a:r>
              <a:rPr lang="ru-RU" sz="2400" dirty="0" smtClean="0"/>
              <a:t> </a:t>
            </a:r>
            <a:r>
              <a:rPr lang="ru-RU" sz="2400" dirty="0" err="1" smtClean="0"/>
              <a:t>дуже</a:t>
            </a:r>
            <a:r>
              <a:rPr lang="ru-RU" sz="2400" dirty="0" smtClean="0"/>
              <a:t> малою </a:t>
            </a:r>
            <a:r>
              <a:rPr lang="ru-RU" sz="2400" dirty="0" err="1" smtClean="0"/>
              <a:t>масою</a:t>
            </a:r>
            <a:r>
              <a:rPr lang="ru-RU" sz="2400" dirty="0" smtClean="0"/>
              <a:t>. Цей </a:t>
            </a:r>
            <a:r>
              <a:rPr lang="ru-RU" sz="2400" dirty="0" err="1" smtClean="0"/>
              <a:t>об'єкт</a:t>
            </a:r>
            <a:r>
              <a:rPr lang="ru-RU" sz="2400" dirty="0" smtClean="0"/>
              <a:t> </a:t>
            </a:r>
            <a:r>
              <a:rPr lang="ru-RU" sz="2400" dirty="0" err="1" smtClean="0"/>
              <a:t>має</a:t>
            </a:r>
            <a:r>
              <a:rPr lang="ru-RU" sz="2400" dirty="0" smtClean="0"/>
              <a:t> </a:t>
            </a:r>
            <a:r>
              <a:rPr lang="ru-RU" sz="2400" dirty="0" err="1" smtClean="0"/>
              <a:t>назву</a:t>
            </a:r>
            <a:r>
              <a:rPr lang="ru-RU" sz="2400" dirty="0" smtClean="0"/>
              <a:t> </a:t>
            </a:r>
            <a:r>
              <a:rPr lang="ru-RU" sz="2400" dirty="0" err="1" smtClean="0"/>
              <a:t>Стрілець</a:t>
            </a:r>
            <a:r>
              <a:rPr lang="ru-RU" sz="2400" dirty="0" smtClean="0"/>
              <a:t> А*</a:t>
            </a:r>
            <a:r>
              <a:rPr lang="en-US" sz="2400" dirty="0" smtClean="0"/>
              <a:t> (</a:t>
            </a:r>
            <a:r>
              <a:rPr lang="en-US" sz="2400" i="1" dirty="0" smtClean="0"/>
              <a:t>Sagittarius A*</a:t>
            </a:r>
            <a:r>
              <a:rPr lang="en-US" sz="2400" dirty="0" smtClean="0"/>
              <a:t>), </a:t>
            </a:r>
            <a:r>
              <a:rPr lang="ru-RU" sz="2400" dirty="0" err="1" smtClean="0"/>
              <a:t>більшість</a:t>
            </a:r>
            <a:r>
              <a:rPr lang="ru-RU" sz="2400" dirty="0" smtClean="0"/>
              <a:t> </a:t>
            </a:r>
            <a:r>
              <a:rPr lang="ru-RU" sz="2400" dirty="0" err="1" smtClean="0"/>
              <a:t>вчених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вважають</a:t>
            </a:r>
            <a:r>
              <a:rPr lang="ru-RU" sz="2400" dirty="0" smtClean="0"/>
              <a:t> його </a:t>
            </a:r>
            <a:r>
              <a:rPr lang="ru-RU" sz="2400" dirty="0" err="1" smtClean="0"/>
              <a:t>супермасивною</a:t>
            </a:r>
            <a:r>
              <a:rPr lang="ru-RU" sz="2400" dirty="0" smtClean="0"/>
              <a:t> </a:t>
            </a:r>
            <a:r>
              <a:rPr lang="ru-RU" sz="2400" dirty="0" err="1" smtClean="0"/>
              <a:t>чорною</a:t>
            </a:r>
            <a:r>
              <a:rPr lang="ru-RU" sz="2400" dirty="0" smtClean="0"/>
              <a:t> </a:t>
            </a:r>
            <a:r>
              <a:rPr lang="ru-RU" sz="2400" dirty="0" err="1" smtClean="0"/>
              <a:t>дірою.Існує</a:t>
            </a:r>
            <a:r>
              <a:rPr lang="ru-RU" sz="2400" dirty="0" smtClean="0"/>
              <a:t> </a:t>
            </a:r>
            <a:r>
              <a:rPr lang="ru-RU" sz="2400" dirty="0" err="1" smtClean="0"/>
              <a:t>припущення</a:t>
            </a:r>
            <a:r>
              <a:rPr lang="ru-RU" sz="2400" dirty="0" smtClean="0"/>
              <a:t>,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більшість</a:t>
            </a:r>
            <a:r>
              <a:rPr lang="ru-RU" sz="2400" dirty="0" smtClean="0"/>
              <a:t> галактик </a:t>
            </a:r>
            <a:r>
              <a:rPr lang="ru-RU" sz="2400" dirty="0" err="1" smtClean="0"/>
              <a:t>мають</a:t>
            </a:r>
            <a:r>
              <a:rPr lang="ru-RU" sz="2400" dirty="0" smtClean="0"/>
              <a:t> </a:t>
            </a:r>
            <a:r>
              <a:rPr lang="ru-RU" sz="2400" dirty="0" err="1" smtClean="0"/>
              <a:t>супермасивні</a:t>
            </a:r>
            <a:r>
              <a:rPr lang="ru-RU" sz="2400" dirty="0" smtClean="0"/>
              <a:t> </a:t>
            </a:r>
            <a:r>
              <a:rPr lang="ru-RU" sz="2400" dirty="0" err="1" smtClean="0"/>
              <a:t>чорні</a:t>
            </a:r>
            <a:r>
              <a:rPr lang="ru-RU" sz="2400" dirty="0" smtClean="0"/>
              <a:t> </a:t>
            </a:r>
            <a:r>
              <a:rPr lang="ru-RU" sz="2400" dirty="0" err="1" smtClean="0"/>
              <a:t>діри</a:t>
            </a:r>
            <a:r>
              <a:rPr lang="ru-RU" sz="2400" dirty="0" smtClean="0"/>
              <a:t> у </a:t>
            </a:r>
            <a:r>
              <a:rPr lang="ru-RU" sz="2400" dirty="0" err="1" smtClean="0"/>
              <a:t>своєму</a:t>
            </a:r>
            <a:r>
              <a:rPr lang="ru-RU" sz="2400" dirty="0" smtClean="0"/>
              <a:t> </a:t>
            </a:r>
            <a:r>
              <a:rPr lang="ru-RU" sz="2400" dirty="0" err="1" smtClean="0"/>
              <a:t>галактичному</a:t>
            </a:r>
            <a:r>
              <a:rPr lang="ru-RU" sz="2400" dirty="0" smtClean="0"/>
              <a:t> </a:t>
            </a:r>
            <a:r>
              <a:rPr lang="ru-RU" sz="2400" dirty="0" err="1" smtClean="0"/>
              <a:t>центрі</a:t>
            </a:r>
            <a:r>
              <a:rPr lang="ru-RU" sz="2400" baseline="30000" dirty="0" smtClean="0"/>
              <a:t>.</a:t>
            </a:r>
          </a:p>
          <a:p>
            <a:r>
              <a:rPr lang="ru-RU" sz="2400" dirty="0" smtClean="0"/>
              <a:t>За </a:t>
            </a:r>
            <a:r>
              <a:rPr lang="ru-RU" sz="2400" dirty="0" err="1" smtClean="0"/>
              <a:t>оцінками</a:t>
            </a:r>
            <a:r>
              <a:rPr lang="ru-RU" sz="2400" dirty="0" smtClean="0"/>
              <a:t> </a:t>
            </a:r>
            <a:r>
              <a:rPr lang="ru-RU" sz="2400" dirty="0" err="1" smtClean="0"/>
              <a:t>вчених</a:t>
            </a:r>
            <a:r>
              <a:rPr lang="ru-RU" sz="2400" dirty="0" smtClean="0"/>
              <a:t>, </a:t>
            </a:r>
            <a:r>
              <a:rPr lang="ru-RU" sz="2400" dirty="0" err="1" smtClean="0"/>
              <a:t>галактичний</a:t>
            </a:r>
            <a:r>
              <a:rPr lang="ru-RU" sz="2400" dirty="0" smtClean="0"/>
              <a:t> диск,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видається</a:t>
            </a:r>
            <a:r>
              <a:rPr lang="ru-RU" sz="2400" dirty="0" smtClean="0"/>
              <a:t> в </a:t>
            </a:r>
            <a:r>
              <a:rPr lang="ru-RU" sz="2400" dirty="0" err="1" smtClean="0"/>
              <a:t>різні</a:t>
            </a:r>
            <a:r>
              <a:rPr lang="ru-RU" sz="2400" dirty="0" smtClean="0"/>
              <a:t> боки у </a:t>
            </a:r>
            <a:r>
              <a:rPr lang="ru-RU" sz="2400" dirty="0" err="1" smtClean="0"/>
              <a:t>районі</a:t>
            </a:r>
            <a:r>
              <a:rPr lang="ru-RU" sz="2400" dirty="0" smtClean="0"/>
              <a:t> </a:t>
            </a:r>
            <a:r>
              <a:rPr lang="ru-RU" sz="2400" dirty="0" err="1" smtClean="0"/>
              <a:t>галактичного</a:t>
            </a:r>
            <a:r>
              <a:rPr lang="ru-RU" sz="2400" dirty="0" smtClean="0"/>
              <a:t> центру, </a:t>
            </a:r>
            <a:r>
              <a:rPr lang="ru-RU" sz="2400" dirty="0" err="1" smtClean="0"/>
              <a:t>має</a:t>
            </a:r>
            <a:r>
              <a:rPr lang="ru-RU" sz="2400" dirty="0" smtClean="0"/>
              <a:t> </a:t>
            </a:r>
            <a:r>
              <a:rPr lang="ru-RU" sz="2400" dirty="0" err="1" smtClean="0"/>
              <a:t>діаметр</a:t>
            </a:r>
            <a:r>
              <a:rPr lang="ru-RU" sz="2400" dirty="0" smtClean="0"/>
              <a:t> </a:t>
            </a:r>
            <a:r>
              <a:rPr lang="ru-RU" sz="2400" dirty="0" err="1" smtClean="0"/>
              <a:t>близько</a:t>
            </a:r>
            <a:r>
              <a:rPr lang="ru-RU" sz="2400" dirty="0" smtClean="0"/>
              <a:t> 100 000світлових </a:t>
            </a:r>
            <a:r>
              <a:rPr lang="ru-RU" sz="2400" dirty="0" err="1" smtClean="0"/>
              <a:t>років</a:t>
            </a:r>
            <a:r>
              <a:rPr lang="ru-RU" sz="2400" dirty="0" smtClean="0"/>
              <a:t>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37890" name="Picture 2" descr="http://lifetips.org.ua/uploads/posts/2011-12/1324042260_z_e3e5f19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214290"/>
            <a:ext cx="3810026" cy="3214710"/>
          </a:xfrm>
          <a:prstGeom prst="rect">
            <a:avLst/>
          </a:prstGeom>
          <a:noFill/>
        </p:spPr>
      </p:pic>
      <p:pic>
        <p:nvPicPr>
          <p:cNvPr id="37892" name="Picture 4" descr="http://poglyad.com/Content/stories/2145/731ed8fe7d49d61727ef6b5ad04854c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3643314"/>
            <a:ext cx="3857652" cy="2954962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72390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err="1" smtClean="0"/>
              <a:t>Зіткнення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галактикою </a:t>
            </a:r>
            <a:r>
              <a:rPr lang="ru-RU" b="1" dirty="0" err="1" smtClean="0"/>
              <a:t>Андромеди</a:t>
            </a:r>
            <a:r>
              <a:rPr lang="ru-RU" b="1" dirty="0" smtClean="0"/>
              <a:t> у </a:t>
            </a:r>
            <a:r>
              <a:rPr lang="ru-RU" b="1" dirty="0" err="1" smtClean="0"/>
              <a:t>майбутньому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19458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7758138" cy="4873625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За </a:t>
            </a:r>
            <a:r>
              <a:rPr lang="ru-RU" dirty="0" err="1" smtClean="0"/>
              <a:t>допомогою</a:t>
            </a:r>
            <a:r>
              <a:rPr lang="ru-RU" dirty="0" smtClean="0"/>
              <a:t> </a:t>
            </a:r>
            <a:r>
              <a:rPr lang="ru-RU" dirty="0" err="1" smtClean="0"/>
              <a:t>комп'ютерного</a:t>
            </a:r>
            <a:r>
              <a:rPr lang="ru-RU" dirty="0" smtClean="0"/>
              <a:t> </a:t>
            </a:r>
            <a:r>
              <a:rPr lang="ru-RU" dirty="0" err="1" smtClean="0"/>
              <a:t>моделювання</a:t>
            </a:r>
            <a:r>
              <a:rPr lang="ru-RU" dirty="0" smtClean="0"/>
              <a:t>, </a:t>
            </a:r>
            <a:r>
              <a:rPr lang="ru-RU" dirty="0" err="1" smtClean="0"/>
              <a:t>фахівці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Гарвардського-Смітсонського</a:t>
            </a:r>
            <a:r>
              <a:rPr lang="ru-RU" dirty="0" smtClean="0"/>
              <a:t> Центру </a:t>
            </a:r>
            <a:r>
              <a:rPr lang="ru-RU" dirty="0" err="1" smtClean="0"/>
              <a:t>Астрофізики</a:t>
            </a:r>
            <a:r>
              <a:rPr lang="ru-RU" dirty="0" smtClean="0"/>
              <a:t> </a:t>
            </a:r>
            <a:r>
              <a:rPr lang="ru-RU" dirty="0" err="1" smtClean="0"/>
              <a:t>зробили</a:t>
            </a:r>
            <a:r>
              <a:rPr lang="ru-RU" dirty="0" smtClean="0"/>
              <a:t> </a:t>
            </a:r>
            <a:r>
              <a:rPr lang="ru-RU" dirty="0" err="1" smtClean="0"/>
              <a:t>висновок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наша галактика та</a:t>
            </a:r>
            <a:r>
              <a:rPr lang="ru-RU" dirty="0" smtClean="0">
                <a:latin typeface="Arial" charset="0"/>
              </a:rPr>
              <a:t> </a:t>
            </a:r>
            <a:r>
              <a:rPr lang="ru-RU" dirty="0" smtClean="0"/>
              <a:t>галактика </a:t>
            </a:r>
            <a:r>
              <a:rPr lang="ru-RU" dirty="0" err="1" smtClean="0"/>
              <a:t>Андромеди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наближуються</a:t>
            </a:r>
            <a:r>
              <a:rPr lang="ru-RU" dirty="0" smtClean="0"/>
              <a:t> одна до </a:t>
            </a:r>
            <a:r>
              <a:rPr lang="ru-RU" dirty="0" err="1" smtClean="0"/>
              <a:t>одної</a:t>
            </a:r>
            <a:r>
              <a:rPr lang="ru-RU" dirty="0" smtClean="0"/>
              <a:t> </a:t>
            </a:r>
            <a:r>
              <a:rPr lang="ru-RU" dirty="0" err="1" smtClean="0"/>
              <a:t>зі</a:t>
            </a:r>
            <a:r>
              <a:rPr lang="ru-RU" dirty="0" smtClean="0"/>
              <a:t> </a:t>
            </a:r>
            <a:r>
              <a:rPr lang="ru-RU" dirty="0" err="1" smtClean="0"/>
              <a:t>швидкістю</a:t>
            </a:r>
            <a:r>
              <a:rPr lang="ru-RU" dirty="0" smtClean="0"/>
              <a:t> </a:t>
            </a:r>
            <a:r>
              <a:rPr lang="ru-RU" dirty="0" err="1" smtClean="0"/>
              <a:t>біля</a:t>
            </a:r>
            <a:r>
              <a:rPr lang="ru-RU" dirty="0" smtClean="0"/>
              <a:t> 500 </a:t>
            </a:r>
            <a:r>
              <a:rPr lang="ru-RU" dirty="0" err="1" smtClean="0"/>
              <a:t>тисяч</a:t>
            </a:r>
            <a:r>
              <a:rPr lang="ru-RU" dirty="0" smtClean="0"/>
              <a:t> км/год, </a:t>
            </a:r>
            <a:r>
              <a:rPr lang="ru-RU" dirty="0" err="1" smtClean="0"/>
              <a:t>врешті</a:t>
            </a:r>
            <a:r>
              <a:rPr lang="ru-RU" dirty="0" smtClean="0"/>
              <a:t> </a:t>
            </a:r>
            <a:r>
              <a:rPr lang="ru-RU" dirty="0" err="1" smtClean="0"/>
              <a:t>зіткнуться</a:t>
            </a:r>
            <a:r>
              <a:rPr lang="ru-RU" dirty="0" smtClean="0"/>
              <a:t>.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станеться</a:t>
            </a:r>
            <a:r>
              <a:rPr lang="ru-RU" dirty="0" smtClean="0"/>
              <a:t> </a:t>
            </a:r>
            <a:r>
              <a:rPr lang="ru-RU" dirty="0" err="1" smtClean="0"/>
              <a:t>приблизно</a:t>
            </a:r>
            <a:r>
              <a:rPr lang="ru-RU" dirty="0" smtClean="0"/>
              <a:t> через 2 </a:t>
            </a:r>
            <a:r>
              <a:rPr lang="ru-RU" dirty="0" err="1" smtClean="0"/>
              <a:t>мільярди</a:t>
            </a:r>
            <a:r>
              <a:rPr lang="ru-RU" dirty="0" smtClean="0"/>
              <a:t> </a:t>
            </a:r>
            <a:r>
              <a:rPr lang="ru-RU" dirty="0" err="1" smtClean="0"/>
              <a:t>років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Спочатку</a:t>
            </a:r>
            <a:r>
              <a:rPr lang="ru-RU" dirty="0" smtClean="0"/>
              <a:t>, </a:t>
            </a:r>
            <a:r>
              <a:rPr lang="ru-RU" dirty="0" err="1" smtClean="0"/>
              <a:t>дві</a:t>
            </a:r>
            <a:r>
              <a:rPr lang="ru-RU" dirty="0" smtClean="0"/>
              <a:t> галактики, </a:t>
            </a:r>
            <a:r>
              <a:rPr lang="ru-RU" dirty="0" err="1" smtClean="0"/>
              <a:t>підійшовши</a:t>
            </a:r>
            <a:r>
              <a:rPr lang="ru-RU" dirty="0" smtClean="0"/>
              <a:t> одна до </a:t>
            </a:r>
            <a:r>
              <a:rPr lang="ru-RU" dirty="0" err="1" smtClean="0"/>
              <a:t>одної</a:t>
            </a:r>
            <a:r>
              <a:rPr lang="ru-RU" dirty="0" smtClean="0"/>
              <a:t>, </a:t>
            </a:r>
            <a:r>
              <a:rPr lang="ru-RU" dirty="0" err="1" smtClean="0"/>
              <a:t>почнуть</a:t>
            </a:r>
            <a:r>
              <a:rPr lang="ru-RU" dirty="0" smtClean="0"/>
              <a:t> </a:t>
            </a:r>
            <a:r>
              <a:rPr lang="ru-RU" dirty="0" err="1" smtClean="0"/>
              <a:t>обертатися</a:t>
            </a:r>
            <a:r>
              <a:rPr lang="ru-RU" dirty="0" smtClean="0"/>
              <a:t> </a:t>
            </a:r>
            <a:r>
              <a:rPr lang="ru-RU" dirty="0" err="1" smtClean="0"/>
              <a:t>навколо</a:t>
            </a:r>
            <a:r>
              <a:rPr lang="ru-RU" dirty="0" smtClean="0"/>
              <a:t> одна </a:t>
            </a:r>
            <a:r>
              <a:rPr lang="ru-RU" dirty="0" err="1" smtClean="0"/>
              <a:t>одної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зірки</a:t>
            </a:r>
            <a:r>
              <a:rPr lang="ru-RU" dirty="0" smtClean="0"/>
              <a:t> </a:t>
            </a:r>
            <a:r>
              <a:rPr lang="ru-RU" dirty="0" err="1" smtClean="0"/>
              <a:t>почнуть</a:t>
            </a:r>
            <a:r>
              <a:rPr lang="ru-RU" dirty="0" smtClean="0"/>
              <a:t> </a:t>
            </a:r>
            <a:r>
              <a:rPr lang="ru-RU" dirty="0" err="1" smtClean="0"/>
              <a:t>змішуватися</a:t>
            </a:r>
            <a:r>
              <a:rPr lang="ru-RU" dirty="0" smtClean="0"/>
              <a:t>. На </a:t>
            </a:r>
            <a:r>
              <a:rPr lang="ru-RU" dirty="0" err="1" smtClean="0"/>
              <a:t>цей</a:t>
            </a:r>
            <a:r>
              <a:rPr lang="ru-RU" dirty="0" smtClean="0"/>
              <a:t> час наше </a:t>
            </a:r>
            <a:r>
              <a:rPr lang="ru-RU" dirty="0" err="1" smtClean="0"/>
              <a:t>Сонце</a:t>
            </a:r>
            <a:r>
              <a:rPr lang="ru-RU" dirty="0" smtClean="0"/>
              <a:t> </a:t>
            </a:r>
            <a:r>
              <a:rPr lang="ru-RU" dirty="0" err="1" smtClean="0"/>
              <a:t>ще</a:t>
            </a:r>
            <a:r>
              <a:rPr lang="ru-RU" dirty="0" smtClean="0"/>
              <a:t> буде </a:t>
            </a:r>
            <a:r>
              <a:rPr lang="ru-RU" dirty="0" err="1" smtClean="0"/>
              <a:t>існувати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його </a:t>
            </a:r>
            <a:r>
              <a:rPr lang="ru-RU" dirty="0" err="1" smtClean="0"/>
              <a:t>надмірна</a:t>
            </a:r>
            <a:r>
              <a:rPr lang="ru-RU" dirty="0" smtClean="0"/>
              <a:t> </a:t>
            </a:r>
            <a:r>
              <a:rPr lang="ru-RU" dirty="0" err="1" smtClean="0"/>
              <a:t>радіація</a:t>
            </a:r>
            <a:r>
              <a:rPr lang="ru-RU" dirty="0" smtClean="0"/>
              <a:t> спалить </a:t>
            </a:r>
            <a:r>
              <a:rPr lang="ru-RU" dirty="0" err="1" smtClean="0"/>
              <a:t>океани</a:t>
            </a:r>
            <a:r>
              <a:rPr lang="ru-RU" dirty="0" smtClean="0"/>
              <a:t> на </a:t>
            </a:r>
            <a:r>
              <a:rPr lang="ru-RU" dirty="0" err="1" smtClean="0"/>
              <a:t>нашій</a:t>
            </a:r>
            <a:r>
              <a:rPr lang="ru-RU" dirty="0" smtClean="0"/>
              <a:t> </a:t>
            </a:r>
            <a:r>
              <a:rPr lang="ru-RU" dirty="0" err="1" smtClean="0"/>
              <a:t>планеті</a:t>
            </a:r>
            <a:r>
              <a:rPr lang="ru-RU" dirty="0" smtClean="0"/>
              <a:t>.</a:t>
            </a:r>
          </a:p>
          <a:p>
            <a:endParaRPr lang="ru-RU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Другая 1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0000"/>
      </a:accent1>
      <a:accent2>
        <a:srgbClr val="FFFFFF"/>
      </a:accent2>
      <a:accent3>
        <a:srgbClr val="000000"/>
      </a:accent3>
      <a:accent4>
        <a:srgbClr val="FFFFFF"/>
      </a:accent4>
      <a:accent5>
        <a:srgbClr val="000000"/>
      </a:accent5>
      <a:accent6>
        <a:srgbClr val="FFFFFF"/>
      </a:accent6>
      <a:hlink>
        <a:srgbClr val="000000"/>
      </a:hlink>
      <a:folHlink>
        <a:srgbClr val="FFFFFF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115</TotalTime>
  <Words>390</Words>
  <Application>Microsoft Office PowerPoint</Application>
  <PresentationFormat>Экран (4:3)</PresentationFormat>
  <Paragraphs>31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Изящная</vt:lpstr>
      <vt:lpstr>Чумацький Шлях </vt:lpstr>
      <vt:lpstr>Що таке Чумацький Шлях?</vt:lpstr>
      <vt:lpstr>Назва</vt:lpstr>
      <vt:lpstr>Слайд 4</vt:lpstr>
      <vt:lpstr>Вік </vt:lpstr>
      <vt:lpstr>                              Розміри</vt:lpstr>
      <vt:lpstr>Структура </vt:lpstr>
      <vt:lpstr>Слайд 8</vt:lpstr>
      <vt:lpstr>  Зіткнення з галактикою Андромеди у майбутньому </vt:lpstr>
      <vt:lpstr>Слайд 10</vt:lpstr>
      <vt:lpstr>Чумацький шлях (комп'ютерна модель). Спіральна галактика з перемичкою. </vt:lpstr>
      <vt:lpstr>Панорама південного неба, зроблена близько обсерваторії Паранал, Чилі, 2009 рік</vt:lpstr>
      <vt:lpstr>Панорама Чумацького Шляху, зроблена в Долині Смерті, США, 2005 рік.</vt:lpstr>
      <vt:lpstr>Слайд 14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FuckYouBill</dc:creator>
  <cp:lastModifiedBy>AMD55</cp:lastModifiedBy>
  <cp:revision>12</cp:revision>
  <dcterms:created xsi:type="dcterms:W3CDTF">2010-05-12T12:18:52Z</dcterms:created>
  <dcterms:modified xsi:type="dcterms:W3CDTF">2014-04-14T21:09:06Z</dcterms:modified>
</cp:coreProperties>
</file>