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458200" cy="914400"/>
          </a:xfrm>
        </p:spPr>
        <p:txBody>
          <a:bodyPr>
            <a:noAutofit/>
          </a:bodyPr>
          <a:lstStyle/>
          <a:p>
            <a:r>
              <a:rPr lang="uk-UA" sz="3200" b="1" dirty="0" smtClean="0"/>
              <a:t>Місце України в інтеграційних процесах Європи та світу. Міграція та еміграція. Внесок українців у світову науку і культуру. Українська діаспора у світі.</a:t>
            </a:r>
            <a:endParaRPr lang="ru-RU" sz="3200" b="1" dirty="0"/>
          </a:p>
        </p:txBody>
      </p:sp>
      <p:pic>
        <p:nvPicPr>
          <p:cNvPr id="1026" name="Picture 2" descr="H:\загрузки\Україн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48880"/>
            <a:ext cx="7488832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/>
          <a:lstStyle/>
          <a:p>
            <a:r>
              <a:rPr lang="uk-UA" dirty="0" smtClean="0"/>
              <a:t>Внесок українців у світову культуру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836712"/>
            <a:ext cx="8686800" cy="602128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 в 20-ті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пожвавився</a:t>
            </a:r>
            <a:r>
              <a:rPr lang="ru-RU" dirty="0" smtClean="0"/>
              <a:t> </a:t>
            </a:r>
            <a:r>
              <a:rPr lang="ru-RU" dirty="0" err="1" smtClean="0"/>
              <a:t>новаторський</a:t>
            </a:r>
            <a:r>
              <a:rPr lang="ru-RU" dirty="0" smtClean="0"/>
              <a:t> </a:t>
            </a:r>
            <a:r>
              <a:rPr lang="ru-RU" dirty="0" err="1" smtClean="0"/>
              <a:t>пошук</a:t>
            </a:r>
            <a:r>
              <a:rPr lang="ru-RU" dirty="0" smtClean="0"/>
              <a:t> у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образотворчого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. </a:t>
            </a:r>
            <a:r>
              <a:rPr lang="ru-RU" dirty="0" err="1" smtClean="0"/>
              <a:t>Поштовх</a:t>
            </a:r>
            <a:r>
              <a:rPr lang="ru-RU" dirty="0" smtClean="0"/>
              <a:t>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напрямі</a:t>
            </a:r>
            <a:r>
              <a:rPr lang="ru-RU" dirty="0" smtClean="0"/>
              <a:t> </a:t>
            </a:r>
            <a:r>
              <a:rPr lang="ru-RU" dirty="0" err="1" smtClean="0"/>
              <a:t>надала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академія</a:t>
            </a:r>
            <a:r>
              <a:rPr lang="ru-RU" dirty="0" smtClean="0"/>
              <a:t> </a:t>
            </a:r>
            <a:r>
              <a:rPr lang="ru-RU" dirty="0" err="1" smtClean="0"/>
              <a:t>мистецтв</a:t>
            </a:r>
            <a:r>
              <a:rPr lang="ru-RU" dirty="0" smtClean="0"/>
              <a:t>, </a:t>
            </a:r>
            <a:r>
              <a:rPr lang="ru-RU" dirty="0" err="1" smtClean="0"/>
              <a:t>утворена</a:t>
            </a:r>
            <a:r>
              <a:rPr lang="ru-RU" dirty="0" smtClean="0"/>
              <a:t> в 1917 р. Перший ректор </a:t>
            </a:r>
            <a:r>
              <a:rPr lang="ru-RU" dirty="0" err="1" smtClean="0"/>
              <a:t>Академії</a:t>
            </a:r>
            <a:r>
              <a:rPr lang="ru-RU" dirty="0" smtClean="0"/>
              <a:t>, </a:t>
            </a:r>
            <a:r>
              <a:rPr lang="ru-RU" dirty="0" err="1" smtClean="0"/>
              <a:t>видатний</a:t>
            </a:r>
            <a:r>
              <a:rPr lang="ru-RU" dirty="0" smtClean="0"/>
              <a:t> </a:t>
            </a:r>
            <a:r>
              <a:rPr lang="ru-RU" dirty="0" err="1" smtClean="0"/>
              <a:t>художник-графік</a:t>
            </a:r>
            <a:r>
              <a:rPr lang="ru-RU" dirty="0" smtClean="0"/>
              <a:t> Г. Нарбут </a:t>
            </a:r>
            <a:r>
              <a:rPr lang="ru-RU" dirty="0" err="1" smtClean="0"/>
              <a:t>залишив</a:t>
            </a:r>
            <a:r>
              <a:rPr lang="ru-RU" dirty="0" smtClean="0"/>
              <a:t> </a:t>
            </a:r>
            <a:r>
              <a:rPr lang="ru-RU" dirty="0" err="1" smtClean="0"/>
              <a:t>помітний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у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творчий</a:t>
            </a:r>
            <a:r>
              <a:rPr lang="ru-RU" dirty="0" smtClean="0"/>
              <a:t> стиль </a:t>
            </a:r>
            <a:r>
              <a:rPr lang="ru-RU" dirty="0" err="1" smtClean="0"/>
              <a:t>формувався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ренесансних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</a:t>
            </a:r>
            <a:r>
              <a:rPr lang="ru-RU" dirty="0" err="1" smtClean="0"/>
              <a:t>німецького</a:t>
            </a:r>
            <a:r>
              <a:rPr lang="ru-RU" dirty="0" smtClean="0"/>
              <a:t> художника А. Дюрера, </a:t>
            </a:r>
            <a:r>
              <a:rPr lang="ru-RU" dirty="0" err="1" smtClean="0"/>
              <a:t>традицій</a:t>
            </a:r>
            <a:r>
              <a:rPr lang="ru-RU" dirty="0" smtClean="0"/>
              <a:t> </a:t>
            </a:r>
            <a:r>
              <a:rPr lang="ru-RU" dirty="0" err="1" smtClean="0"/>
              <a:t>неокласицизму</a:t>
            </a:r>
            <a:r>
              <a:rPr lang="ru-RU" dirty="0" smtClean="0"/>
              <a:t> та </a:t>
            </a:r>
            <a:r>
              <a:rPr lang="ru-RU" dirty="0" err="1" smtClean="0"/>
              <a:t>модернізму</a:t>
            </a:r>
            <a:r>
              <a:rPr lang="ru-RU" dirty="0" smtClean="0"/>
              <a:t>. </a:t>
            </a:r>
            <a:r>
              <a:rPr lang="ru-RU" dirty="0" err="1" smtClean="0"/>
              <a:t>Творчі</a:t>
            </a:r>
            <a:r>
              <a:rPr lang="ru-RU" dirty="0" smtClean="0"/>
              <a:t> </a:t>
            </a:r>
            <a:r>
              <a:rPr lang="ru-RU" dirty="0" err="1" smtClean="0"/>
              <a:t>пошуки</a:t>
            </a:r>
            <a:r>
              <a:rPr lang="ru-RU" dirty="0" smtClean="0"/>
              <a:t> Г. Нарбута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національне</a:t>
            </a:r>
            <a:r>
              <a:rPr lang="ru-RU" dirty="0" smtClean="0"/>
              <a:t> </a:t>
            </a:r>
            <a:r>
              <a:rPr lang="ru-RU" dirty="0" err="1" smtClean="0"/>
              <a:t>спрямування</a:t>
            </a:r>
            <a:r>
              <a:rPr lang="ru-RU" dirty="0" smtClean="0"/>
              <a:t>* </a:t>
            </a:r>
            <a:r>
              <a:rPr lang="ru-RU" dirty="0" err="1" smtClean="0"/>
              <a:t>Він</a:t>
            </a:r>
            <a:r>
              <a:rPr lang="ru-RU" dirty="0" smtClean="0"/>
              <a:t> створив </a:t>
            </a:r>
            <a:r>
              <a:rPr lang="ru-RU" dirty="0" err="1" smtClean="0"/>
              <a:t>п'ятнадцять</a:t>
            </a:r>
            <a:r>
              <a:rPr lang="ru-RU" dirty="0" smtClean="0"/>
              <a:t> </a:t>
            </a:r>
            <a:r>
              <a:rPr lang="ru-RU" dirty="0" err="1" smtClean="0"/>
              <a:t>своєрідних</a:t>
            </a:r>
            <a:r>
              <a:rPr lang="ru-RU" dirty="0" smtClean="0"/>
              <a:t> </a:t>
            </a:r>
            <a:r>
              <a:rPr lang="ru-RU" dirty="0" err="1" smtClean="0"/>
              <a:t>композицій</a:t>
            </a:r>
            <a:r>
              <a:rPr lang="ru-RU" dirty="0" smtClean="0"/>
              <a:t> до "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абетки</a:t>
            </a:r>
            <a:r>
              <a:rPr lang="ru-RU" dirty="0" smtClean="0"/>
              <a:t>" (1917 р.), де особливо </a:t>
            </a:r>
            <a:r>
              <a:rPr lang="ru-RU" dirty="0" err="1" smtClean="0"/>
              <a:t>відчутні</a:t>
            </a:r>
            <a:r>
              <a:rPr lang="ru-RU" dirty="0" smtClean="0"/>
              <a:t> </a:t>
            </a:r>
            <a:r>
              <a:rPr lang="ru-RU" dirty="0" err="1" smtClean="0"/>
              <a:t>національні</a:t>
            </a:r>
            <a:r>
              <a:rPr lang="ru-RU" dirty="0" smtClean="0"/>
              <a:t> </a:t>
            </a:r>
            <a:r>
              <a:rPr lang="ru-RU" dirty="0" err="1" smtClean="0"/>
              <a:t>фольклорні</a:t>
            </a:r>
            <a:r>
              <a:rPr lang="ru-RU" dirty="0" smtClean="0"/>
              <a:t> </a:t>
            </a:r>
            <a:r>
              <a:rPr lang="ru-RU" dirty="0" err="1" smtClean="0"/>
              <a:t>мотиви</a:t>
            </a:r>
            <a:r>
              <a:rPr lang="ru-RU" dirty="0" smtClean="0"/>
              <a:t>. </a:t>
            </a:r>
            <a:r>
              <a:rPr lang="ru-RU" dirty="0" err="1" smtClean="0"/>
              <a:t>Йому</a:t>
            </a:r>
            <a:r>
              <a:rPr lang="ru-RU" dirty="0" smtClean="0"/>
              <a:t> належать рисунки </a:t>
            </a:r>
            <a:r>
              <a:rPr lang="ru-RU" dirty="0" err="1" smtClean="0"/>
              <a:t>грошових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Республіки</a:t>
            </a:r>
            <a:r>
              <a:rPr lang="ru-RU" dirty="0" smtClean="0"/>
              <a:t>,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символіки</a:t>
            </a:r>
            <a:r>
              <a:rPr lang="ru-RU" dirty="0" smtClean="0"/>
              <a:t>, </a:t>
            </a:r>
            <a:r>
              <a:rPr lang="ru-RU" dirty="0" err="1" smtClean="0"/>
              <a:t>гербів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Для </a:t>
            </a:r>
            <a:r>
              <a:rPr lang="ru-RU" dirty="0" err="1" smtClean="0"/>
              <a:t>графічних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витончена</a:t>
            </a:r>
            <a:r>
              <a:rPr lang="ru-RU" dirty="0" smtClean="0"/>
              <a:t> </a:t>
            </a:r>
            <a:r>
              <a:rPr lang="ru-RU" dirty="0" err="1" smtClean="0"/>
              <a:t>техніка</a:t>
            </a:r>
            <a:r>
              <a:rPr lang="ru-RU" dirty="0" smtClean="0"/>
              <a:t>, </a:t>
            </a:r>
            <a:r>
              <a:rPr lang="ru-RU" dirty="0" err="1" smtClean="0"/>
              <a:t>бездоганний</a:t>
            </a:r>
            <a:r>
              <a:rPr lang="ru-RU" dirty="0" smtClean="0"/>
              <a:t> </a:t>
            </a:r>
            <a:r>
              <a:rPr lang="ru-RU" dirty="0" err="1" smtClean="0"/>
              <a:t>художній</a:t>
            </a:r>
            <a:r>
              <a:rPr lang="ru-RU" dirty="0" smtClean="0"/>
              <a:t> смак.</a:t>
            </a:r>
          </a:p>
          <a:p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витоків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авангарду стояли художники О. </a:t>
            </a:r>
            <a:r>
              <a:rPr lang="ru-RU" dirty="0" err="1" smtClean="0"/>
              <a:t>Бо-гомазов</a:t>
            </a:r>
            <a:r>
              <a:rPr lang="ru-RU" dirty="0" smtClean="0"/>
              <a:t>, О. </a:t>
            </a:r>
            <a:r>
              <a:rPr lang="ru-RU" dirty="0" err="1" smtClean="0"/>
              <a:t>Екстер</a:t>
            </a:r>
            <a:r>
              <a:rPr lang="ru-RU" dirty="0" smtClean="0"/>
              <a:t>, </a:t>
            </a:r>
            <a:r>
              <a:rPr lang="ru-RU" dirty="0" err="1" smtClean="0"/>
              <a:t>В.Єрмилов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. </a:t>
            </a:r>
            <a:r>
              <a:rPr lang="ru-RU" dirty="0" err="1" smtClean="0"/>
              <a:t>Тенденції</a:t>
            </a:r>
            <a:r>
              <a:rPr lang="ru-RU" dirty="0" smtClean="0"/>
              <a:t> </a:t>
            </a:r>
            <a:r>
              <a:rPr lang="ru-RU" dirty="0" err="1" smtClean="0"/>
              <a:t>модернізму</a:t>
            </a:r>
            <a:r>
              <a:rPr lang="ru-RU" dirty="0" smtClean="0"/>
              <a:t> </a:t>
            </a:r>
            <a:r>
              <a:rPr lang="ru-RU" dirty="0" err="1" smtClean="0"/>
              <a:t>відображено</a:t>
            </a:r>
            <a:r>
              <a:rPr lang="ru-RU" dirty="0" smtClean="0"/>
              <a:t> в </a:t>
            </a:r>
            <a:r>
              <a:rPr lang="ru-RU" dirty="0" err="1" smtClean="0"/>
              <a:t>творчості</a:t>
            </a:r>
            <a:r>
              <a:rPr lang="ru-RU" dirty="0" smtClean="0"/>
              <a:t> П. Холодного,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у монументальному </a:t>
            </a:r>
            <a:r>
              <a:rPr lang="ru-RU" dirty="0" err="1" smtClean="0"/>
              <a:t>жанрі</a:t>
            </a:r>
            <a:r>
              <a:rPr lang="ru-RU" dirty="0" smtClean="0"/>
              <a:t> (</a:t>
            </a:r>
            <a:r>
              <a:rPr lang="ru-RU" dirty="0" err="1" smtClean="0"/>
              <a:t>вітражі</a:t>
            </a:r>
            <a:r>
              <a:rPr lang="ru-RU" dirty="0" smtClean="0"/>
              <a:t> в </a:t>
            </a:r>
            <a:r>
              <a:rPr lang="ru-RU" dirty="0" err="1" smtClean="0"/>
              <a:t>Успенській</a:t>
            </a:r>
            <a:r>
              <a:rPr lang="ru-RU" dirty="0" smtClean="0"/>
              <a:t> </a:t>
            </a:r>
            <a:r>
              <a:rPr lang="ru-RU" dirty="0" err="1" smtClean="0"/>
              <a:t>церкві</a:t>
            </a:r>
            <a:r>
              <a:rPr lang="ru-RU" dirty="0" smtClean="0"/>
              <a:t> у </a:t>
            </a:r>
            <a:r>
              <a:rPr lang="ru-RU" dirty="0" err="1" smtClean="0"/>
              <a:t>Львові</a:t>
            </a:r>
            <a:r>
              <a:rPr lang="ru-RU" dirty="0" smtClean="0"/>
              <a:t>, 1924 р.).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686800" cy="6840760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Значний</a:t>
            </a:r>
            <a:r>
              <a:rPr lang="ru-RU" dirty="0" smtClean="0"/>
              <a:t> </a:t>
            </a:r>
            <a:r>
              <a:rPr lang="ru-RU" dirty="0" err="1" smtClean="0"/>
              <a:t>внесок</a:t>
            </a:r>
            <a:r>
              <a:rPr lang="ru-RU" dirty="0" smtClean="0"/>
              <a:t> у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на </a:t>
            </a:r>
            <a:r>
              <a:rPr lang="ru-RU" dirty="0" err="1" smtClean="0"/>
              <a:t>західноукраїнських</a:t>
            </a:r>
            <a:r>
              <a:rPr lang="ru-RU" dirty="0" smtClean="0"/>
              <a:t> землях </a:t>
            </a:r>
            <a:r>
              <a:rPr lang="ru-RU" dirty="0" err="1" smtClean="0"/>
              <a:t>зробив</a:t>
            </a:r>
            <a:r>
              <a:rPr lang="ru-RU" dirty="0" smtClean="0"/>
              <a:t> художник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громадський</a:t>
            </a:r>
            <a:r>
              <a:rPr lang="ru-RU" dirty="0" smtClean="0"/>
              <a:t> </a:t>
            </a:r>
            <a:r>
              <a:rPr lang="ru-RU" dirty="0" err="1" smtClean="0"/>
              <a:t>діяч</a:t>
            </a:r>
            <a:r>
              <a:rPr lang="ru-RU" dirty="0" smtClean="0"/>
              <a:t> І. </a:t>
            </a:r>
            <a:r>
              <a:rPr lang="ru-RU" dirty="0" err="1" smtClean="0"/>
              <a:t>Труш</a:t>
            </a:r>
            <a:r>
              <a:rPr lang="ru-RU" dirty="0" smtClean="0"/>
              <a:t>.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ініціатива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у </a:t>
            </a:r>
            <a:r>
              <a:rPr lang="ru-RU" dirty="0" err="1" smtClean="0"/>
              <a:t>Львові</a:t>
            </a:r>
            <a:r>
              <a:rPr lang="ru-RU" dirty="0" smtClean="0"/>
              <a:t> "</a:t>
            </a:r>
            <a:r>
              <a:rPr lang="ru-RU" dirty="0" err="1" smtClean="0"/>
              <a:t>Товариства</a:t>
            </a:r>
            <a:r>
              <a:rPr lang="ru-RU" dirty="0" smtClean="0"/>
              <a:t> для </a:t>
            </a:r>
            <a:r>
              <a:rPr lang="ru-RU" dirty="0" err="1" smtClean="0"/>
              <a:t>розвою</a:t>
            </a:r>
            <a:r>
              <a:rPr lang="ru-RU" dirty="0" smtClean="0"/>
              <a:t> </a:t>
            </a:r>
            <a:r>
              <a:rPr lang="ru-RU" dirty="0" err="1" smtClean="0"/>
              <a:t>руської</a:t>
            </a:r>
            <a:r>
              <a:rPr lang="ru-RU" dirty="0" smtClean="0"/>
              <a:t> штуки" (1898 р.), "</a:t>
            </a:r>
            <a:r>
              <a:rPr lang="ru-RU" dirty="0" err="1" smtClean="0"/>
              <a:t>Товариства</a:t>
            </a:r>
            <a:r>
              <a:rPr lang="ru-RU" dirty="0" smtClean="0"/>
              <a:t> </a:t>
            </a:r>
            <a:r>
              <a:rPr lang="ru-RU" dirty="0" err="1" smtClean="0"/>
              <a:t>прихильників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науки </a:t>
            </a:r>
            <a:r>
              <a:rPr lang="ru-RU" dirty="0" err="1" smtClean="0"/>
              <a:t>і</a:t>
            </a:r>
            <a:r>
              <a:rPr lang="ru-RU" dirty="0" smtClean="0"/>
              <a:t> штуки'* (1905 р.), </a:t>
            </a:r>
            <a:r>
              <a:rPr lang="ru-RU" dirty="0" err="1" smtClean="0"/>
              <a:t>першого</a:t>
            </a:r>
            <a:r>
              <a:rPr lang="ru-RU" dirty="0" smtClean="0"/>
              <a:t> у </a:t>
            </a:r>
            <a:r>
              <a:rPr lang="ru-RU" dirty="0" err="1" smtClean="0"/>
              <a:t>Львові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мистецького</a:t>
            </a:r>
            <a:r>
              <a:rPr lang="ru-RU" dirty="0" smtClean="0"/>
              <a:t> журналу "</a:t>
            </a:r>
            <a:r>
              <a:rPr lang="ru-RU" dirty="0" err="1" smtClean="0"/>
              <a:t>Артистичний</a:t>
            </a:r>
            <a:r>
              <a:rPr lang="ru-RU" dirty="0" smtClean="0"/>
              <a:t> </a:t>
            </a:r>
            <a:r>
              <a:rPr lang="ru-RU" dirty="0" err="1" smtClean="0"/>
              <a:t>вісник</a:t>
            </a:r>
            <a:r>
              <a:rPr lang="ru-RU" dirty="0" smtClean="0"/>
              <a:t>" (1905 р.).</a:t>
            </a:r>
          </a:p>
          <a:p>
            <a:r>
              <a:rPr lang="ru-RU" dirty="0" smtClean="0"/>
              <a:t>Для </a:t>
            </a:r>
            <a:r>
              <a:rPr lang="ru-RU" dirty="0" err="1" smtClean="0"/>
              <a:t>творчості</a:t>
            </a:r>
            <a:r>
              <a:rPr lang="ru-RU" dirty="0" smtClean="0"/>
              <a:t> художника О. </a:t>
            </a:r>
            <a:r>
              <a:rPr lang="ru-RU" dirty="0" err="1" smtClean="0"/>
              <a:t>Новаківського</a:t>
            </a:r>
            <a:r>
              <a:rPr lang="ru-RU" dirty="0" smtClean="0"/>
              <a:t> </a:t>
            </a:r>
            <a:r>
              <a:rPr lang="ru-RU" dirty="0" err="1" smtClean="0"/>
              <a:t>притаманні</a:t>
            </a:r>
            <a:r>
              <a:rPr lang="ru-RU" dirty="0" smtClean="0"/>
              <a:t> </a:t>
            </a:r>
            <a:r>
              <a:rPr lang="ru-RU" dirty="0" err="1" smtClean="0"/>
              <a:t>мотиви</a:t>
            </a:r>
            <a:r>
              <a:rPr lang="ru-RU" dirty="0" smtClean="0"/>
              <a:t> </a:t>
            </a:r>
            <a:r>
              <a:rPr lang="ru-RU" dirty="0" err="1" smtClean="0"/>
              <a:t>експресіонізму</a:t>
            </a:r>
            <a:r>
              <a:rPr lang="ru-RU" dirty="0" smtClean="0"/>
              <a:t> (</a:t>
            </a:r>
            <a:r>
              <a:rPr lang="ru-RU" dirty="0" err="1" smtClean="0"/>
              <a:t>картини</a:t>
            </a:r>
            <a:r>
              <a:rPr lang="ru-RU" dirty="0" smtClean="0"/>
              <a:t> "Молох </a:t>
            </a:r>
            <a:r>
              <a:rPr lang="ru-RU" dirty="0" err="1" smtClean="0"/>
              <a:t>війни</a:t>
            </a:r>
            <a:r>
              <a:rPr lang="ru-RU" dirty="0" smtClean="0"/>
              <a:t>", 1919 р., "</a:t>
            </a:r>
            <a:r>
              <a:rPr lang="ru-RU" dirty="0" err="1" smtClean="0"/>
              <a:t>Революціонерка</a:t>
            </a:r>
            <a:r>
              <a:rPr lang="ru-RU" dirty="0" smtClean="0"/>
              <a:t>", 1924 р.).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заснував</a:t>
            </a:r>
            <a:r>
              <a:rPr lang="ru-RU" dirty="0" smtClean="0"/>
              <a:t> у </a:t>
            </a:r>
            <a:r>
              <a:rPr lang="ru-RU" dirty="0" err="1" smtClean="0"/>
              <a:t>Львові</a:t>
            </a:r>
            <a:r>
              <a:rPr lang="ru-RU" dirty="0" smtClean="0"/>
              <a:t> </a:t>
            </a:r>
            <a:r>
              <a:rPr lang="ru-RU" dirty="0" err="1" smtClean="0"/>
              <a:t>художню</a:t>
            </a:r>
            <a:r>
              <a:rPr lang="ru-RU" dirty="0" smtClean="0"/>
              <a:t> школу (1913 р.), де </a:t>
            </a:r>
            <a:r>
              <a:rPr lang="ru-RU" dirty="0" err="1" smtClean="0"/>
              <a:t>здобули</a:t>
            </a:r>
            <a:r>
              <a:rPr lang="ru-RU" dirty="0" smtClean="0"/>
              <a:t> </a:t>
            </a:r>
            <a:r>
              <a:rPr lang="ru-RU" dirty="0" err="1" smtClean="0"/>
              <a:t>початкову</a:t>
            </a:r>
            <a:r>
              <a:rPr lang="ru-RU" dirty="0" smtClean="0"/>
              <a:t> </a:t>
            </a:r>
            <a:r>
              <a:rPr lang="ru-RU" dirty="0" err="1" smtClean="0"/>
              <a:t>мистецьку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 С. </a:t>
            </a:r>
            <a:r>
              <a:rPr lang="ru-RU" dirty="0" err="1" smtClean="0"/>
              <a:t>Гебус-Баранецька</a:t>
            </a:r>
            <a:r>
              <a:rPr lang="ru-RU" dirty="0" smtClean="0"/>
              <a:t>, Г. </a:t>
            </a:r>
            <a:r>
              <a:rPr lang="ru-RU" dirty="0" err="1" smtClean="0"/>
              <a:t>Смольський</a:t>
            </a:r>
            <a:r>
              <a:rPr lang="ru-RU" dirty="0" smtClean="0"/>
              <a:t>, О. </a:t>
            </a:r>
            <a:r>
              <a:rPr lang="ru-RU" dirty="0" err="1" smtClean="0"/>
              <a:t>Плешкан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Непересічне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монументального </a:t>
            </a:r>
            <a:r>
              <a:rPr lang="ru-RU" dirty="0" err="1" smtClean="0"/>
              <a:t>живопису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 художника М. Бойчука,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обстоював</a:t>
            </a:r>
            <a:r>
              <a:rPr lang="ru-RU" dirty="0" smtClean="0"/>
              <a:t> </a:t>
            </a:r>
            <a:r>
              <a:rPr lang="ru-RU" dirty="0" err="1" smtClean="0"/>
              <a:t>власну</a:t>
            </a:r>
            <a:r>
              <a:rPr lang="ru-RU" dirty="0" smtClean="0"/>
              <a:t> </a:t>
            </a:r>
            <a:r>
              <a:rPr lang="ru-RU" dirty="0" err="1" smtClean="0"/>
              <a:t>концепцію</a:t>
            </a:r>
            <a:r>
              <a:rPr lang="ru-RU" dirty="0" smtClean="0"/>
              <a:t> </a:t>
            </a:r>
            <a:r>
              <a:rPr lang="ru-RU" dirty="0" err="1" smtClean="0"/>
              <a:t>живопису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ґрунтувалася</a:t>
            </a:r>
            <a:r>
              <a:rPr lang="ru-RU" dirty="0" smtClean="0"/>
              <a:t> на </a:t>
            </a:r>
            <a:r>
              <a:rPr lang="ru-RU" dirty="0" err="1" smtClean="0"/>
              <a:t>поєднанні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(</a:t>
            </a:r>
            <a:r>
              <a:rPr lang="ru-RU" dirty="0" err="1" smtClean="0"/>
              <a:t>передусім</a:t>
            </a:r>
            <a:r>
              <a:rPr lang="ru-RU" dirty="0" smtClean="0"/>
              <a:t> </a:t>
            </a:r>
            <a:r>
              <a:rPr lang="ru-RU" dirty="0" err="1" smtClean="0"/>
              <a:t>іконописних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світових</a:t>
            </a:r>
            <a:r>
              <a:rPr lang="ru-RU" dirty="0" smtClean="0"/>
              <a:t> </a:t>
            </a:r>
            <a:r>
              <a:rPr lang="ru-RU" dirty="0" err="1" smtClean="0"/>
              <a:t>традицій</a:t>
            </a:r>
            <a:r>
              <a:rPr lang="ru-RU" dirty="0" smtClean="0"/>
              <a:t> </a:t>
            </a:r>
            <a:r>
              <a:rPr lang="ru-RU" dirty="0" err="1" smtClean="0"/>
              <a:t>малярства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М. Бойчука </a:t>
            </a:r>
            <a:r>
              <a:rPr lang="ru-RU" dirty="0" err="1" smtClean="0"/>
              <a:t>виконано</a:t>
            </a:r>
            <a:r>
              <a:rPr lang="ru-RU" dirty="0" smtClean="0"/>
              <a:t> </a:t>
            </a:r>
            <a:r>
              <a:rPr lang="ru-RU" dirty="0" err="1" smtClean="0"/>
              <a:t>розписи</a:t>
            </a:r>
            <a:r>
              <a:rPr lang="ru-RU" dirty="0" smtClean="0"/>
              <a:t> </a:t>
            </a:r>
            <a:r>
              <a:rPr lang="ru-RU" dirty="0" err="1" smtClean="0"/>
              <a:t>Луцьких</a:t>
            </a:r>
            <a:r>
              <a:rPr lang="ru-RU" dirty="0" smtClean="0"/>
              <a:t> казарм у </a:t>
            </a:r>
            <a:r>
              <a:rPr lang="ru-RU" dirty="0" err="1" smtClean="0"/>
              <a:t>Києві</a:t>
            </a:r>
            <a:r>
              <a:rPr lang="ru-RU" dirty="0" smtClean="0"/>
              <a:t> (1919 р.)&gt; </a:t>
            </a:r>
            <a:r>
              <a:rPr lang="ru-RU" dirty="0" err="1" smtClean="0"/>
              <a:t>санаторію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ВУЦВК в </a:t>
            </a:r>
            <a:r>
              <a:rPr lang="ru-RU" dirty="0" err="1" smtClean="0"/>
              <a:t>Одесі</a:t>
            </a:r>
            <a:r>
              <a:rPr lang="ru-RU" dirty="0" smtClean="0"/>
              <a:t> (1928 р.), </a:t>
            </a:r>
            <a:r>
              <a:rPr lang="ru-RU" dirty="0" err="1" smtClean="0"/>
              <a:t>Червонозаводського</a:t>
            </a:r>
            <a:r>
              <a:rPr lang="ru-RU" dirty="0" smtClean="0"/>
              <a:t> театру в </a:t>
            </a:r>
            <a:r>
              <a:rPr lang="ru-RU" dirty="0" err="1" smtClean="0"/>
              <a:t>Харкові</a:t>
            </a:r>
            <a:r>
              <a:rPr lang="ru-RU" dirty="0" smtClean="0"/>
              <a:t> (1933—1935 </a:t>
            </a:r>
            <a:r>
              <a:rPr lang="ru-RU" dirty="0" err="1" smtClean="0"/>
              <a:t>рр</a:t>
            </a:r>
            <a:r>
              <a:rPr lang="ru-RU" dirty="0" smtClean="0"/>
              <a:t>.).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виховав</a:t>
            </a:r>
            <a:r>
              <a:rPr lang="ru-RU" dirty="0" smtClean="0"/>
              <a:t> плеяду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послідовників</a:t>
            </a:r>
            <a:r>
              <a:rPr lang="ru-RU" dirty="0" smtClean="0"/>
              <a:t> (Т. Бойчук, К. Гвоздик, А. </a:t>
            </a:r>
            <a:r>
              <a:rPr lang="ru-RU" dirty="0" err="1" smtClean="0"/>
              <a:t>Іванова</a:t>
            </a:r>
            <a:r>
              <a:rPr lang="ru-RU" dirty="0" smtClean="0"/>
              <a:t>, О. </a:t>
            </a:r>
            <a:r>
              <a:rPr lang="ru-RU" dirty="0" err="1" smtClean="0"/>
              <a:t>Мизін</a:t>
            </a:r>
            <a:r>
              <a:rPr lang="ru-RU" dirty="0" smtClean="0"/>
              <a:t>, О. Павленко, В. </a:t>
            </a:r>
            <a:r>
              <a:rPr lang="ru-RU" dirty="0" err="1" smtClean="0"/>
              <a:t>Седляр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.). </a:t>
            </a:r>
            <a:r>
              <a:rPr lang="ru-RU" dirty="0" err="1" smtClean="0"/>
              <a:t>Звинувачений</a:t>
            </a:r>
            <a:r>
              <a:rPr lang="ru-RU" dirty="0" smtClean="0"/>
              <a:t> у </a:t>
            </a:r>
            <a:r>
              <a:rPr lang="ru-RU" dirty="0" err="1" smtClean="0"/>
              <a:t>пропаганді</a:t>
            </a:r>
            <a:r>
              <a:rPr lang="ru-RU" dirty="0" smtClean="0"/>
              <a:t> </a:t>
            </a:r>
            <a:r>
              <a:rPr lang="ru-RU" dirty="0" err="1" smtClean="0"/>
              <a:t>буржуазно-націоналістичних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, М. Бойчук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репресований</a:t>
            </a:r>
            <a:r>
              <a:rPr lang="ru-RU" dirty="0" smtClean="0"/>
              <a:t> 1937 р.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розстріляний</a:t>
            </a:r>
            <a:r>
              <a:rPr lang="ru-RU" dirty="0" smtClean="0"/>
              <a:t>,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</a:t>
            </a:r>
            <a:r>
              <a:rPr lang="ru-RU" dirty="0" err="1" smtClean="0"/>
              <a:t>знищено</a:t>
            </a:r>
            <a:r>
              <a:rPr lang="ru-RU" dirty="0" smtClean="0"/>
              <a:t>. Але в 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 </a:t>
            </a:r>
            <a:r>
              <a:rPr lang="ru-RU" dirty="0" err="1" smtClean="0"/>
              <a:t>назавжди</a:t>
            </a:r>
            <a:r>
              <a:rPr lang="ru-RU" dirty="0" smtClean="0"/>
              <a:t> </a:t>
            </a:r>
            <a:r>
              <a:rPr lang="ru-RU" dirty="0" err="1" smtClean="0"/>
              <a:t>увійшли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"школа Бойчука", "</a:t>
            </a:r>
            <a:r>
              <a:rPr lang="ru-RU" dirty="0" err="1" smtClean="0"/>
              <a:t>бойчукісти</a:t>
            </a:r>
            <a:r>
              <a:rPr lang="ru-RU" dirty="0" smtClean="0"/>
              <a:t>".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86800" cy="6597352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Стосовно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скульптури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зазначити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розвиткові</a:t>
            </a:r>
            <a:r>
              <a:rPr lang="ru-RU" dirty="0" smtClean="0"/>
              <a:t> негативно </a:t>
            </a:r>
            <a:r>
              <a:rPr lang="ru-RU" dirty="0" err="1" smtClean="0"/>
              <a:t>позначилися</a:t>
            </a:r>
            <a:r>
              <a:rPr lang="ru-RU" dirty="0" smtClean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замовлення</a:t>
            </a:r>
            <a:r>
              <a:rPr lang="ru-RU" dirty="0" smtClean="0"/>
              <a:t>: так звана монументальна пропаганда </a:t>
            </a:r>
            <a:r>
              <a:rPr lang="ru-RU" dirty="0" err="1" smtClean="0"/>
              <a:t>сприяла</a:t>
            </a:r>
            <a:r>
              <a:rPr lang="ru-RU" dirty="0" smtClean="0"/>
              <a:t> </a:t>
            </a:r>
            <a:r>
              <a:rPr lang="ru-RU" dirty="0" err="1" smtClean="0"/>
              <a:t>увічненню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 </a:t>
            </a:r>
            <a:r>
              <a:rPr lang="ru-RU" dirty="0" err="1" smtClean="0"/>
              <a:t>вождів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. </a:t>
            </a:r>
            <a:r>
              <a:rPr lang="ru-RU" dirty="0" err="1" smtClean="0"/>
              <a:t>Ідеологічна</a:t>
            </a:r>
            <a:r>
              <a:rPr lang="ru-RU" dirty="0" smtClean="0"/>
              <a:t> цензура в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скульптури</a:t>
            </a:r>
            <a:r>
              <a:rPr lang="ru-RU" dirty="0" smtClean="0"/>
              <a:t> </a:t>
            </a:r>
            <a:r>
              <a:rPr lang="ru-RU" dirty="0" err="1" smtClean="0"/>
              <a:t>виявилася</a:t>
            </a:r>
            <a:r>
              <a:rPr lang="ru-RU" dirty="0" smtClean="0"/>
              <a:t> </a:t>
            </a:r>
            <a:r>
              <a:rPr lang="ru-RU" dirty="0" err="1" smtClean="0"/>
              <a:t>найвідчутніше</a:t>
            </a:r>
            <a:r>
              <a:rPr lang="ru-RU" dirty="0" smtClean="0"/>
              <a:t>. </a:t>
            </a:r>
            <a:r>
              <a:rPr lang="ru-RU" dirty="0" err="1" smtClean="0"/>
              <a:t>Показові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цьго</a:t>
            </a:r>
            <a:r>
              <a:rPr lang="ru-RU" dirty="0" smtClean="0"/>
              <a:t> </a:t>
            </a:r>
            <a:r>
              <a:rPr lang="ru-RU" dirty="0" err="1" smtClean="0"/>
              <a:t>всесоюзний</a:t>
            </a:r>
            <a:r>
              <a:rPr lang="ru-RU" dirty="0" smtClean="0"/>
              <a:t> конкурс на проект </a:t>
            </a:r>
            <a:r>
              <a:rPr lang="ru-RU" dirty="0" err="1" smtClean="0"/>
              <a:t>пам'ятника</a:t>
            </a:r>
            <a:r>
              <a:rPr lang="ru-RU" dirty="0" smtClean="0"/>
              <a:t> Т. </a:t>
            </a:r>
            <a:r>
              <a:rPr lang="ru-RU" dirty="0" err="1" smtClean="0"/>
              <a:t>Шевченкові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 1926 р., де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відхилено</a:t>
            </a:r>
            <a:r>
              <a:rPr lang="ru-RU" dirty="0" smtClean="0"/>
              <a:t> 26 </a:t>
            </a:r>
            <a:r>
              <a:rPr lang="ru-RU" dirty="0" err="1" smtClean="0"/>
              <a:t>пропозицій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міжнародний</a:t>
            </a:r>
            <a:r>
              <a:rPr lang="ru-RU" dirty="0" smtClean="0"/>
              <a:t> конкурс на проект </a:t>
            </a:r>
            <a:r>
              <a:rPr lang="ru-RU" dirty="0" err="1" smtClean="0"/>
              <a:t>пам'ятника</a:t>
            </a:r>
            <a:r>
              <a:rPr lang="ru-RU" dirty="0" smtClean="0"/>
              <a:t> Т. </a:t>
            </a:r>
            <a:r>
              <a:rPr lang="ru-RU" dirty="0" err="1" smtClean="0"/>
              <a:t>Шевченкові</a:t>
            </a:r>
            <a:r>
              <a:rPr lang="ru-RU" dirty="0" smtClean="0"/>
              <a:t> в </a:t>
            </a:r>
            <a:r>
              <a:rPr lang="ru-RU" dirty="0" err="1" smtClean="0"/>
              <a:t>Харкові</a:t>
            </a:r>
            <a:r>
              <a:rPr lang="ru-RU" dirty="0" smtClean="0"/>
              <a:t> 1930 р., де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проекти</a:t>
            </a:r>
            <a:r>
              <a:rPr lang="ru-RU" dirty="0" smtClean="0"/>
              <a:t> </a:t>
            </a:r>
            <a:r>
              <a:rPr lang="ru-RU" dirty="0" err="1" smtClean="0"/>
              <a:t>відомих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скульпторів</a:t>
            </a:r>
            <a:r>
              <a:rPr lang="ru-RU" dirty="0" smtClean="0"/>
              <a:t> Б. Кратко, А. </a:t>
            </a:r>
            <a:r>
              <a:rPr lang="ru-RU" dirty="0" err="1" smtClean="0"/>
              <a:t>Петрицького</a:t>
            </a:r>
            <a:r>
              <a:rPr lang="ru-RU" dirty="0" smtClean="0"/>
              <a:t>, І. </a:t>
            </a:r>
            <a:r>
              <a:rPr lang="ru-RU" dirty="0" err="1" smtClean="0"/>
              <a:t>Кавалерідзе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Пам'ятники</a:t>
            </a:r>
            <a:r>
              <a:rPr lang="ru-RU" dirty="0" smtClean="0"/>
              <a:t> Т. </a:t>
            </a:r>
            <a:r>
              <a:rPr lang="ru-RU" dirty="0" err="1" smtClean="0"/>
              <a:t>Шевченкові</a:t>
            </a:r>
            <a:r>
              <a:rPr lang="ru-RU" dirty="0" smtClean="0"/>
              <a:t> в </a:t>
            </a:r>
            <a:r>
              <a:rPr lang="ru-RU" dirty="0" err="1" smtClean="0"/>
              <a:t>Харкові</a:t>
            </a:r>
            <a:r>
              <a:rPr lang="ru-RU" dirty="0" smtClean="0"/>
              <a:t> (1935 р.), </a:t>
            </a:r>
            <a:r>
              <a:rPr lang="ru-RU" dirty="0" err="1" smtClean="0"/>
              <a:t>Києві</a:t>
            </a:r>
            <a:r>
              <a:rPr lang="ru-RU" dirty="0" smtClean="0"/>
              <a:t> та </a:t>
            </a:r>
            <a:r>
              <a:rPr lang="ru-RU" dirty="0" err="1" smtClean="0"/>
              <a:t>Каневі</a:t>
            </a:r>
            <a:r>
              <a:rPr lang="ru-RU" dirty="0" smtClean="0"/>
              <a:t> (1939 р.) створив </a:t>
            </a:r>
            <a:r>
              <a:rPr lang="ru-RU" dirty="0" err="1" smtClean="0"/>
              <a:t>російський</a:t>
            </a:r>
            <a:r>
              <a:rPr lang="ru-RU" dirty="0" smtClean="0"/>
              <a:t> скульптор М. </a:t>
            </a:r>
            <a:r>
              <a:rPr lang="ru-RU" dirty="0" err="1" smtClean="0"/>
              <a:t>Манізер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архітектури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піднесення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митці</a:t>
            </a:r>
            <a:r>
              <a:rPr lang="ru-RU" dirty="0" smtClean="0"/>
              <a:t> </a:t>
            </a:r>
            <a:r>
              <a:rPr lang="ru-RU" dirty="0" err="1" smtClean="0"/>
              <a:t>прагнули</a:t>
            </a:r>
            <a:r>
              <a:rPr lang="ru-RU" dirty="0" smtClean="0"/>
              <a:t> </a:t>
            </a:r>
            <a:r>
              <a:rPr lang="ru-RU" dirty="0" err="1" smtClean="0"/>
              <a:t>відшукати</a:t>
            </a:r>
            <a:r>
              <a:rPr lang="ru-RU" dirty="0" smtClean="0"/>
              <a:t> </a:t>
            </a:r>
            <a:r>
              <a:rPr lang="ru-RU" dirty="0" err="1" smtClean="0"/>
              <a:t>втрачений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стиль, </a:t>
            </a:r>
            <a:r>
              <a:rPr lang="ru-RU" dirty="0" err="1" smtClean="0"/>
              <a:t>творчо</a:t>
            </a:r>
            <a:r>
              <a:rPr lang="ru-RU" dirty="0" smtClean="0"/>
              <a:t> </a:t>
            </a:r>
            <a:r>
              <a:rPr lang="ru-RU" dirty="0" err="1" smtClean="0"/>
              <a:t>переосмислюючи</a:t>
            </a:r>
            <a:r>
              <a:rPr lang="ru-RU" dirty="0" smtClean="0"/>
              <a:t> </a:t>
            </a:r>
            <a:r>
              <a:rPr lang="ru-RU" dirty="0" err="1" smtClean="0"/>
              <a:t>традиції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дерев'яної</a:t>
            </a:r>
            <a:r>
              <a:rPr lang="ru-RU" dirty="0" smtClean="0"/>
              <a:t> </a:t>
            </a:r>
            <a:r>
              <a:rPr lang="ru-RU" dirty="0" err="1" smtClean="0"/>
              <a:t>архітектури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"</a:t>
            </a:r>
            <a:r>
              <a:rPr lang="ru-RU" dirty="0" err="1" smtClean="0"/>
              <a:t>козацького</a:t>
            </a:r>
            <a:r>
              <a:rPr lang="ru-RU" dirty="0" smtClean="0"/>
              <a:t> </a:t>
            </a:r>
            <a:r>
              <a:rPr lang="ru-RU" dirty="0" err="1" smtClean="0"/>
              <a:t>бароко</a:t>
            </a:r>
            <a:r>
              <a:rPr lang="ru-RU" dirty="0" smtClean="0"/>
              <a:t>".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напрямі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</a:t>
            </a:r>
            <a:r>
              <a:rPr lang="ru-RU" dirty="0" err="1" smtClean="0"/>
              <a:t>архітектор</a:t>
            </a:r>
            <a:r>
              <a:rPr lang="ru-RU" dirty="0" smtClean="0"/>
              <a:t> Д. </a:t>
            </a:r>
            <a:r>
              <a:rPr lang="ru-RU" dirty="0" err="1" smtClean="0"/>
              <a:t>Дяченко</a:t>
            </a:r>
            <a:r>
              <a:rPr lang="ru-RU" dirty="0" smtClean="0"/>
              <a:t>,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засновників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архітектурного</a:t>
            </a:r>
            <a:r>
              <a:rPr lang="ru-RU" dirty="0" smtClean="0"/>
              <a:t> стилю. </a:t>
            </a:r>
            <a:r>
              <a:rPr lang="ru-RU" dirty="0" err="1" smtClean="0"/>
              <a:t>Йому</a:t>
            </a:r>
            <a:r>
              <a:rPr lang="ru-RU" dirty="0" smtClean="0"/>
              <a:t> належать </a:t>
            </a:r>
            <a:r>
              <a:rPr lang="ru-RU" dirty="0" err="1" smtClean="0"/>
              <a:t>споруди</a:t>
            </a:r>
            <a:r>
              <a:rPr lang="ru-RU" dirty="0" smtClean="0"/>
              <a:t> </a:t>
            </a:r>
            <a:r>
              <a:rPr lang="ru-RU" dirty="0" err="1" smtClean="0"/>
              <a:t>земської</a:t>
            </a:r>
            <a:r>
              <a:rPr lang="ru-RU" dirty="0" smtClean="0"/>
              <a:t> </a:t>
            </a:r>
            <a:r>
              <a:rPr lang="ru-RU" dirty="0" err="1" smtClean="0"/>
              <a:t>лікарні</a:t>
            </a:r>
            <a:r>
              <a:rPr lang="ru-RU" dirty="0" smtClean="0"/>
              <a:t> у м. Лубнах (1914— 1915 </a:t>
            </a:r>
            <a:r>
              <a:rPr lang="ru-RU" dirty="0" err="1" smtClean="0"/>
              <a:t>рр</a:t>
            </a:r>
            <a:r>
              <a:rPr lang="ru-RU" dirty="0" smtClean="0"/>
              <a:t>., </a:t>
            </a:r>
            <a:r>
              <a:rPr lang="ru-RU" dirty="0" err="1" smtClean="0"/>
              <a:t>тепер</a:t>
            </a:r>
            <a:r>
              <a:rPr lang="ru-RU" dirty="0" smtClean="0"/>
              <a:t> школа), комплекс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(1925—1927 </a:t>
            </a:r>
            <a:r>
              <a:rPr lang="ru-RU" dirty="0" err="1" smtClean="0"/>
              <a:t>рр</a:t>
            </a:r>
            <a:r>
              <a:rPr lang="ru-RU" dirty="0" smtClean="0"/>
              <a:t>.)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Талановитий</a:t>
            </a:r>
            <a:r>
              <a:rPr lang="ru-RU" dirty="0" smtClean="0"/>
              <a:t> </a:t>
            </a:r>
            <a:r>
              <a:rPr lang="ru-RU" dirty="0" err="1" smtClean="0"/>
              <a:t>митець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репресований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архітектури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використовував</a:t>
            </a:r>
            <a:r>
              <a:rPr lang="ru-RU" dirty="0" smtClean="0"/>
              <a:t> у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В. </a:t>
            </a:r>
            <a:r>
              <a:rPr lang="ru-RU" dirty="0" err="1" smtClean="0"/>
              <a:t>Троценко</a:t>
            </a:r>
            <a:r>
              <a:rPr lang="ru-RU" dirty="0" smtClean="0"/>
              <a:t>, автор </a:t>
            </a:r>
            <a:r>
              <a:rPr lang="ru-RU" dirty="0" err="1" smtClean="0"/>
              <a:t>проектів</a:t>
            </a:r>
            <a:r>
              <a:rPr lang="ru-RU" dirty="0" smtClean="0"/>
              <a:t> </a:t>
            </a:r>
            <a:r>
              <a:rPr lang="ru-RU" dirty="0" err="1" smtClean="0"/>
              <a:t>шкіл</a:t>
            </a:r>
            <a:r>
              <a:rPr lang="ru-RU" dirty="0" smtClean="0"/>
              <a:t>, </a:t>
            </a:r>
            <a:r>
              <a:rPr lang="ru-RU" dirty="0" err="1" smtClean="0"/>
              <a:t>лікарень</a:t>
            </a:r>
            <a:r>
              <a:rPr lang="ru-RU" dirty="0" smtClean="0"/>
              <a:t>, </a:t>
            </a:r>
            <a:r>
              <a:rPr lang="ru-RU" dirty="0" err="1" smtClean="0"/>
              <a:t>клубів</a:t>
            </a:r>
            <a:r>
              <a:rPr lang="ru-RU" dirty="0" smtClean="0"/>
              <a:t> на </a:t>
            </a:r>
            <a:r>
              <a:rPr lang="ru-RU" dirty="0" err="1" smtClean="0"/>
              <a:t>Криворіжжі</a:t>
            </a:r>
            <a:r>
              <a:rPr lang="ru-RU" dirty="0" smtClean="0"/>
              <a:t> та </a:t>
            </a:r>
            <a:r>
              <a:rPr lang="ru-RU" dirty="0" err="1" smtClean="0"/>
              <a:t>Донбасі</a:t>
            </a:r>
            <a:r>
              <a:rPr lang="ru-RU" dirty="0" smtClean="0"/>
              <a:t> (1920—1930 </a:t>
            </a:r>
            <a:r>
              <a:rPr lang="ru-RU" dirty="0" err="1" smtClean="0"/>
              <a:t>рр</a:t>
            </a:r>
            <a:r>
              <a:rPr lang="ru-RU" dirty="0" smtClean="0"/>
              <a:t>.), </a:t>
            </a:r>
            <a:r>
              <a:rPr lang="ru-RU" dirty="0" err="1" smtClean="0"/>
              <a:t>Червонозаводського</a:t>
            </a:r>
            <a:r>
              <a:rPr lang="ru-RU" dirty="0" smtClean="0"/>
              <a:t> театру в </a:t>
            </a:r>
            <a:r>
              <a:rPr lang="ru-RU" dirty="0" err="1" smtClean="0"/>
              <a:t>Харкові</a:t>
            </a:r>
            <a:r>
              <a:rPr lang="ru-RU" dirty="0" smtClean="0"/>
              <a:t> (1931—1938 </a:t>
            </a:r>
            <a:r>
              <a:rPr lang="ru-RU" dirty="0" err="1" smtClean="0"/>
              <a:t>рр</a:t>
            </a:r>
            <a:r>
              <a:rPr lang="ru-RU" dirty="0" smtClean="0"/>
              <a:t>.)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12068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Музична</a:t>
            </a:r>
            <a:r>
              <a:rPr lang="ru-RU" dirty="0" smtClean="0"/>
              <a:t> культура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розвивалася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: </a:t>
            </a:r>
            <a:r>
              <a:rPr lang="ru-RU" dirty="0" err="1" smtClean="0"/>
              <a:t>традицій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пісенності</a:t>
            </a:r>
            <a:r>
              <a:rPr lang="ru-RU" dirty="0" smtClean="0"/>
              <a:t>, </a:t>
            </a:r>
            <a:r>
              <a:rPr lang="ru-RU" dirty="0" err="1" smtClean="0"/>
              <a:t>музичної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 М. Лисенка та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європейської</a:t>
            </a:r>
            <a:r>
              <a:rPr lang="ru-RU" dirty="0" smtClean="0"/>
              <a:t> </a:t>
            </a:r>
            <a:r>
              <a:rPr lang="ru-RU" dirty="0" err="1" smtClean="0"/>
              <a:t>стилістики</a:t>
            </a:r>
            <a:r>
              <a:rPr lang="ru-RU" dirty="0" smtClean="0"/>
              <a:t>, </a:t>
            </a:r>
            <a:r>
              <a:rPr lang="ru-RU" dirty="0" err="1" smtClean="0"/>
              <a:t>закладеної</a:t>
            </a:r>
            <a:r>
              <a:rPr lang="ru-RU" dirty="0" smtClean="0"/>
              <a:t> </a:t>
            </a:r>
            <a:r>
              <a:rPr lang="ru-RU" dirty="0" err="1" smtClean="0"/>
              <a:t>творами</a:t>
            </a:r>
            <a:r>
              <a:rPr lang="ru-RU" dirty="0" smtClean="0"/>
              <a:t> Р. Вагнера, Р. Штрауса, М. Равеля, О. </a:t>
            </a:r>
            <a:r>
              <a:rPr lang="ru-RU" dirty="0" err="1" smtClean="0"/>
              <a:t>Скрябіна</a:t>
            </a:r>
            <a:r>
              <a:rPr lang="ru-RU" dirty="0" smtClean="0"/>
              <a:t>, Е. </a:t>
            </a:r>
            <a:r>
              <a:rPr lang="ru-RU" dirty="0" err="1" smtClean="0"/>
              <a:t>Гріта</a:t>
            </a:r>
            <a:r>
              <a:rPr lang="ru-RU" dirty="0" smtClean="0"/>
              <a:t>, А. Дворжака. </a:t>
            </a:r>
            <a:r>
              <a:rPr lang="ru-RU" dirty="0" err="1" smtClean="0"/>
              <a:t>Значний</a:t>
            </a:r>
            <a:r>
              <a:rPr lang="ru-RU" dirty="0" smtClean="0"/>
              <a:t> </a:t>
            </a:r>
            <a:r>
              <a:rPr lang="ru-RU" dirty="0" err="1" smtClean="0"/>
              <a:t>внесок</a:t>
            </a:r>
            <a:r>
              <a:rPr lang="ru-RU" dirty="0" smtClean="0"/>
              <a:t> у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музичної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зробили</a:t>
            </a:r>
            <a:r>
              <a:rPr lang="ru-RU" dirty="0" smtClean="0"/>
              <a:t> М. Леонтович (</a:t>
            </a:r>
            <a:r>
              <a:rPr lang="ru-RU" dirty="0" err="1" smtClean="0"/>
              <a:t>трагічно</a:t>
            </a:r>
            <a:r>
              <a:rPr lang="ru-RU" dirty="0" smtClean="0"/>
              <a:t> </a:t>
            </a:r>
            <a:r>
              <a:rPr lang="ru-RU" dirty="0" err="1" smtClean="0"/>
              <a:t>загинув</a:t>
            </a:r>
            <a:r>
              <a:rPr lang="ru-RU" dirty="0" smtClean="0"/>
              <a:t> у 1921 р.), К. </a:t>
            </a:r>
            <a:r>
              <a:rPr lang="ru-RU" dirty="0" err="1" smtClean="0"/>
              <a:t>Стеценко</a:t>
            </a:r>
            <a:r>
              <a:rPr lang="ru-RU" dirty="0" smtClean="0"/>
              <a:t>, Я. </a:t>
            </a:r>
            <a:r>
              <a:rPr lang="ru-RU" dirty="0" err="1" smtClean="0"/>
              <a:t>Степовий</a:t>
            </a:r>
            <a:r>
              <a:rPr lang="ru-RU" dirty="0" smtClean="0"/>
              <a:t>, Б. </a:t>
            </a:r>
            <a:r>
              <a:rPr lang="ru-RU" dirty="0" err="1" smtClean="0"/>
              <a:t>Підгорецький</a:t>
            </a:r>
            <a:r>
              <a:rPr lang="ru-RU" dirty="0" smtClean="0"/>
              <a:t>, П. </a:t>
            </a:r>
            <a:r>
              <a:rPr lang="ru-RU" dirty="0" err="1" smtClean="0"/>
              <a:t>Сениця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1920—1930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музика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 на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професійності</a:t>
            </a:r>
            <a:r>
              <a:rPr lang="ru-RU" dirty="0" smtClean="0"/>
              <a:t>, для </a:t>
            </a:r>
            <a:r>
              <a:rPr lang="ru-RU" dirty="0" err="1" smtClean="0"/>
              <a:t>неї</a:t>
            </a:r>
            <a:r>
              <a:rPr lang="ru-RU" dirty="0" smtClean="0"/>
              <a:t> характерна </a:t>
            </a:r>
            <a:r>
              <a:rPr lang="ru-RU" dirty="0" err="1" smtClean="0"/>
              <a:t>багатожанровість</a:t>
            </a:r>
            <a:r>
              <a:rPr lang="ru-RU" dirty="0" smtClean="0"/>
              <a:t>, </a:t>
            </a:r>
            <a:r>
              <a:rPr lang="ru-RU" dirty="0" err="1" smtClean="0"/>
              <a:t>орієнтація</a:t>
            </a:r>
            <a:r>
              <a:rPr lang="ru-RU" dirty="0" smtClean="0"/>
              <a:t> на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музичні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,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сольного </a:t>
            </a:r>
            <a:r>
              <a:rPr lang="ru-RU" dirty="0" err="1" smtClean="0"/>
              <a:t>виконання</a:t>
            </a:r>
            <a:r>
              <a:rPr lang="ru-RU" dirty="0" smtClean="0"/>
              <a:t> до </a:t>
            </a:r>
            <a:r>
              <a:rPr lang="ru-RU" dirty="0" err="1" smtClean="0"/>
              <a:t>поліфонічного</a:t>
            </a:r>
            <a:r>
              <a:rPr lang="ru-RU" dirty="0" smtClean="0"/>
              <a:t> </a:t>
            </a:r>
            <a:r>
              <a:rPr lang="ru-RU" dirty="0" err="1" smtClean="0"/>
              <a:t>багатоголосся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Активно </a:t>
            </a:r>
            <a:r>
              <a:rPr lang="ru-RU" dirty="0" err="1" smtClean="0"/>
              <a:t>розвивається</a:t>
            </a:r>
            <a:r>
              <a:rPr lang="ru-RU" dirty="0" smtClean="0"/>
              <a:t> опера, </a:t>
            </a:r>
            <a:r>
              <a:rPr lang="ru-RU" dirty="0" err="1" smtClean="0"/>
              <a:t>діють</a:t>
            </a:r>
            <a:r>
              <a:rPr lang="ru-RU" dirty="0" smtClean="0"/>
              <a:t> </a:t>
            </a:r>
            <a:r>
              <a:rPr lang="ru-RU" dirty="0" err="1" smtClean="0"/>
              <a:t>оперні</a:t>
            </a:r>
            <a:r>
              <a:rPr lang="ru-RU" dirty="0" smtClean="0"/>
              <a:t> </a:t>
            </a:r>
            <a:r>
              <a:rPr lang="ru-RU" dirty="0" err="1" smtClean="0"/>
              <a:t>театри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, </a:t>
            </a:r>
            <a:r>
              <a:rPr lang="ru-RU" dirty="0" err="1" smtClean="0"/>
              <a:t>Одесі</a:t>
            </a:r>
            <a:r>
              <a:rPr lang="ru-RU" dirty="0" smtClean="0"/>
              <a:t>, </a:t>
            </a:r>
            <a:r>
              <a:rPr lang="ru-RU" dirty="0" err="1" smtClean="0"/>
              <a:t>Харкові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містах</a:t>
            </a:r>
            <a:r>
              <a:rPr lang="ru-RU" dirty="0" smtClean="0"/>
              <a:t>. Широкого </a:t>
            </a:r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 err="1" smtClean="0"/>
              <a:t>набуває</a:t>
            </a:r>
            <a:r>
              <a:rPr lang="ru-RU" dirty="0" smtClean="0"/>
              <a:t> </a:t>
            </a:r>
            <a:r>
              <a:rPr lang="ru-RU" dirty="0" err="1" smtClean="0"/>
              <a:t>виконавська</a:t>
            </a:r>
            <a:r>
              <a:rPr lang="ru-RU" dirty="0" smtClean="0"/>
              <a:t> </a:t>
            </a:r>
            <a:r>
              <a:rPr lang="ru-RU" dirty="0" err="1" smtClean="0"/>
              <a:t>майстерність</a:t>
            </a:r>
            <a:r>
              <a:rPr lang="ru-RU" dirty="0" smtClean="0"/>
              <a:t> І. </a:t>
            </a:r>
            <a:r>
              <a:rPr lang="ru-RU" dirty="0" err="1" smtClean="0"/>
              <a:t>Паторжинського</a:t>
            </a:r>
            <a:r>
              <a:rPr lang="ru-RU" dirty="0" smtClean="0"/>
              <a:t>, М. </a:t>
            </a:r>
            <a:r>
              <a:rPr lang="ru-RU" dirty="0" err="1" smtClean="0"/>
              <a:t>Литвиненко-Вольгемут</a:t>
            </a:r>
            <a:r>
              <a:rPr lang="ru-RU" dirty="0" smtClean="0"/>
              <a:t>, 3. Гайдай, О. </a:t>
            </a:r>
            <a:r>
              <a:rPr lang="ru-RU" dirty="0" err="1" smtClean="0"/>
              <a:t>Петрусенко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55679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86800" cy="838200"/>
          </a:xfrm>
        </p:spPr>
        <p:txBody>
          <a:bodyPr/>
          <a:lstStyle/>
          <a:p>
            <a:r>
              <a:rPr lang="uk-UA" dirty="0" smtClean="0"/>
              <a:t>Внесок українців у світову </a:t>
            </a:r>
            <a:r>
              <a:rPr lang="uk-UA" dirty="0" smtClean="0"/>
              <a:t>науку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08720"/>
            <a:ext cx="8686800" cy="561662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Родоначальник “</a:t>
            </a:r>
            <a:r>
              <a:rPr lang="ru-RU" b="1" dirty="0" err="1" smtClean="0"/>
              <a:t>Катюші</a:t>
            </a:r>
            <a:r>
              <a:rPr lang="ru-RU" b="1" dirty="0" smtClean="0"/>
              <a:t>”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Багатьом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нас </a:t>
            </a:r>
            <a:r>
              <a:rPr lang="ru-RU" dirty="0" err="1" smtClean="0"/>
              <a:t>відоме</a:t>
            </a:r>
            <a:r>
              <a:rPr lang="ru-RU" dirty="0" smtClean="0"/>
              <a:t> </a:t>
            </a:r>
            <a:r>
              <a:rPr lang="ru-RU" dirty="0" err="1" smtClean="0"/>
              <a:t>прізвище</a:t>
            </a:r>
            <a:r>
              <a:rPr lang="ru-RU" dirty="0" smtClean="0"/>
              <a:t> Засядько. Для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асоціюється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міністром</a:t>
            </a:r>
            <a:r>
              <a:rPr lang="ru-RU" dirty="0" smtClean="0"/>
              <a:t> </a:t>
            </a:r>
            <a:r>
              <a:rPr lang="ru-RU" dirty="0" err="1" smtClean="0"/>
              <a:t>вугільної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СРСР при </a:t>
            </a:r>
            <a:r>
              <a:rPr lang="ru-RU" dirty="0" err="1" smtClean="0"/>
              <a:t>Сталіні</a:t>
            </a:r>
            <a:r>
              <a:rPr lang="ru-RU" dirty="0" smtClean="0"/>
              <a:t>, на честь </a:t>
            </a:r>
            <a:r>
              <a:rPr lang="ru-RU" dirty="0" err="1" smtClean="0"/>
              <a:t>якого</a:t>
            </a:r>
            <a:r>
              <a:rPr lang="ru-RU" dirty="0" smtClean="0"/>
              <a:t> названа </a:t>
            </a:r>
            <a:r>
              <a:rPr lang="ru-RU" dirty="0" err="1" smtClean="0"/>
              <a:t>українська</a:t>
            </a:r>
            <a:r>
              <a:rPr lang="ru-RU" dirty="0" smtClean="0"/>
              <a:t> шахта, де </a:t>
            </a:r>
            <a:r>
              <a:rPr lang="ru-RU" dirty="0" err="1" smtClean="0"/>
              <a:t>стаються</a:t>
            </a:r>
            <a:r>
              <a:rPr lang="ru-RU" dirty="0" smtClean="0"/>
              <a:t> </a:t>
            </a:r>
            <a:r>
              <a:rPr lang="ru-RU" dirty="0" err="1" smtClean="0"/>
              <a:t>аварії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мало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знає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предка </a:t>
            </a:r>
            <a:r>
              <a:rPr lang="ru-RU" dirty="0" err="1" smtClean="0"/>
              <a:t>міністра</a:t>
            </a:r>
            <a:r>
              <a:rPr lang="ru-RU" dirty="0" smtClean="0"/>
              <a:t> </a:t>
            </a:r>
            <a:r>
              <a:rPr lang="ru-RU" dirty="0" err="1" smtClean="0"/>
              <a:t>вуглепрому</a:t>
            </a:r>
            <a:r>
              <a:rPr lang="ru-RU" dirty="0" smtClean="0"/>
              <a:t> - </a:t>
            </a:r>
            <a:r>
              <a:rPr lang="ru-RU" dirty="0" err="1" smtClean="0"/>
              <a:t>Олександра</a:t>
            </a:r>
            <a:r>
              <a:rPr lang="ru-RU" dirty="0" smtClean="0"/>
              <a:t> </a:t>
            </a:r>
            <a:r>
              <a:rPr lang="ru-RU" dirty="0" err="1" smtClean="0"/>
              <a:t>Засядька</a:t>
            </a:r>
            <a:r>
              <a:rPr lang="ru-RU" dirty="0" smtClean="0"/>
              <a:t> - </a:t>
            </a:r>
            <a:r>
              <a:rPr lang="ru-RU" dirty="0" err="1" smtClean="0"/>
              <a:t>вважають</a:t>
            </a:r>
            <a:r>
              <a:rPr lang="ru-RU" dirty="0" smtClean="0"/>
              <a:t> родоначальником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ракетної</a:t>
            </a:r>
            <a:r>
              <a:rPr lang="ru-RU" dirty="0" smtClean="0"/>
              <a:t> </a:t>
            </a:r>
            <a:r>
              <a:rPr lang="ru-RU" dirty="0" err="1" smtClean="0"/>
              <a:t>артилерії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Олександр</a:t>
            </a:r>
            <a:r>
              <a:rPr lang="ru-RU" dirty="0" smtClean="0"/>
              <a:t> </a:t>
            </a:r>
            <a:r>
              <a:rPr lang="ru-RU" dirty="0" err="1" smtClean="0"/>
              <a:t>Дмитрович</a:t>
            </a:r>
            <a:r>
              <a:rPr lang="ru-RU" dirty="0" smtClean="0"/>
              <a:t> Засядько </a:t>
            </a:r>
            <a:r>
              <a:rPr lang="ru-RU" dirty="0" err="1" smtClean="0"/>
              <a:t>народився</a:t>
            </a:r>
            <a:r>
              <a:rPr lang="ru-RU" dirty="0" smtClean="0"/>
              <a:t> в 1779 р. в с. </a:t>
            </a:r>
            <a:r>
              <a:rPr lang="ru-RU" dirty="0" err="1" smtClean="0"/>
              <a:t>Лютенка</a:t>
            </a:r>
            <a:r>
              <a:rPr lang="ru-RU" dirty="0" smtClean="0"/>
              <a:t> (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Гадяцький</a:t>
            </a:r>
            <a:r>
              <a:rPr lang="ru-RU" dirty="0" smtClean="0"/>
              <a:t> район </a:t>
            </a:r>
            <a:r>
              <a:rPr lang="ru-RU" dirty="0" err="1" smtClean="0"/>
              <a:t>Полтавської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) в </a:t>
            </a:r>
            <a:r>
              <a:rPr lang="ru-RU" dirty="0" err="1" smtClean="0"/>
              <a:t>родині</a:t>
            </a:r>
            <a:r>
              <a:rPr lang="ru-RU" dirty="0" smtClean="0"/>
              <a:t> головного </a:t>
            </a:r>
            <a:r>
              <a:rPr lang="ru-RU" dirty="0" err="1" smtClean="0"/>
              <a:t>гармаша</a:t>
            </a:r>
            <a:r>
              <a:rPr lang="ru-RU" dirty="0" smtClean="0"/>
              <a:t> (</a:t>
            </a:r>
            <a:r>
              <a:rPr lang="ru-RU" dirty="0" err="1" smtClean="0"/>
              <a:t>артилериста</a:t>
            </a:r>
            <a:r>
              <a:rPr lang="ru-RU" dirty="0" smtClean="0"/>
              <a:t>) </a:t>
            </a:r>
            <a:r>
              <a:rPr lang="ru-RU" dirty="0" err="1" smtClean="0"/>
              <a:t>Запорозької</a:t>
            </a:r>
            <a:r>
              <a:rPr lang="ru-RU" dirty="0" smtClean="0"/>
              <a:t> </a:t>
            </a:r>
            <a:r>
              <a:rPr lang="ru-RU" dirty="0" err="1" smtClean="0"/>
              <a:t>Січі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в </a:t>
            </a:r>
            <a:r>
              <a:rPr lang="ru-RU" dirty="0" err="1" smtClean="0"/>
              <a:t>армії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виходу</a:t>
            </a:r>
            <a:r>
              <a:rPr lang="ru-RU" dirty="0" smtClean="0"/>
              <a:t> у </a:t>
            </a:r>
            <a:r>
              <a:rPr lang="ru-RU" dirty="0" err="1" smtClean="0"/>
              <a:t>відставку</a:t>
            </a:r>
            <a:r>
              <a:rPr lang="ru-RU" dirty="0" smtClean="0"/>
              <a:t> </a:t>
            </a:r>
            <a:r>
              <a:rPr lang="ru-RU" dirty="0" err="1" smtClean="0"/>
              <a:t>Олександр</a:t>
            </a:r>
            <a:r>
              <a:rPr lang="ru-RU" dirty="0" smtClean="0"/>
              <a:t> </a:t>
            </a:r>
            <a:r>
              <a:rPr lang="ru-RU" dirty="0" err="1" smtClean="0"/>
              <a:t>Дмитрович</a:t>
            </a:r>
            <a:r>
              <a:rPr lang="ru-RU" dirty="0" smtClean="0"/>
              <a:t>, продавши </a:t>
            </a:r>
            <a:r>
              <a:rPr lang="ru-RU" dirty="0" err="1" smtClean="0"/>
              <a:t>маєток</a:t>
            </a:r>
            <a:r>
              <a:rPr lang="ru-RU" dirty="0" smtClean="0"/>
              <a:t> батька, </a:t>
            </a:r>
            <a:r>
              <a:rPr lang="ru-RU" dirty="0" err="1" smtClean="0"/>
              <a:t>вирішив</a:t>
            </a:r>
            <a:r>
              <a:rPr lang="ru-RU" dirty="0" smtClean="0"/>
              <a:t> </a:t>
            </a:r>
            <a:r>
              <a:rPr lang="ru-RU" dirty="0" err="1" smtClean="0"/>
              <a:t>витратити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гроші</a:t>
            </a:r>
            <a:r>
              <a:rPr lang="ru-RU" dirty="0" smtClean="0"/>
              <a:t> на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ракетної</a:t>
            </a:r>
            <a:r>
              <a:rPr lang="ru-RU" dirty="0" smtClean="0"/>
              <a:t> </a:t>
            </a:r>
            <a:r>
              <a:rPr lang="ru-RU" dirty="0" err="1" smtClean="0"/>
              <a:t>зброї</a:t>
            </a:r>
            <a:r>
              <a:rPr lang="ru-RU" dirty="0" smtClean="0"/>
              <a:t>.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наполегливої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принесли </a:t>
            </a:r>
            <a:r>
              <a:rPr lang="ru-RU" dirty="0" err="1" smtClean="0"/>
              <a:t>свої</a:t>
            </a:r>
            <a:r>
              <a:rPr lang="ru-RU" dirty="0" smtClean="0"/>
              <a:t> плоди -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створені</a:t>
            </a:r>
            <a:r>
              <a:rPr lang="ru-RU" dirty="0" smtClean="0"/>
              <a:t> </a:t>
            </a:r>
            <a:r>
              <a:rPr lang="ru-RU" dirty="0" err="1" smtClean="0"/>
              <a:t>ракети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прицільно</a:t>
            </a:r>
            <a:r>
              <a:rPr lang="ru-RU" dirty="0" smtClean="0"/>
              <a:t> </a:t>
            </a:r>
            <a:r>
              <a:rPr lang="ru-RU" dirty="0" err="1" smtClean="0"/>
              <a:t>вражали</a:t>
            </a:r>
            <a:r>
              <a:rPr lang="ru-RU" dirty="0" smtClean="0"/>
              <a:t> </a:t>
            </a:r>
            <a:r>
              <a:rPr lang="ru-RU" dirty="0" err="1" smtClean="0"/>
              <a:t>ціль</a:t>
            </a:r>
            <a:r>
              <a:rPr lang="ru-RU" dirty="0" smtClean="0"/>
              <a:t> на </a:t>
            </a:r>
            <a:r>
              <a:rPr lang="ru-RU" dirty="0" err="1" smtClean="0"/>
              <a:t>відстані</a:t>
            </a:r>
            <a:r>
              <a:rPr lang="ru-RU" dirty="0" smtClean="0"/>
              <a:t> 6 </a:t>
            </a:r>
            <a:r>
              <a:rPr lang="ru-RU" dirty="0" err="1" smtClean="0"/>
              <a:t>кілометрів</a:t>
            </a:r>
            <a:r>
              <a:rPr lang="ru-RU" dirty="0" smtClean="0"/>
              <a:t>. Цей принцип взяли за основу при </a:t>
            </a:r>
            <a:r>
              <a:rPr lang="ru-RU" dirty="0" err="1" smtClean="0"/>
              <a:t>створенні</a:t>
            </a:r>
            <a:r>
              <a:rPr lang="ru-RU" dirty="0" smtClean="0"/>
              <a:t> </a:t>
            </a:r>
            <a:r>
              <a:rPr lang="ru-RU" dirty="0" err="1" smtClean="0"/>
              <a:t>знаменитих</a:t>
            </a:r>
            <a:r>
              <a:rPr lang="ru-RU" dirty="0" smtClean="0"/>
              <a:t> “катюш”,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яким</a:t>
            </a:r>
            <a:r>
              <a:rPr lang="ru-RU" dirty="0" smtClean="0"/>
              <a:t>, як </a:t>
            </a:r>
            <a:r>
              <a:rPr lang="ru-RU" dirty="0" err="1" smtClean="0"/>
              <a:t>вважають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історики</a:t>
            </a:r>
            <a:r>
              <a:rPr lang="ru-RU" dirty="0" smtClean="0"/>
              <a:t>, 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змінити</a:t>
            </a:r>
            <a:r>
              <a:rPr lang="ru-RU" dirty="0" smtClean="0"/>
              <a:t> </a:t>
            </a:r>
            <a:r>
              <a:rPr lang="ru-RU" dirty="0" err="1" smtClean="0"/>
              <a:t>хід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60648"/>
            <a:ext cx="8686800" cy="659735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Вертоліт</a:t>
            </a:r>
            <a:r>
              <a:rPr lang="ru-RU" b="1" dirty="0" smtClean="0"/>
              <a:t> </a:t>
            </a:r>
            <a:r>
              <a:rPr lang="ru-RU" b="1" dirty="0" err="1" smtClean="0"/>
              <a:t>київського</a:t>
            </a:r>
            <a:r>
              <a:rPr lang="ru-RU" b="1" dirty="0" smtClean="0"/>
              <a:t> </a:t>
            </a:r>
            <a:r>
              <a:rPr lang="ru-RU" b="1" dirty="0" err="1" smtClean="0"/>
              <a:t>хлопчини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Ще</a:t>
            </a:r>
            <a:r>
              <a:rPr lang="ru-RU" dirty="0" smtClean="0"/>
              <a:t> одним </a:t>
            </a:r>
            <a:r>
              <a:rPr lang="ru-RU" dirty="0" err="1" smtClean="0"/>
              <a:t>видатним</a:t>
            </a:r>
            <a:r>
              <a:rPr lang="ru-RU" dirty="0" smtClean="0"/>
              <a:t> </a:t>
            </a:r>
            <a:r>
              <a:rPr lang="ru-RU" dirty="0" err="1" smtClean="0"/>
              <a:t>українцем</a:t>
            </a:r>
            <a:r>
              <a:rPr lang="ru-RU" dirty="0" smtClean="0"/>
              <a:t>, </a:t>
            </a:r>
            <a:r>
              <a:rPr lang="ru-RU" dirty="0" err="1" smtClean="0"/>
              <a:t>ім’я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змінило</a:t>
            </a:r>
            <a:r>
              <a:rPr lang="ru-RU" dirty="0" smtClean="0"/>
              <a:t> </a:t>
            </a:r>
            <a:r>
              <a:rPr lang="ru-RU" dirty="0" err="1" smtClean="0"/>
              <a:t>хід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Ігор</a:t>
            </a:r>
            <a:r>
              <a:rPr lang="ru-RU" dirty="0" smtClean="0"/>
              <a:t> </a:t>
            </a:r>
            <a:r>
              <a:rPr lang="ru-RU" dirty="0" err="1" smtClean="0"/>
              <a:t>Іванович</a:t>
            </a:r>
            <a:r>
              <a:rPr lang="ru-RU" dirty="0" smtClean="0"/>
              <a:t> </a:t>
            </a:r>
            <a:r>
              <a:rPr lang="ru-RU" dirty="0" err="1" smtClean="0"/>
              <a:t>Сікорський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народився</a:t>
            </a:r>
            <a:r>
              <a:rPr lang="ru-RU" dirty="0" smtClean="0"/>
              <a:t> 1889 року в </a:t>
            </a:r>
            <a:r>
              <a:rPr lang="ru-RU" dirty="0" err="1" smtClean="0"/>
              <a:t>Києві</a:t>
            </a:r>
            <a:r>
              <a:rPr lang="ru-RU" dirty="0" smtClean="0"/>
              <a:t>.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дитинства</a:t>
            </a:r>
            <a:r>
              <a:rPr lang="ru-RU" dirty="0" smtClean="0"/>
              <a:t> </a:t>
            </a:r>
            <a:r>
              <a:rPr lang="ru-RU" dirty="0" err="1" smtClean="0"/>
              <a:t>захоплювався</a:t>
            </a:r>
            <a:r>
              <a:rPr lang="ru-RU" dirty="0" smtClean="0"/>
              <a:t> </a:t>
            </a:r>
            <a:r>
              <a:rPr lang="ru-RU" dirty="0" err="1" smtClean="0"/>
              <a:t>авіамоделюванням</a:t>
            </a:r>
            <a:r>
              <a:rPr lang="ru-RU" dirty="0" smtClean="0"/>
              <a:t>. </a:t>
            </a:r>
            <a:r>
              <a:rPr lang="ru-RU" dirty="0" err="1" smtClean="0"/>
              <a:t>Свій</a:t>
            </a:r>
            <a:r>
              <a:rPr lang="ru-RU" dirty="0" smtClean="0"/>
              <a:t> перший невеликий </a:t>
            </a:r>
            <a:r>
              <a:rPr lang="ru-RU" dirty="0" err="1" smtClean="0"/>
              <a:t>вертоліт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приводом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гумового</a:t>
            </a:r>
            <a:r>
              <a:rPr lang="ru-RU" dirty="0" smtClean="0"/>
              <a:t> жгута </a:t>
            </a:r>
            <a:r>
              <a:rPr lang="ru-RU" dirty="0" err="1" smtClean="0"/>
              <a:t>Сікорський</a:t>
            </a:r>
            <a:r>
              <a:rPr lang="ru-RU" dirty="0" smtClean="0"/>
              <a:t> </a:t>
            </a:r>
            <a:r>
              <a:rPr lang="ru-RU" dirty="0" err="1" smtClean="0"/>
              <a:t>побудував</a:t>
            </a:r>
            <a:r>
              <a:rPr lang="ru-RU" dirty="0" smtClean="0"/>
              <a:t> у 12 </a:t>
            </a:r>
            <a:r>
              <a:rPr lang="ru-RU" dirty="0" err="1" smtClean="0"/>
              <a:t>років</a:t>
            </a:r>
            <a:r>
              <a:rPr lang="ru-RU" dirty="0" smtClean="0"/>
              <a:t>. А в 20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рахунку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серйозні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Правда,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машини</a:t>
            </a:r>
            <a:r>
              <a:rPr lang="ru-RU" dirty="0" smtClean="0"/>
              <a:t> </a:t>
            </a:r>
            <a:r>
              <a:rPr lang="ru-RU" dirty="0" err="1" smtClean="0"/>
              <a:t>Сікорський</a:t>
            </a:r>
            <a:r>
              <a:rPr lang="ru-RU" dirty="0" smtClean="0"/>
              <a:t> так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зміг</a:t>
            </a:r>
            <a:r>
              <a:rPr lang="ru-RU" dirty="0" smtClean="0"/>
              <a:t> </a:t>
            </a:r>
            <a:r>
              <a:rPr lang="ru-RU" dirty="0" err="1" smtClean="0"/>
              <a:t>підняти</a:t>
            </a:r>
            <a:r>
              <a:rPr lang="ru-RU" dirty="0" smtClean="0"/>
              <a:t> в </a:t>
            </a:r>
            <a:r>
              <a:rPr lang="ru-RU" dirty="0" err="1" smtClean="0"/>
              <a:t>повітря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пілотом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вчений</a:t>
            </a:r>
            <a:r>
              <a:rPr lang="ru-RU" dirty="0" smtClean="0"/>
              <a:t> </a:t>
            </a:r>
            <a:r>
              <a:rPr lang="ru-RU" dirty="0" err="1" smtClean="0"/>
              <a:t>зайнявся</a:t>
            </a:r>
            <a:r>
              <a:rPr lang="ru-RU" dirty="0" smtClean="0"/>
              <a:t> </a:t>
            </a:r>
            <a:r>
              <a:rPr lang="ru-RU" dirty="0" err="1" smtClean="0"/>
              <a:t>конструюванням</a:t>
            </a:r>
            <a:r>
              <a:rPr lang="ru-RU" dirty="0" smtClean="0"/>
              <a:t> </a:t>
            </a:r>
            <a:r>
              <a:rPr lang="ru-RU" dirty="0" err="1" smtClean="0"/>
              <a:t>літаків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“Гранд”, “</a:t>
            </a:r>
            <a:r>
              <a:rPr lang="ru-RU" dirty="0" err="1" smtClean="0"/>
              <a:t>Руський</a:t>
            </a:r>
            <a:r>
              <a:rPr lang="ru-RU" dirty="0" smtClean="0"/>
              <a:t> витязь”, “</a:t>
            </a:r>
            <a:r>
              <a:rPr lang="ru-RU" dirty="0" err="1" smtClean="0"/>
              <a:t>Ілля</a:t>
            </a:r>
            <a:r>
              <a:rPr lang="ru-RU" dirty="0" smtClean="0"/>
              <a:t> </a:t>
            </a:r>
            <a:r>
              <a:rPr lang="ru-RU" dirty="0" err="1" smtClean="0"/>
              <a:t>Муромець</a:t>
            </a:r>
            <a:r>
              <a:rPr lang="ru-RU" dirty="0" smtClean="0"/>
              <a:t>” -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багатодвигунні</a:t>
            </a:r>
            <a:r>
              <a:rPr lang="ru-RU" dirty="0" smtClean="0"/>
              <a:t> </a:t>
            </a:r>
            <a:r>
              <a:rPr lang="ru-RU" dirty="0" err="1" smtClean="0"/>
              <a:t>літаки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створені</a:t>
            </a:r>
            <a:r>
              <a:rPr lang="ru-RU" dirty="0" smtClean="0"/>
              <a:t> на </a:t>
            </a:r>
            <a:r>
              <a:rPr lang="ru-RU" dirty="0" err="1" smtClean="0"/>
              <a:t>Російсько-Балтійському</a:t>
            </a:r>
            <a:r>
              <a:rPr lang="ru-RU" dirty="0" smtClean="0"/>
              <a:t> </a:t>
            </a:r>
            <a:r>
              <a:rPr lang="ru-RU" dirty="0" err="1" smtClean="0"/>
              <a:t>заводі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</a:t>
            </a:r>
            <a:r>
              <a:rPr lang="ru-RU" dirty="0" err="1" smtClean="0"/>
              <a:t>Сікорського</a:t>
            </a:r>
            <a:r>
              <a:rPr lang="ru-RU" dirty="0" smtClean="0"/>
              <a:t>. </a:t>
            </a:r>
            <a:r>
              <a:rPr lang="ru-RU" dirty="0" err="1" smtClean="0"/>
              <a:t>Всього</a:t>
            </a:r>
            <a:r>
              <a:rPr lang="ru-RU" dirty="0" smtClean="0"/>
              <a:t> за роки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побудовано</a:t>
            </a:r>
            <a:r>
              <a:rPr lang="ru-RU" dirty="0" smtClean="0"/>
              <a:t> 75 </a:t>
            </a:r>
            <a:r>
              <a:rPr lang="ru-RU" dirty="0" err="1" smtClean="0"/>
              <a:t>чотиридвигунних</a:t>
            </a:r>
            <a:r>
              <a:rPr lang="ru-RU" dirty="0" smtClean="0"/>
              <a:t> </a:t>
            </a:r>
            <a:r>
              <a:rPr lang="ru-RU" dirty="0" err="1" smtClean="0"/>
              <a:t>бомбардувальників</a:t>
            </a:r>
            <a:r>
              <a:rPr lang="ru-RU" dirty="0" smtClean="0"/>
              <a:t> </a:t>
            </a:r>
            <a:r>
              <a:rPr lang="ru-RU" dirty="0" err="1" smtClean="0"/>
              <a:t>Сікорського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Створенням</a:t>
            </a:r>
            <a:r>
              <a:rPr lang="ru-RU" dirty="0" smtClean="0"/>
              <a:t> </a:t>
            </a:r>
            <a:r>
              <a:rPr lang="ru-RU" dirty="0" err="1" smtClean="0"/>
              <a:t>літаків</a:t>
            </a:r>
            <a:r>
              <a:rPr lang="ru-RU" dirty="0" smtClean="0"/>
              <a:t> </a:t>
            </a:r>
            <a:r>
              <a:rPr lang="ru-RU" dirty="0" err="1" smtClean="0"/>
              <a:t>Сікорський</a:t>
            </a:r>
            <a:r>
              <a:rPr lang="ru-RU" dirty="0" smtClean="0"/>
              <a:t> </a:t>
            </a:r>
            <a:r>
              <a:rPr lang="ru-RU" dirty="0" err="1" smtClean="0"/>
              <a:t>зайнявся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США, </a:t>
            </a:r>
            <a:r>
              <a:rPr lang="ru-RU" dirty="0" err="1" smtClean="0"/>
              <a:t>куди</a:t>
            </a:r>
            <a:r>
              <a:rPr lang="ru-RU" dirty="0" smtClean="0"/>
              <a:t> </a:t>
            </a:r>
            <a:r>
              <a:rPr lang="ru-RU" dirty="0" err="1" smtClean="0"/>
              <a:t>емігрував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Жовтневої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. Але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захоплення</a:t>
            </a:r>
            <a:r>
              <a:rPr lang="ru-RU" dirty="0" smtClean="0"/>
              <a:t> </a:t>
            </a:r>
            <a:r>
              <a:rPr lang="ru-RU" dirty="0" err="1" smtClean="0"/>
              <a:t>вертольотами</a:t>
            </a:r>
            <a:r>
              <a:rPr lang="ru-RU" dirty="0" smtClean="0"/>
              <a:t> не </a:t>
            </a:r>
            <a:r>
              <a:rPr lang="ru-RU" dirty="0" err="1" smtClean="0"/>
              <a:t>забув</a:t>
            </a:r>
            <a:r>
              <a:rPr lang="ru-RU" dirty="0" smtClean="0"/>
              <a:t>, повернувшись до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наприкінці</a:t>
            </a:r>
            <a:r>
              <a:rPr lang="ru-RU" dirty="0" smtClean="0"/>
              <a:t> 1930-х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Цього</a:t>
            </a:r>
            <a:r>
              <a:rPr lang="ru-RU" dirty="0" smtClean="0"/>
              <a:t> разу </a:t>
            </a:r>
            <a:r>
              <a:rPr lang="ru-RU" dirty="0" err="1" smtClean="0"/>
              <a:t>спроба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успішною</a:t>
            </a:r>
            <a:r>
              <a:rPr lang="ru-RU" dirty="0" smtClean="0"/>
              <a:t>. </a:t>
            </a:r>
            <a:r>
              <a:rPr lang="ru-RU" dirty="0" err="1" smtClean="0"/>
              <a:t>Вертольоти</a:t>
            </a:r>
            <a:r>
              <a:rPr lang="ru-RU" dirty="0" smtClean="0"/>
              <a:t> </a:t>
            </a:r>
            <a:r>
              <a:rPr lang="ru-RU" dirty="0" err="1" smtClean="0"/>
              <a:t>Сікорського</a:t>
            </a:r>
            <a:r>
              <a:rPr lang="ru-RU" dirty="0" smtClean="0"/>
              <a:t> </a:t>
            </a:r>
            <a:r>
              <a:rPr lang="ru-RU" dirty="0" err="1" smtClean="0"/>
              <a:t>встановили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світових</a:t>
            </a:r>
            <a:r>
              <a:rPr lang="ru-RU" dirty="0" smtClean="0"/>
              <a:t> </a:t>
            </a:r>
            <a:r>
              <a:rPr lang="ru-RU" dirty="0" err="1" smtClean="0"/>
              <a:t>рекордів</a:t>
            </a:r>
            <a:r>
              <a:rPr lang="ru-RU" dirty="0" smtClean="0"/>
              <a:t>;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закуповували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цивільні</a:t>
            </a:r>
            <a:r>
              <a:rPr lang="ru-RU" dirty="0" smtClean="0"/>
              <a:t> </a:t>
            </a:r>
            <a:r>
              <a:rPr lang="ru-RU" dirty="0" err="1" smtClean="0"/>
              <a:t>державні</a:t>
            </a:r>
            <a:r>
              <a:rPr lang="ru-RU" dirty="0" smtClean="0"/>
              <a:t> агентства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авіакомпанії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армія</a:t>
            </a:r>
            <a:r>
              <a:rPr lang="ru-RU" dirty="0" smtClean="0"/>
              <a:t>. </a:t>
            </a:r>
            <a:r>
              <a:rPr lang="ru-RU" dirty="0" err="1" smtClean="0"/>
              <a:t>Найвідоміша</a:t>
            </a:r>
            <a:r>
              <a:rPr lang="ru-RU" dirty="0" smtClean="0"/>
              <a:t> </a:t>
            </a:r>
            <a:r>
              <a:rPr lang="ru-RU" dirty="0" err="1" smtClean="0"/>
              <a:t>розробка</a:t>
            </a:r>
            <a:r>
              <a:rPr lang="ru-RU" dirty="0" smtClean="0"/>
              <a:t> </a:t>
            </a:r>
            <a:r>
              <a:rPr lang="ru-RU" dirty="0" err="1" smtClean="0"/>
              <a:t>Сікорського</a:t>
            </a:r>
            <a:r>
              <a:rPr lang="ru-RU" dirty="0" smtClean="0"/>
              <a:t> - </a:t>
            </a:r>
            <a:r>
              <a:rPr lang="ru-RU" dirty="0" err="1" smtClean="0"/>
              <a:t>вертоліт</a:t>
            </a:r>
            <a:r>
              <a:rPr lang="ru-RU" dirty="0" smtClean="0"/>
              <a:t> </a:t>
            </a:r>
            <a:r>
              <a:rPr lang="en-US" dirty="0" smtClean="0"/>
              <a:t>S-51, </a:t>
            </a:r>
            <a:r>
              <a:rPr lang="ru-RU" dirty="0" err="1" smtClean="0"/>
              <a:t>котрий</a:t>
            </a:r>
            <a:r>
              <a:rPr lang="ru-RU" dirty="0" smtClean="0"/>
              <a:t> широко </a:t>
            </a:r>
            <a:r>
              <a:rPr lang="ru-RU" dirty="0" err="1" smtClean="0"/>
              <a:t>застосовувався</a:t>
            </a:r>
            <a:r>
              <a:rPr lang="ru-RU" dirty="0" smtClean="0"/>
              <a:t> у </a:t>
            </a:r>
            <a:r>
              <a:rPr lang="ru-RU" dirty="0" err="1" smtClean="0"/>
              <a:t>бойових</a:t>
            </a:r>
            <a:r>
              <a:rPr lang="ru-RU" dirty="0" smtClean="0"/>
              <a:t> </a:t>
            </a:r>
            <a:r>
              <a:rPr lang="ru-RU" dirty="0" err="1" smtClean="0"/>
              <a:t>операціях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8640"/>
            <a:ext cx="8686800" cy="6480720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err="1" smtClean="0"/>
              <a:t>Хто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наших став лауреатом </a:t>
            </a:r>
            <a:r>
              <a:rPr lang="ru-RU" b="1" dirty="0" err="1" smtClean="0"/>
              <a:t>Нобелівської</a:t>
            </a:r>
            <a:r>
              <a:rPr lang="ru-RU" b="1" dirty="0" smtClean="0"/>
              <a:t> </a:t>
            </a:r>
            <a:r>
              <a:rPr lang="ru-RU" b="1" dirty="0" err="1" smtClean="0"/>
              <a:t>премії</a:t>
            </a:r>
            <a:r>
              <a:rPr lang="ru-RU" b="1" dirty="0" smtClean="0"/>
              <a:t>?</a:t>
            </a:r>
            <a:endParaRPr lang="ru-RU" dirty="0" smtClean="0"/>
          </a:p>
          <a:p>
            <a:r>
              <a:rPr lang="ru-RU" dirty="0" smtClean="0"/>
              <a:t>На жаль, </a:t>
            </a:r>
            <a:r>
              <a:rPr lang="ru-RU" dirty="0" err="1" smtClean="0"/>
              <a:t>жоден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вчений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громадський</a:t>
            </a:r>
            <a:r>
              <a:rPr lang="ru-RU" dirty="0" smtClean="0"/>
              <a:t> </a:t>
            </a:r>
            <a:r>
              <a:rPr lang="ru-RU" dirty="0" err="1" smtClean="0"/>
              <a:t>діяч</a:t>
            </a:r>
            <a:r>
              <a:rPr lang="ru-RU" dirty="0" smtClean="0"/>
              <a:t> так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удостоєний</a:t>
            </a:r>
            <a:r>
              <a:rPr lang="ru-RU" dirty="0" smtClean="0"/>
              <a:t> </a:t>
            </a:r>
            <a:r>
              <a:rPr lang="ru-RU" dirty="0" err="1" smtClean="0"/>
              <a:t>Нобелівської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вихідці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неодноразово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лауреатами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високого</a:t>
            </a:r>
            <a:r>
              <a:rPr lang="ru-RU" dirty="0" smtClean="0"/>
              <a:t> </a:t>
            </a:r>
            <a:r>
              <a:rPr lang="ru-RU" dirty="0" err="1" smtClean="0"/>
              <a:t>звання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1908 </a:t>
            </a:r>
            <a:r>
              <a:rPr lang="ru-RU" dirty="0" err="1" smtClean="0"/>
              <a:t>рік</a:t>
            </a:r>
            <a:r>
              <a:rPr lang="ru-RU" dirty="0" smtClean="0"/>
              <a:t> - </a:t>
            </a:r>
            <a:r>
              <a:rPr lang="ru-RU" dirty="0" err="1" smtClean="0"/>
              <a:t>Ілля</a:t>
            </a:r>
            <a:r>
              <a:rPr lang="ru-RU" dirty="0" smtClean="0"/>
              <a:t> </a:t>
            </a:r>
            <a:r>
              <a:rPr lang="ru-RU" dirty="0" err="1" smtClean="0"/>
              <a:t>Мечніков</a:t>
            </a:r>
            <a:r>
              <a:rPr lang="ru-RU" dirty="0" smtClean="0"/>
              <a:t>, </a:t>
            </a:r>
            <a:r>
              <a:rPr lang="ru-RU" dirty="0" err="1" smtClean="0"/>
              <a:t>знаменитий</a:t>
            </a:r>
            <a:r>
              <a:rPr lang="ru-RU" dirty="0" smtClean="0"/>
              <a:t> </a:t>
            </a:r>
            <a:r>
              <a:rPr lang="ru-RU" dirty="0" err="1" smtClean="0"/>
              <a:t>бактеріолог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імунолог</a:t>
            </a:r>
            <a:r>
              <a:rPr lang="ru-RU" dirty="0" smtClean="0"/>
              <a:t>. </a:t>
            </a:r>
            <a:r>
              <a:rPr lang="ru-RU" dirty="0" err="1" smtClean="0"/>
              <a:t>Народився</a:t>
            </a:r>
            <a:r>
              <a:rPr lang="ru-RU" dirty="0" smtClean="0"/>
              <a:t> в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Іванівка</a:t>
            </a:r>
            <a:r>
              <a:rPr lang="ru-RU" dirty="0" smtClean="0"/>
              <a:t> </a:t>
            </a:r>
            <a:r>
              <a:rPr lang="ru-RU" dirty="0" err="1" smtClean="0"/>
              <a:t>Куп’янського</a:t>
            </a:r>
            <a:r>
              <a:rPr lang="ru-RU" dirty="0" smtClean="0"/>
              <a:t> </a:t>
            </a:r>
            <a:r>
              <a:rPr lang="ru-RU" dirty="0" err="1" smtClean="0"/>
              <a:t>уїзду</a:t>
            </a:r>
            <a:r>
              <a:rPr lang="ru-RU" dirty="0" smtClean="0"/>
              <a:t> на </a:t>
            </a:r>
            <a:r>
              <a:rPr lang="ru-RU" dirty="0" err="1" smtClean="0"/>
              <a:t>Харківщині</a:t>
            </a:r>
            <a:r>
              <a:rPr lang="ru-RU" dirty="0" smtClean="0"/>
              <a:t>. </a:t>
            </a:r>
            <a:r>
              <a:rPr lang="ru-RU" dirty="0" err="1" smtClean="0"/>
              <a:t>Вчений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удостоєний</a:t>
            </a:r>
            <a:r>
              <a:rPr lang="ru-RU" dirty="0" smtClean="0"/>
              <a:t> </a:t>
            </a:r>
            <a:r>
              <a:rPr lang="ru-RU" dirty="0" err="1" smtClean="0"/>
              <a:t>Нобелівської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 smtClean="0"/>
              <a:t> в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фізіології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медицини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Паулем</a:t>
            </a:r>
            <a:r>
              <a:rPr lang="ru-RU" dirty="0" smtClean="0"/>
              <a:t> </a:t>
            </a:r>
            <a:r>
              <a:rPr lang="ru-RU" dirty="0" err="1" smtClean="0"/>
              <a:t>Ерліхом</a:t>
            </a:r>
            <a:r>
              <a:rPr lang="ru-RU" dirty="0" smtClean="0"/>
              <a:t> за </a:t>
            </a:r>
            <a:r>
              <a:rPr lang="ru-RU" dirty="0" err="1" smtClean="0"/>
              <a:t>дослідження</a:t>
            </a:r>
            <a:r>
              <a:rPr lang="ru-RU" dirty="0" smtClean="0"/>
              <a:t> по </a:t>
            </a:r>
            <a:r>
              <a:rPr lang="ru-RU" dirty="0" err="1" smtClean="0"/>
              <a:t>імунології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1952 </a:t>
            </a:r>
            <a:r>
              <a:rPr lang="ru-RU" dirty="0" err="1" smtClean="0"/>
              <a:t>рік</a:t>
            </a:r>
            <a:r>
              <a:rPr lang="ru-RU" dirty="0" smtClean="0"/>
              <a:t> - </a:t>
            </a:r>
            <a:r>
              <a:rPr lang="ru-RU" dirty="0" err="1" smtClean="0"/>
              <a:t>Зельман</a:t>
            </a:r>
            <a:r>
              <a:rPr lang="ru-RU" dirty="0" smtClean="0"/>
              <a:t> </a:t>
            </a:r>
            <a:r>
              <a:rPr lang="ru-RU" dirty="0" err="1" smtClean="0"/>
              <a:t>Ваксман</a:t>
            </a:r>
            <a:r>
              <a:rPr lang="ru-RU" dirty="0" smtClean="0"/>
              <a:t>, </a:t>
            </a:r>
            <a:r>
              <a:rPr lang="ru-RU" dirty="0" err="1" smtClean="0"/>
              <a:t>уродженець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Прилуки на </a:t>
            </a:r>
            <a:r>
              <a:rPr lang="ru-RU" dirty="0" err="1" smtClean="0"/>
              <a:t>Черкащині</a:t>
            </a:r>
            <a:r>
              <a:rPr lang="ru-RU" dirty="0" smtClean="0"/>
              <a:t>. </a:t>
            </a:r>
            <a:r>
              <a:rPr lang="ru-RU" dirty="0" err="1" smtClean="0"/>
              <a:t>Нобелівську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r>
              <a:rPr lang="ru-RU" dirty="0" smtClean="0"/>
              <a:t> як </a:t>
            </a:r>
            <a:r>
              <a:rPr lang="ru-RU" dirty="0" err="1" smtClean="0"/>
              <a:t>вчений</a:t>
            </a:r>
            <a:r>
              <a:rPr lang="ru-RU" dirty="0" smtClean="0"/>
              <a:t> США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в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медицини</a:t>
            </a:r>
            <a:r>
              <a:rPr lang="ru-RU" dirty="0" smtClean="0"/>
              <a:t> “за </a:t>
            </a: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стрептоміцину</a:t>
            </a:r>
            <a:r>
              <a:rPr lang="ru-RU" dirty="0" smtClean="0"/>
              <a:t> -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антибіотика</a:t>
            </a:r>
            <a:r>
              <a:rPr lang="ru-RU" dirty="0" smtClean="0"/>
              <a:t>, </a:t>
            </a:r>
            <a:r>
              <a:rPr lang="ru-RU" dirty="0" err="1" smtClean="0"/>
              <a:t>ефективного</a:t>
            </a:r>
            <a:r>
              <a:rPr lang="ru-RU" dirty="0" smtClean="0"/>
              <a:t> при </a:t>
            </a:r>
            <a:r>
              <a:rPr lang="ru-RU" dirty="0" err="1" smtClean="0"/>
              <a:t>лікуванні</a:t>
            </a:r>
            <a:r>
              <a:rPr lang="ru-RU" dirty="0" smtClean="0"/>
              <a:t> </a:t>
            </a:r>
            <a:r>
              <a:rPr lang="ru-RU" dirty="0" err="1" smtClean="0"/>
              <a:t>туберкульозу</a:t>
            </a:r>
            <a:r>
              <a:rPr lang="ru-RU" dirty="0" smtClean="0"/>
              <a:t>”.</a:t>
            </a:r>
            <a:br>
              <a:rPr lang="ru-RU" dirty="0" smtClean="0"/>
            </a:br>
            <a:r>
              <a:rPr lang="ru-RU" dirty="0" smtClean="0"/>
              <a:t>1966 </a:t>
            </a:r>
            <a:r>
              <a:rPr lang="ru-RU" dirty="0" err="1" smtClean="0"/>
              <a:t>рік</a:t>
            </a:r>
            <a:r>
              <a:rPr lang="ru-RU" dirty="0" smtClean="0"/>
              <a:t> - </a:t>
            </a:r>
            <a:r>
              <a:rPr lang="ru-RU" dirty="0" err="1" smtClean="0"/>
              <a:t>Шмуель</a:t>
            </a:r>
            <a:r>
              <a:rPr lang="ru-RU" dirty="0" smtClean="0"/>
              <a:t> </a:t>
            </a:r>
            <a:r>
              <a:rPr lang="ru-RU" dirty="0" err="1" smtClean="0"/>
              <a:t>Агнон</a:t>
            </a:r>
            <a:r>
              <a:rPr lang="ru-RU" dirty="0" smtClean="0"/>
              <a:t>, </a:t>
            </a:r>
            <a:r>
              <a:rPr lang="ru-RU" dirty="0" err="1" smtClean="0"/>
              <a:t>народився</a:t>
            </a:r>
            <a:r>
              <a:rPr lang="ru-RU" dirty="0" smtClean="0"/>
              <a:t> в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Бучач</a:t>
            </a:r>
            <a:r>
              <a:rPr lang="ru-RU" dirty="0" smtClean="0"/>
              <a:t> </a:t>
            </a:r>
            <a:r>
              <a:rPr lang="ru-RU" dirty="0" err="1" smtClean="0"/>
              <a:t>Тернопільської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 </a:t>
            </a:r>
            <a:r>
              <a:rPr lang="ru-RU" dirty="0" err="1" smtClean="0"/>
              <a:t>Премія</a:t>
            </a:r>
            <a:r>
              <a:rPr lang="ru-RU" dirty="0" smtClean="0"/>
              <a:t> в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присуджена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за “</a:t>
            </a: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оригінальне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 </a:t>
            </a:r>
            <a:r>
              <a:rPr lang="ru-RU" dirty="0" err="1" smtClean="0"/>
              <a:t>розповіді</a:t>
            </a:r>
            <a:r>
              <a:rPr lang="ru-RU" dirty="0" smtClean="0"/>
              <a:t>, </a:t>
            </a:r>
            <a:r>
              <a:rPr lang="ru-RU" dirty="0" err="1" smtClean="0"/>
              <a:t>навіяне</a:t>
            </a:r>
            <a:r>
              <a:rPr lang="ru-RU" dirty="0" smtClean="0"/>
              <a:t> </a:t>
            </a:r>
            <a:r>
              <a:rPr lang="ru-RU" dirty="0" err="1" smtClean="0"/>
              <a:t>єврейськими</a:t>
            </a:r>
            <a:r>
              <a:rPr lang="ru-RU" dirty="0" smtClean="0"/>
              <a:t> </a:t>
            </a:r>
            <a:r>
              <a:rPr lang="ru-RU" dirty="0" err="1" smtClean="0"/>
              <a:t>народними</a:t>
            </a:r>
            <a:r>
              <a:rPr lang="ru-RU" dirty="0" smtClean="0"/>
              <a:t> мотивами”.</a:t>
            </a:r>
            <a:br>
              <a:rPr lang="ru-RU" dirty="0" smtClean="0"/>
            </a:br>
            <a:r>
              <a:rPr lang="ru-RU" dirty="0" smtClean="0"/>
              <a:t>1971 </a:t>
            </a:r>
            <a:r>
              <a:rPr lang="ru-RU" dirty="0" err="1" smtClean="0"/>
              <a:t>рік</a:t>
            </a:r>
            <a:r>
              <a:rPr lang="ru-RU" dirty="0" smtClean="0"/>
              <a:t> - </a:t>
            </a:r>
            <a:r>
              <a:rPr lang="ru-RU" dirty="0" err="1" smtClean="0"/>
              <a:t>Саймон</a:t>
            </a:r>
            <a:r>
              <a:rPr lang="ru-RU" dirty="0" smtClean="0"/>
              <a:t> </a:t>
            </a:r>
            <a:r>
              <a:rPr lang="ru-RU" dirty="0" err="1" smtClean="0"/>
              <a:t>Кузнець</a:t>
            </a:r>
            <a:r>
              <a:rPr lang="ru-RU" dirty="0" smtClean="0"/>
              <a:t>, </a:t>
            </a:r>
            <a:r>
              <a:rPr lang="ru-RU" dirty="0" err="1" smtClean="0"/>
              <a:t>уродженець</a:t>
            </a:r>
            <a:r>
              <a:rPr lang="ru-RU" dirty="0" smtClean="0"/>
              <a:t> </a:t>
            </a:r>
            <a:r>
              <a:rPr lang="ru-RU" dirty="0" err="1" smtClean="0"/>
              <a:t>Харкова</a:t>
            </a:r>
            <a:r>
              <a:rPr lang="ru-RU" dirty="0" smtClean="0"/>
              <a:t>. </a:t>
            </a:r>
            <a:r>
              <a:rPr lang="ru-RU" dirty="0" err="1" smtClean="0"/>
              <a:t>Удостоєний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 smtClean="0"/>
              <a:t> як </a:t>
            </a:r>
            <a:r>
              <a:rPr lang="ru-RU" dirty="0" err="1" smtClean="0"/>
              <a:t>американський</a:t>
            </a:r>
            <a:r>
              <a:rPr lang="ru-RU" dirty="0" smtClean="0"/>
              <a:t> </a:t>
            </a:r>
            <a:r>
              <a:rPr lang="ru-RU" dirty="0" err="1" smtClean="0"/>
              <a:t>вчений</a:t>
            </a:r>
            <a:r>
              <a:rPr lang="ru-RU" dirty="0" smtClean="0"/>
              <a:t> в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“за </a:t>
            </a:r>
            <a:r>
              <a:rPr lang="ru-RU" dirty="0" err="1" smtClean="0"/>
              <a:t>емпірично</a:t>
            </a:r>
            <a:r>
              <a:rPr lang="ru-RU" dirty="0" smtClean="0"/>
              <a:t> </a:t>
            </a:r>
            <a:r>
              <a:rPr lang="ru-RU" dirty="0" err="1" smtClean="0"/>
              <a:t>обгрунтоване</a:t>
            </a:r>
            <a:r>
              <a:rPr lang="ru-RU" dirty="0" smtClean="0"/>
              <a:t> </a:t>
            </a:r>
            <a:r>
              <a:rPr lang="ru-RU" dirty="0" err="1" smtClean="0"/>
              <a:t>поясненні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росту, яке </a:t>
            </a:r>
            <a:r>
              <a:rPr lang="ru-RU" dirty="0" err="1" smtClean="0"/>
              <a:t>призвело</a:t>
            </a:r>
            <a:r>
              <a:rPr lang="ru-RU" dirty="0" smtClean="0"/>
              <a:t> до нового,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глибокого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як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структур,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”.</a:t>
            </a:r>
            <a:br>
              <a:rPr lang="ru-RU" dirty="0" smtClean="0"/>
            </a:br>
            <a:r>
              <a:rPr lang="ru-RU" dirty="0" smtClean="0"/>
              <a:t>1981 </a:t>
            </a:r>
            <a:r>
              <a:rPr lang="ru-RU" dirty="0" err="1" smtClean="0"/>
              <a:t>рік</a:t>
            </a:r>
            <a:r>
              <a:rPr lang="ru-RU" dirty="0" smtClean="0"/>
              <a:t> - </a:t>
            </a:r>
            <a:r>
              <a:rPr lang="ru-RU" dirty="0" err="1" smtClean="0"/>
              <a:t>Роальф</a:t>
            </a:r>
            <a:r>
              <a:rPr lang="ru-RU" dirty="0" smtClean="0"/>
              <a:t> Гофман, </a:t>
            </a:r>
            <a:r>
              <a:rPr lang="ru-RU" dirty="0" err="1" smtClean="0"/>
              <a:t>уродженець</a:t>
            </a:r>
            <a:r>
              <a:rPr lang="ru-RU" dirty="0" smtClean="0"/>
              <a:t> Золочева на </a:t>
            </a:r>
            <a:r>
              <a:rPr lang="ru-RU" dirty="0" err="1" smtClean="0"/>
              <a:t>Львівщині</a:t>
            </a:r>
            <a:r>
              <a:rPr lang="ru-RU" dirty="0" smtClean="0"/>
              <a:t>. </a:t>
            </a:r>
            <a:r>
              <a:rPr lang="ru-RU" dirty="0" err="1" smtClean="0"/>
              <a:t>Вчений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великим </a:t>
            </a:r>
            <a:r>
              <a:rPr lang="ru-RU" dirty="0" err="1" smtClean="0"/>
              <a:t>американським</a:t>
            </a:r>
            <a:r>
              <a:rPr lang="ru-RU" dirty="0" smtClean="0"/>
              <a:t> </a:t>
            </a:r>
            <a:r>
              <a:rPr lang="ru-RU" dirty="0" err="1" smtClean="0"/>
              <a:t>спеціалістом</a:t>
            </a:r>
            <a:r>
              <a:rPr lang="ru-RU" dirty="0" smtClean="0"/>
              <a:t> в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органічної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квантової</a:t>
            </a:r>
            <a:r>
              <a:rPr lang="ru-RU" dirty="0" smtClean="0"/>
              <a:t> </a:t>
            </a:r>
            <a:r>
              <a:rPr lang="ru-RU" dirty="0" err="1" smtClean="0"/>
              <a:t>хімії</a:t>
            </a:r>
            <a:r>
              <a:rPr lang="ru-RU" dirty="0" smtClean="0"/>
              <a:t>. </a:t>
            </a:r>
            <a:r>
              <a:rPr lang="ru-RU" dirty="0" err="1" smtClean="0"/>
              <a:t>Нобелівську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спільно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Кенеті</a:t>
            </a:r>
            <a:r>
              <a:rPr lang="ru-RU" dirty="0" smtClean="0"/>
              <a:t> </a:t>
            </a:r>
            <a:r>
              <a:rPr lang="ru-RU" dirty="0" err="1" smtClean="0"/>
              <a:t>Фукуї</a:t>
            </a:r>
            <a:r>
              <a:rPr lang="ru-RU" dirty="0" smtClean="0"/>
              <a:t> “за </a:t>
            </a:r>
            <a:r>
              <a:rPr lang="ru-RU" dirty="0" err="1" smtClean="0"/>
              <a:t>розробку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протікання</a:t>
            </a:r>
            <a:r>
              <a:rPr lang="ru-RU" dirty="0" smtClean="0"/>
              <a:t>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, </a:t>
            </a:r>
            <a:r>
              <a:rPr lang="ru-RU" dirty="0" err="1" smtClean="0"/>
              <a:t>створеної</a:t>
            </a:r>
            <a:r>
              <a:rPr lang="ru-RU" dirty="0" smtClean="0"/>
              <a:t> ними </a:t>
            </a:r>
            <a:r>
              <a:rPr lang="ru-RU" dirty="0" err="1" smtClean="0"/>
              <a:t>незалежно</a:t>
            </a:r>
            <a:r>
              <a:rPr lang="ru-RU" dirty="0" smtClean="0"/>
              <a:t> один </a:t>
            </a:r>
            <a:r>
              <a:rPr lang="ru-RU" dirty="0" err="1" smtClean="0"/>
              <a:t>від</a:t>
            </a:r>
            <a:r>
              <a:rPr lang="ru-RU" dirty="0" smtClean="0"/>
              <a:t> одного”.</a:t>
            </a:r>
            <a:br>
              <a:rPr lang="ru-RU" dirty="0" smtClean="0"/>
            </a:br>
            <a:r>
              <a:rPr lang="ru-RU" dirty="0" smtClean="0"/>
              <a:t>1992 </a:t>
            </a:r>
            <a:r>
              <a:rPr lang="ru-RU" dirty="0" err="1" smtClean="0"/>
              <a:t>рік</a:t>
            </a:r>
            <a:r>
              <a:rPr lang="ru-RU" dirty="0" smtClean="0"/>
              <a:t> - </a:t>
            </a:r>
            <a:r>
              <a:rPr lang="ru-RU" dirty="0" err="1" smtClean="0"/>
              <a:t>Георгій</a:t>
            </a:r>
            <a:r>
              <a:rPr lang="ru-RU" dirty="0" smtClean="0"/>
              <a:t> </a:t>
            </a:r>
            <a:r>
              <a:rPr lang="ru-RU" dirty="0" err="1" smtClean="0"/>
              <a:t>Шарпак</a:t>
            </a:r>
            <a:r>
              <a:rPr lang="ru-RU" dirty="0" smtClean="0"/>
              <a:t>, </a:t>
            </a:r>
            <a:r>
              <a:rPr lang="ru-RU" dirty="0" err="1" smtClean="0"/>
              <a:t>народився</a:t>
            </a:r>
            <a:r>
              <a:rPr lang="ru-RU" dirty="0" smtClean="0"/>
              <a:t> на </a:t>
            </a:r>
            <a:r>
              <a:rPr lang="ru-RU" dirty="0" err="1" smtClean="0"/>
              <a:t>Рівненщині</a:t>
            </a:r>
            <a:r>
              <a:rPr lang="ru-RU" dirty="0" smtClean="0"/>
              <a:t>. У </a:t>
            </a:r>
            <a:r>
              <a:rPr lang="ru-RU" dirty="0" err="1" smtClean="0"/>
              <a:t>восьмирічному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сім’єю</a:t>
            </a:r>
            <a:r>
              <a:rPr lang="ru-RU" dirty="0" smtClean="0"/>
              <a:t> </a:t>
            </a:r>
            <a:r>
              <a:rPr lang="ru-RU" dirty="0" err="1" smtClean="0"/>
              <a:t>емігрував</a:t>
            </a:r>
            <a:r>
              <a:rPr lang="ru-RU" dirty="0" smtClean="0"/>
              <a:t> до </a:t>
            </a:r>
            <a:r>
              <a:rPr lang="ru-RU" dirty="0" err="1" smtClean="0"/>
              <a:t>Франції</a:t>
            </a:r>
            <a:r>
              <a:rPr lang="ru-RU" dirty="0" smtClean="0"/>
              <a:t>. </a:t>
            </a:r>
            <a:r>
              <a:rPr lang="ru-RU" dirty="0" err="1" smtClean="0"/>
              <a:t>Нобелівську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за </a:t>
            </a:r>
            <a:r>
              <a:rPr lang="ru-RU" dirty="0" err="1" smtClean="0"/>
              <a:t>розробку</a:t>
            </a:r>
            <a:r>
              <a:rPr lang="ru-RU" dirty="0" smtClean="0"/>
              <a:t> детектора </a:t>
            </a:r>
            <a:r>
              <a:rPr lang="ru-RU" dirty="0" err="1" smtClean="0"/>
              <a:t>елементарних</a:t>
            </a:r>
            <a:r>
              <a:rPr lang="ru-RU" dirty="0" smtClean="0"/>
              <a:t> </a:t>
            </a:r>
            <a:r>
              <a:rPr lang="ru-RU" dirty="0" err="1" smtClean="0"/>
              <a:t>часток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/>
          <a:lstStyle/>
          <a:p>
            <a:r>
              <a:rPr lang="uk-UA" b="1" dirty="0" smtClean="0"/>
              <a:t>Українська діаспора у світі.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64704"/>
            <a:ext cx="8686800" cy="626469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земляцтва</a:t>
            </a:r>
            <a:r>
              <a:rPr lang="ru-RU" dirty="0" smtClean="0"/>
              <a:t> «</a:t>
            </a:r>
            <a:r>
              <a:rPr lang="ru-RU" dirty="0" err="1" smtClean="0"/>
              <a:t>Водограй</a:t>
            </a:r>
            <a:r>
              <a:rPr lang="ru-RU" dirty="0" smtClean="0"/>
              <a:t>»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Сіламає</a:t>
            </a:r>
            <a:r>
              <a:rPr lang="ru-RU" dirty="0" smtClean="0"/>
              <a:t>, 25 лютого 2012 року, взяли участь у </a:t>
            </a:r>
            <a:r>
              <a:rPr lang="ru-RU" dirty="0" err="1" smtClean="0"/>
              <a:t>відзначенні</a:t>
            </a:r>
            <a:r>
              <a:rPr lang="ru-RU" dirty="0" smtClean="0"/>
              <a:t> 94-ї </a:t>
            </a:r>
            <a:r>
              <a:rPr lang="ru-RU" dirty="0" err="1" smtClean="0"/>
              <a:t>річниці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</a:t>
            </a:r>
            <a:r>
              <a:rPr lang="ru-RU" dirty="0" err="1" smtClean="0"/>
              <a:t>Естонії</a:t>
            </a:r>
            <a:r>
              <a:rPr lang="ru-RU" dirty="0" smtClean="0"/>
              <a:t>. </a:t>
            </a:r>
            <a:r>
              <a:rPr lang="ru-RU" dirty="0" err="1" smtClean="0"/>
              <a:t>Учні</a:t>
            </a:r>
            <a:r>
              <a:rPr lang="ru-RU" dirty="0" smtClean="0"/>
              <a:t> </a:t>
            </a:r>
            <a:r>
              <a:rPr lang="ru-RU" dirty="0" err="1" smtClean="0"/>
              <a:t>недільної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батьками провели </a:t>
            </a:r>
            <a:r>
              <a:rPr lang="ru-RU" dirty="0" err="1" smtClean="0"/>
              <a:t>вікторину</a:t>
            </a:r>
            <a:r>
              <a:rPr lang="ru-RU" dirty="0" smtClean="0"/>
              <a:t> про </a:t>
            </a:r>
            <a:r>
              <a:rPr lang="ru-RU" dirty="0" err="1" smtClean="0"/>
              <a:t>Естонію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Україну</a:t>
            </a:r>
            <a:r>
              <a:rPr lang="ru-RU" dirty="0" smtClean="0"/>
              <a:t>,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майстер-класу</a:t>
            </a:r>
            <a:r>
              <a:rPr lang="ru-RU" dirty="0" smtClean="0"/>
              <a:t> </a:t>
            </a:r>
            <a:r>
              <a:rPr lang="ru-RU" dirty="0" err="1" smtClean="0"/>
              <a:t>розмалювали</a:t>
            </a:r>
            <a:r>
              <a:rPr lang="ru-RU" dirty="0" smtClean="0"/>
              <a:t> </a:t>
            </a:r>
            <a:r>
              <a:rPr lang="ru-RU" dirty="0" err="1" smtClean="0"/>
              <a:t>камінці</a:t>
            </a:r>
            <a:r>
              <a:rPr lang="ru-RU" dirty="0" smtClean="0"/>
              <a:t> </a:t>
            </a:r>
            <a:r>
              <a:rPr lang="ru-RU" dirty="0" err="1" smtClean="0"/>
              <a:t>естонською</a:t>
            </a:r>
            <a:r>
              <a:rPr lang="ru-RU" dirty="0" smtClean="0"/>
              <a:t> </a:t>
            </a:r>
            <a:r>
              <a:rPr lang="ru-RU" dirty="0" err="1" smtClean="0"/>
              <a:t>символікою</a:t>
            </a:r>
            <a:r>
              <a:rPr lang="ru-RU" dirty="0" smtClean="0"/>
              <a:t>, говорили про </a:t>
            </a:r>
            <a:r>
              <a:rPr lang="ru-RU" dirty="0" err="1" smtClean="0"/>
              <a:t>здобуття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нашими державами.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українцям</a:t>
            </a:r>
            <a:r>
              <a:rPr lang="ru-RU" dirty="0" smtClean="0"/>
              <a:t> </a:t>
            </a:r>
            <a:r>
              <a:rPr lang="ru-RU" dirty="0" err="1" smtClean="0"/>
              <a:t>відомо</a:t>
            </a:r>
            <a:r>
              <a:rPr lang="ru-RU" dirty="0" smtClean="0"/>
              <a:t> про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важливе</a:t>
            </a:r>
            <a:r>
              <a:rPr lang="ru-RU" dirty="0" smtClean="0"/>
              <a:t> свято – 141 </a:t>
            </a:r>
            <a:r>
              <a:rPr lang="ru-RU" dirty="0" err="1" smtClean="0"/>
              <a:t>рік</a:t>
            </a:r>
            <a:r>
              <a:rPr lang="ru-RU" dirty="0" smtClean="0"/>
              <a:t> назад, </a:t>
            </a:r>
            <a:r>
              <a:rPr lang="ru-RU" dirty="0" err="1" smtClean="0"/>
              <a:t>народилася</a:t>
            </a:r>
            <a:r>
              <a:rPr lang="ru-RU" dirty="0" smtClean="0"/>
              <a:t> Леся </a:t>
            </a:r>
            <a:r>
              <a:rPr lang="ru-RU" dirty="0" err="1" smtClean="0"/>
              <a:t>Українка</a:t>
            </a:r>
            <a:r>
              <a:rPr lang="ru-RU" dirty="0" smtClean="0"/>
              <a:t>. На </a:t>
            </a:r>
            <a:r>
              <a:rPr lang="ru-RU" dirty="0" err="1" smtClean="0"/>
              <a:t>уроці</a:t>
            </a:r>
            <a:r>
              <a:rPr lang="ru-RU" dirty="0" smtClean="0"/>
              <a:t> разом </a:t>
            </a:r>
            <a:r>
              <a:rPr lang="ru-RU" dirty="0" err="1" smtClean="0"/>
              <a:t>згадували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«соловейка», </a:t>
            </a:r>
            <a:r>
              <a:rPr lang="ru-RU" dirty="0" err="1" smtClean="0"/>
              <a:t>ділилися</a:t>
            </a:r>
            <a:r>
              <a:rPr lang="ru-RU" dirty="0" smtClean="0"/>
              <a:t> </a:t>
            </a:r>
            <a:r>
              <a:rPr lang="ru-RU" dirty="0" err="1" smtClean="0"/>
              <a:t>враженнями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казок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, </a:t>
            </a:r>
            <a:r>
              <a:rPr lang="ru-RU" dirty="0" err="1" smtClean="0"/>
              <a:t>цього</a:t>
            </a:r>
            <a:r>
              <a:rPr lang="ru-RU" dirty="0" smtClean="0"/>
              <a:t> дня,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земляцтва</a:t>
            </a:r>
            <a:r>
              <a:rPr lang="ru-RU" dirty="0" smtClean="0"/>
              <a:t> </a:t>
            </a:r>
            <a:r>
              <a:rPr lang="ru-RU" dirty="0" err="1" smtClean="0"/>
              <a:t>завітали</a:t>
            </a:r>
            <a:r>
              <a:rPr lang="ru-RU" dirty="0" smtClean="0"/>
              <a:t> до </a:t>
            </a:r>
            <a:r>
              <a:rPr lang="ru-RU" dirty="0" err="1" smtClean="0"/>
              <a:t>міста</a:t>
            </a:r>
            <a:r>
              <a:rPr lang="ru-RU" dirty="0" smtClean="0"/>
              <a:t> Валга, на </a:t>
            </a:r>
            <a:r>
              <a:rPr lang="ru-RU" dirty="0" err="1" smtClean="0"/>
              <a:t>Масляницю</a:t>
            </a:r>
            <a:r>
              <a:rPr lang="ru-RU" dirty="0" smtClean="0"/>
              <a:t>. А, 10.03.2012 року, в культурному </a:t>
            </a:r>
            <a:r>
              <a:rPr lang="ru-RU" dirty="0" err="1" smtClean="0"/>
              <a:t>центрі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Сіламає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гаслом</a:t>
            </a:r>
            <a:r>
              <a:rPr lang="ru-RU" dirty="0" smtClean="0"/>
              <a:t> «</a:t>
            </a:r>
            <a:r>
              <a:rPr lang="ru-RU" dirty="0" err="1" smtClean="0"/>
              <a:t>Рідна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на </a:t>
            </a:r>
            <a:r>
              <a:rPr lang="ru-RU" dirty="0" err="1" smtClean="0"/>
              <a:t>чужині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милішою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», </a:t>
            </a:r>
            <a:r>
              <a:rPr lang="ru-RU" dirty="0" err="1" smtClean="0"/>
              <a:t>відбулися</a:t>
            </a:r>
            <a:r>
              <a:rPr lang="ru-RU" dirty="0" smtClean="0"/>
              <a:t> </a:t>
            </a:r>
            <a:r>
              <a:rPr lang="ru-RU" dirty="0" err="1" smtClean="0"/>
              <a:t>щорічні</a:t>
            </a:r>
            <a:r>
              <a:rPr lang="ru-RU" dirty="0" smtClean="0"/>
              <a:t> </a:t>
            </a:r>
            <a:r>
              <a:rPr lang="ru-RU" dirty="0" err="1" smtClean="0"/>
              <a:t>Шевченківські</a:t>
            </a:r>
            <a:r>
              <a:rPr lang="ru-RU" dirty="0" smtClean="0"/>
              <a:t> </a:t>
            </a:r>
            <a:r>
              <a:rPr lang="ru-RU" dirty="0" err="1" smtClean="0"/>
              <a:t>читання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зібрали</a:t>
            </a:r>
            <a:r>
              <a:rPr lang="ru-RU" dirty="0" smtClean="0"/>
              <a:t> всю </a:t>
            </a:r>
            <a:r>
              <a:rPr lang="ru-RU" dirty="0" err="1" smtClean="0"/>
              <a:t>українську</a:t>
            </a:r>
            <a:r>
              <a:rPr lang="ru-RU" dirty="0" smtClean="0"/>
              <a:t> громаду </a:t>
            </a:r>
            <a:r>
              <a:rPr lang="ru-RU" dirty="0" err="1" smtClean="0"/>
              <a:t>вшанувати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 духовного батька, </a:t>
            </a:r>
            <a:r>
              <a:rPr lang="ru-RU" dirty="0" err="1" smtClean="0"/>
              <a:t>творця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рятівника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всієї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, Великого Кобзаря – Тараса Григоровича </a:t>
            </a:r>
            <a:r>
              <a:rPr lang="ru-RU" dirty="0" err="1" smtClean="0"/>
              <a:t>Шевченка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60648"/>
            <a:ext cx="8686800" cy="659735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У Чикаго </a:t>
            </a:r>
            <a:r>
              <a:rPr lang="ru-RU" dirty="0" err="1" smtClean="0"/>
              <a:t>відбулося</a:t>
            </a:r>
            <a:r>
              <a:rPr lang="ru-RU" dirty="0" smtClean="0"/>
              <a:t> Свято Кобзаря: «Свою </a:t>
            </a:r>
            <a:r>
              <a:rPr lang="ru-RU" dirty="0" err="1" smtClean="0"/>
              <a:t>Україну</a:t>
            </a:r>
            <a:r>
              <a:rPr lang="ru-RU" dirty="0" smtClean="0"/>
              <a:t> </a:t>
            </a:r>
            <a:r>
              <a:rPr lang="ru-RU" dirty="0" err="1" smtClean="0"/>
              <a:t>любіть</a:t>
            </a:r>
            <a:r>
              <a:rPr lang="ru-RU" dirty="0" smtClean="0"/>
              <a:t>…».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тижні</a:t>
            </a:r>
            <a:r>
              <a:rPr lang="ru-RU" dirty="0" smtClean="0"/>
              <a:t> </a:t>
            </a:r>
            <a:r>
              <a:rPr lang="ru-RU" dirty="0" err="1" smtClean="0"/>
              <a:t>березня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юності</a:t>
            </a:r>
            <a:r>
              <a:rPr lang="ru-RU" dirty="0" smtClean="0"/>
              <a:t> </a:t>
            </a:r>
            <a:r>
              <a:rPr lang="ru-RU" dirty="0" err="1" smtClean="0"/>
              <a:t>дивують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поспіль</a:t>
            </a:r>
            <a:r>
              <a:rPr lang="ru-RU" dirty="0" smtClean="0"/>
              <a:t> днями, датами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,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якими</a:t>
            </a:r>
            <a:r>
              <a:rPr lang="ru-RU" dirty="0" smtClean="0"/>
              <a:t> –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коротке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геніального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, пророка, художника – Тараса Григоровича </a:t>
            </a:r>
            <a:r>
              <a:rPr lang="ru-RU" dirty="0" err="1" smtClean="0"/>
              <a:t>Шевченка</a:t>
            </a:r>
            <a:r>
              <a:rPr lang="ru-RU" dirty="0" smtClean="0"/>
              <a:t>. Кожного року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художні</a:t>
            </a:r>
            <a:r>
              <a:rPr lang="ru-RU" dirty="0" smtClean="0"/>
              <a:t> </a:t>
            </a:r>
            <a:r>
              <a:rPr lang="ru-RU" dirty="0" err="1" smtClean="0"/>
              <a:t>читання</a:t>
            </a:r>
            <a:r>
              <a:rPr lang="ru-RU" dirty="0" smtClean="0"/>
              <a:t>, </a:t>
            </a:r>
            <a:r>
              <a:rPr lang="ru-RU" dirty="0" err="1" smtClean="0"/>
              <a:t>вечори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, </a:t>
            </a:r>
            <a:r>
              <a:rPr lang="ru-RU" dirty="0" err="1" smtClean="0"/>
              <a:t>камерні</a:t>
            </a:r>
            <a:r>
              <a:rPr lang="ru-RU" dirty="0" smtClean="0"/>
              <a:t> </a:t>
            </a:r>
            <a:r>
              <a:rPr lang="ru-RU" dirty="0" err="1" smtClean="0"/>
              <a:t>літературно-музичні</a:t>
            </a:r>
            <a:r>
              <a:rPr lang="ru-RU" dirty="0" smtClean="0"/>
              <a:t> </a:t>
            </a:r>
            <a:r>
              <a:rPr lang="ru-RU" dirty="0" err="1" smtClean="0"/>
              <a:t>композиції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Кобзаря. Цей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вніс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у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шевченківських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.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егідою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Конгресового</a:t>
            </a:r>
            <a:r>
              <a:rPr lang="ru-RU" dirty="0" smtClean="0"/>
              <a:t> </a:t>
            </a:r>
            <a:r>
              <a:rPr lang="ru-RU" dirty="0" err="1" smtClean="0"/>
              <a:t>Комітету</a:t>
            </a:r>
            <a:r>
              <a:rPr lang="ru-RU" dirty="0" smtClean="0"/>
              <a:t> Америки УККА, </a:t>
            </a:r>
            <a:r>
              <a:rPr lang="ru-RU" dirty="0" err="1" smtClean="0"/>
              <a:t>відділ</a:t>
            </a:r>
            <a:r>
              <a:rPr lang="ru-RU" dirty="0" smtClean="0"/>
              <a:t> </a:t>
            </a:r>
            <a:r>
              <a:rPr lang="ru-RU" dirty="0" err="1" smtClean="0"/>
              <a:t>Іліной</a:t>
            </a:r>
            <a:r>
              <a:rPr lang="ru-RU" dirty="0" smtClean="0"/>
              <a:t>,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найбільші</a:t>
            </a:r>
            <a:r>
              <a:rPr lang="ru-RU" dirty="0" smtClean="0"/>
              <a:t> за </a:t>
            </a:r>
            <a:r>
              <a:rPr lang="ru-RU" dirty="0" err="1" smtClean="0"/>
              <a:t>розмахом</a:t>
            </a:r>
            <a:r>
              <a:rPr lang="ru-RU" dirty="0" smtClean="0"/>
              <a:t> свята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, </a:t>
            </a:r>
            <a:r>
              <a:rPr lang="ru-RU" dirty="0" err="1" smtClean="0"/>
              <a:t>рішенням</a:t>
            </a:r>
            <a:r>
              <a:rPr lang="ru-RU" dirty="0" smtClean="0"/>
              <a:t> </a:t>
            </a:r>
            <a:r>
              <a:rPr lang="ru-RU" dirty="0" err="1" smtClean="0"/>
              <a:t>управи</a:t>
            </a:r>
            <a:r>
              <a:rPr lang="ru-RU" dirty="0" smtClean="0"/>
              <a:t> </a:t>
            </a:r>
            <a:r>
              <a:rPr lang="ru-RU" dirty="0" err="1" smtClean="0"/>
              <a:t>Комітету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заплановано</a:t>
            </a:r>
            <a:r>
              <a:rPr lang="ru-RU" dirty="0" smtClean="0"/>
              <a:t> </a:t>
            </a:r>
            <a:r>
              <a:rPr lang="ru-RU" dirty="0" err="1" smtClean="0"/>
              <a:t>відзначити</a:t>
            </a:r>
            <a:r>
              <a:rPr lang="ru-RU" dirty="0" smtClean="0"/>
              <a:t> </a:t>
            </a:r>
            <a:r>
              <a:rPr lang="ru-RU" dirty="0" err="1" smtClean="0"/>
              <a:t>річницю</a:t>
            </a:r>
            <a:r>
              <a:rPr lang="ru-RU" dirty="0" smtClean="0"/>
              <a:t> Кобзаря, залучивши </a:t>
            </a:r>
            <a:r>
              <a:rPr lang="ru-RU" dirty="0" err="1" smtClean="0"/>
              <a:t>найкращі</a:t>
            </a:r>
            <a:r>
              <a:rPr lang="ru-RU" dirty="0" smtClean="0"/>
              <a:t> </a:t>
            </a:r>
            <a:r>
              <a:rPr lang="ru-RU" dirty="0" err="1" smtClean="0"/>
              <a:t>художні</a:t>
            </a:r>
            <a:r>
              <a:rPr lang="ru-RU" dirty="0" smtClean="0"/>
              <a:t> </a:t>
            </a:r>
            <a:r>
              <a:rPr lang="ru-RU" dirty="0" err="1" smtClean="0"/>
              <a:t>колективи</a:t>
            </a:r>
            <a:r>
              <a:rPr lang="ru-RU" dirty="0" smtClean="0"/>
              <a:t>, </a:t>
            </a:r>
            <a:r>
              <a:rPr lang="ru-RU" dirty="0" err="1" smtClean="0"/>
              <a:t>музикантів</a:t>
            </a:r>
            <a:r>
              <a:rPr lang="ru-RU" dirty="0" smtClean="0"/>
              <a:t>, </a:t>
            </a:r>
            <a:r>
              <a:rPr lang="ru-RU" dirty="0" err="1" smtClean="0"/>
              <a:t>співаків</a:t>
            </a:r>
            <a:r>
              <a:rPr lang="ru-RU" dirty="0" smtClean="0"/>
              <a:t>, </a:t>
            </a:r>
            <a:r>
              <a:rPr lang="ru-RU" dirty="0" err="1" smtClean="0"/>
              <a:t>читців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Чикаго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околиць</a:t>
            </a:r>
            <a:r>
              <a:rPr lang="ru-RU" dirty="0" smtClean="0"/>
              <a:t>. І </a:t>
            </a:r>
            <a:r>
              <a:rPr lang="ru-RU" dirty="0" err="1" smtClean="0"/>
              <a:t>приміщення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обрано</a:t>
            </a:r>
            <a:r>
              <a:rPr lang="ru-RU" dirty="0" smtClean="0"/>
              <a:t> </a:t>
            </a:r>
            <a:r>
              <a:rPr lang="ru-RU" dirty="0" err="1" smtClean="0"/>
              <a:t>відповідне</a:t>
            </a:r>
            <a:r>
              <a:rPr lang="ru-RU" dirty="0" smtClean="0"/>
              <a:t>: </a:t>
            </a:r>
            <a:r>
              <a:rPr lang="ru-RU" dirty="0" err="1" smtClean="0"/>
              <a:t>актовий</a:t>
            </a:r>
            <a:r>
              <a:rPr lang="ru-RU" dirty="0" smtClean="0"/>
              <a:t> зал </a:t>
            </a:r>
            <a:r>
              <a:rPr lang="ru-RU" dirty="0" err="1" smtClean="0"/>
              <a:t>школи</a:t>
            </a:r>
            <a:r>
              <a:rPr lang="ru-RU" dirty="0" smtClean="0"/>
              <a:t> Шопена. З </a:t>
            </a:r>
            <a:r>
              <a:rPr lang="ru-RU" dirty="0" err="1" smtClean="0"/>
              <a:t>промовою</a:t>
            </a:r>
            <a:r>
              <a:rPr lang="ru-RU" dirty="0" smtClean="0"/>
              <a:t> </a:t>
            </a:r>
            <a:r>
              <a:rPr lang="ru-RU" dirty="0" err="1" smtClean="0"/>
              <a:t>виступив</a:t>
            </a:r>
            <a:r>
              <a:rPr lang="ru-RU" dirty="0" smtClean="0"/>
              <a:t> голова УККА (</a:t>
            </a:r>
            <a:r>
              <a:rPr lang="ru-RU" dirty="0" err="1" smtClean="0"/>
              <a:t>відділ</a:t>
            </a:r>
            <a:r>
              <a:rPr lang="ru-RU" dirty="0" smtClean="0"/>
              <a:t> </a:t>
            </a:r>
            <a:r>
              <a:rPr lang="ru-RU" dirty="0" err="1" smtClean="0"/>
              <a:t>Іліной</a:t>
            </a:r>
            <a:r>
              <a:rPr lang="ru-RU" dirty="0" smtClean="0"/>
              <a:t>) – Олесь </a:t>
            </a:r>
            <a:r>
              <a:rPr lang="ru-RU" dirty="0" err="1" smtClean="0"/>
              <a:t>Стрільчук</a:t>
            </a:r>
            <a:r>
              <a:rPr lang="ru-RU" dirty="0" smtClean="0"/>
              <a:t>. Коротко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гаряче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говорив про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цілого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Тараса </a:t>
            </a:r>
            <a:r>
              <a:rPr lang="ru-RU" dirty="0" err="1" smtClean="0"/>
              <a:t>Шевченка</a:t>
            </a:r>
            <a:r>
              <a:rPr lang="ru-RU" dirty="0" smtClean="0"/>
              <a:t> для </a:t>
            </a:r>
            <a:r>
              <a:rPr lang="ru-RU" dirty="0" err="1" smtClean="0"/>
              <a:t>українців</a:t>
            </a:r>
            <a:r>
              <a:rPr lang="ru-RU" dirty="0" smtClean="0"/>
              <a:t>. Закликав </a:t>
            </a:r>
            <a:r>
              <a:rPr lang="ru-RU" dirty="0" err="1" smtClean="0"/>
              <a:t>тримати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передавати</a:t>
            </a:r>
            <a:r>
              <a:rPr lang="ru-RU" dirty="0" smtClean="0"/>
              <a:t> </a:t>
            </a:r>
            <a:r>
              <a:rPr lang="ru-RU" dirty="0" err="1" smtClean="0"/>
              <a:t>ланцюжком</a:t>
            </a:r>
            <a:r>
              <a:rPr lang="ru-RU" dirty="0" smtClean="0"/>
              <a:t> –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до </a:t>
            </a:r>
            <a:r>
              <a:rPr lang="ru-RU" dirty="0" err="1" smtClean="0"/>
              <a:t>серця</a:t>
            </a:r>
            <a:r>
              <a:rPr lang="ru-RU" dirty="0" smtClean="0"/>
              <a:t> – </a:t>
            </a:r>
            <a:r>
              <a:rPr lang="ru-RU" dirty="0" err="1" smtClean="0"/>
              <a:t>любов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та слова </a:t>
            </a:r>
            <a:r>
              <a:rPr lang="ru-RU" dirty="0" err="1" smtClean="0"/>
              <a:t>рідного</a:t>
            </a:r>
            <a:r>
              <a:rPr lang="ru-RU" dirty="0" smtClean="0"/>
              <a:t>…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60648"/>
            <a:ext cx="8686800" cy="6597352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тому, на </a:t>
            </a:r>
            <a:r>
              <a:rPr lang="ru-RU" dirty="0" err="1" smtClean="0"/>
              <a:t>Конвенції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Жінок</a:t>
            </a:r>
            <a:r>
              <a:rPr lang="ru-RU" dirty="0" smtClean="0"/>
              <a:t> Оборони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Свобід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(ОЖ ОЧСУ), </a:t>
            </a:r>
            <a:r>
              <a:rPr lang="ru-RU" dirty="0" err="1" smtClean="0"/>
              <a:t>делегати</a:t>
            </a:r>
            <a:r>
              <a:rPr lang="ru-RU" dirty="0" smtClean="0"/>
              <a:t> </a:t>
            </a:r>
            <a:r>
              <a:rPr lang="ru-RU" dirty="0" err="1" smtClean="0"/>
              <a:t>прийняли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провести </a:t>
            </a:r>
            <a:r>
              <a:rPr lang="ru-RU" dirty="0" err="1" smtClean="0"/>
              <a:t>проєкт</a:t>
            </a:r>
            <a:r>
              <a:rPr lang="ru-RU" dirty="0" smtClean="0"/>
              <a:t> в </a:t>
            </a:r>
            <a:r>
              <a:rPr lang="ru-RU" dirty="0" err="1" smtClean="0"/>
              <a:t>пам’ять</a:t>
            </a:r>
            <a:r>
              <a:rPr lang="ru-RU" dirty="0" smtClean="0"/>
              <a:t> жертв Голодомору 1932-1933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Певна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втратили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родини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цього</a:t>
            </a:r>
            <a:r>
              <a:rPr lang="ru-RU" dirty="0" smtClean="0"/>
              <a:t> геноциду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 вони </a:t>
            </a:r>
            <a:r>
              <a:rPr lang="ru-RU" dirty="0" err="1" smtClean="0"/>
              <a:t>ледве</a:t>
            </a:r>
            <a:r>
              <a:rPr lang="ru-RU" dirty="0" smtClean="0"/>
              <a:t> </a:t>
            </a:r>
            <a:r>
              <a:rPr lang="ru-RU" dirty="0" err="1" smtClean="0"/>
              <a:t>вижили</a:t>
            </a:r>
            <a:r>
              <a:rPr lang="ru-RU" dirty="0" smtClean="0"/>
              <a:t>.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зими</a:t>
            </a:r>
            <a:r>
              <a:rPr lang="ru-RU" dirty="0" smtClean="0"/>
              <a:t> </a:t>
            </a:r>
            <a:r>
              <a:rPr lang="ru-RU" dirty="0" err="1" smtClean="0"/>
              <a:t>проєкт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зреалізований</a:t>
            </a:r>
            <a:r>
              <a:rPr lang="ru-RU" dirty="0" smtClean="0"/>
              <a:t> </a:t>
            </a:r>
            <a:r>
              <a:rPr lang="ru-RU" dirty="0" err="1" smtClean="0"/>
              <a:t>публікацією</a:t>
            </a:r>
            <a:r>
              <a:rPr lang="ru-RU" dirty="0" smtClean="0"/>
              <a:t> </a:t>
            </a:r>
            <a:r>
              <a:rPr lang="ru-RU" dirty="0" err="1" smtClean="0"/>
              <a:t>англійською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історичного</a:t>
            </a:r>
            <a:r>
              <a:rPr lang="ru-RU" dirty="0" smtClean="0"/>
              <a:t> роману Ольги Мак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“</a:t>
            </a:r>
            <a:r>
              <a:rPr lang="en-US" dirty="0" smtClean="0"/>
              <a:t>Stones Under the Scythe”. </a:t>
            </a:r>
            <a:r>
              <a:rPr lang="ru-RU" dirty="0" smtClean="0"/>
              <a:t>Книжка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опублікована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в </a:t>
            </a:r>
            <a:r>
              <a:rPr lang="ru-RU" dirty="0" err="1" smtClean="0"/>
              <a:t>Канаді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1973 </a:t>
            </a:r>
            <a:r>
              <a:rPr lang="ru-RU" dirty="0" err="1" smtClean="0"/>
              <a:t>році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в </a:t>
            </a:r>
            <a:r>
              <a:rPr lang="ru-RU" dirty="0" err="1" smtClean="0"/>
              <a:t>Україн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в 1994 </a:t>
            </a:r>
            <a:r>
              <a:rPr lang="ru-RU" dirty="0" err="1" smtClean="0"/>
              <a:t>і</a:t>
            </a:r>
            <a:r>
              <a:rPr lang="ru-RU" dirty="0" smtClean="0"/>
              <a:t> 2004 роках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“</a:t>
            </a:r>
            <a:r>
              <a:rPr lang="ru-RU" dirty="0" err="1" smtClean="0"/>
              <a:t>Каміння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косою”.</a:t>
            </a:r>
            <a:br>
              <a:rPr lang="ru-RU" dirty="0" smtClean="0"/>
            </a:br>
            <a:r>
              <a:rPr lang="ru-RU" dirty="0" err="1" smtClean="0"/>
              <a:t>Професійний</a:t>
            </a:r>
            <a:r>
              <a:rPr lang="ru-RU" dirty="0" smtClean="0"/>
              <a:t> переклад </a:t>
            </a:r>
            <a:r>
              <a:rPr lang="ru-RU" dirty="0" err="1" smtClean="0"/>
              <a:t>зробила</a:t>
            </a:r>
            <a:r>
              <a:rPr lang="ru-RU" dirty="0" smtClean="0"/>
              <a:t> </a:t>
            </a:r>
            <a:r>
              <a:rPr lang="ru-RU" dirty="0" err="1" smtClean="0"/>
              <a:t>Віра</a:t>
            </a:r>
            <a:r>
              <a:rPr lang="ru-RU" dirty="0" smtClean="0"/>
              <a:t> </a:t>
            </a:r>
            <a:r>
              <a:rPr lang="ru-RU" dirty="0" err="1" smtClean="0"/>
              <a:t>Качмарська</a:t>
            </a:r>
            <a:r>
              <a:rPr lang="ru-RU" dirty="0" smtClean="0"/>
              <a:t>, а </a:t>
            </a:r>
            <a:r>
              <a:rPr lang="ru-RU" dirty="0" err="1" smtClean="0"/>
              <a:t>вступне</a:t>
            </a:r>
            <a:r>
              <a:rPr lang="ru-RU" dirty="0" smtClean="0"/>
              <a:t> слово написав д-р </a:t>
            </a:r>
            <a:r>
              <a:rPr lang="ru-RU" dirty="0" err="1" smtClean="0"/>
              <a:t>Ігор</a:t>
            </a:r>
            <a:r>
              <a:rPr lang="ru-RU" dirty="0" smtClean="0"/>
              <a:t> </a:t>
            </a:r>
            <a:r>
              <a:rPr lang="ru-RU" dirty="0" err="1" smtClean="0"/>
              <a:t>Мірчук</a:t>
            </a:r>
            <a:r>
              <a:rPr lang="ru-RU" dirty="0" smtClean="0"/>
              <a:t>. Книга </a:t>
            </a:r>
            <a:r>
              <a:rPr lang="ru-RU" dirty="0" err="1" smtClean="0"/>
              <a:t>доповнюється</a:t>
            </a:r>
            <a:r>
              <a:rPr lang="ru-RU" dirty="0" smtClean="0"/>
              <a:t> </a:t>
            </a:r>
            <a:r>
              <a:rPr lang="ru-RU" dirty="0" err="1" smtClean="0"/>
              <a:t>ілюстраціями</a:t>
            </a:r>
            <a:r>
              <a:rPr lang="ru-RU" dirty="0" smtClean="0"/>
              <a:t> </a:t>
            </a:r>
            <a:r>
              <a:rPr lang="ru-RU" dirty="0" err="1" smtClean="0"/>
              <a:t>київської</a:t>
            </a:r>
            <a:r>
              <a:rPr lang="ru-RU" dirty="0" smtClean="0"/>
              <a:t> </a:t>
            </a:r>
            <a:r>
              <a:rPr lang="ru-RU" dirty="0" err="1" smtClean="0"/>
              <a:t>мисткині</a:t>
            </a:r>
            <a:r>
              <a:rPr lang="ru-RU" dirty="0" smtClean="0"/>
              <a:t> Олени </a:t>
            </a:r>
            <a:r>
              <a:rPr lang="ru-RU" dirty="0" err="1" smtClean="0"/>
              <a:t>Распопової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географічними</a:t>
            </a:r>
            <a:r>
              <a:rPr lang="ru-RU" dirty="0" smtClean="0"/>
              <a:t> картами Стефана </a:t>
            </a:r>
            <a:r>
              <a:rPr lang="ru-RU" dirty="0" err="1" smtClean="0"/>
              <a:t>Слуцького</a:t>
            </a:r>
            <a:r>
              <a:rPr lang="ru-RU" dirty="0" smtClean="0"/>
              <a:t>. Лев </a:t>
            </a:r>
            <a:r>
              <a:rPr lang="ru-RU" dirty="0" err="1" smtClean="0"/>
              <a:t>Іваськів</a:t>
            </a:r>
            <a:r>
              <a:rPr lang="ru-RU" dirty="0" smtClean="0"/>
              <a:t> </a:t>
            </a:r>
            <a:r>
              <a:rPr lang="ru-RU" dirty="0" err="1" smtClean="0"/>
              <a:t>зробив</a:t>
            </a:r>
            <a:r>
              <a:rPr lang="ru-RU" dirty="0" smtClean="0"/>
              <a:t> першу </a:t>
            </a:r>
            <a:r>
              <a:rPr lang="ru-RU" dirty="0" err="1" smtClean="0"/>
              <a:t>редакцію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Пам`ятник</a:t>
            </a:r>
            <a:r>
              <a:rPr lang="ru-RU" dirty="0" smtClean="0"/>
              <a:t> Тарасу </a:t>
            </a:r>
            <a:r>
              <a:rPr lang="ru-RU" dirty="0" err="1" smtClean="0"/>
              <a:t>Шевченку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з‘явитись</a:t>
            </a:r>
            <a:r>
              <a:rPr lang="ru-RU" dirty="0" smtClean="0"/>
              <a:t> у </a:t>
            </a:r>
            <a:r>
              <a:rPr lang="ru-RU" dirty="0" err="1" smtClean="0"/>
              <a:t>Нижньому</a:t>
            </a:r>
            <a:r>
              <a:rPr lang="ru-RU" dirty="0" smtClean="0"/>
              <a:t> </a:t>
            </a:r>
            <a:r>
              <a:rPr lang="ru-RU" dirty="0" err="1" smtClean="0"/>
              <a:t>Новгороді</a:t>
            </a:r>
            <a:r>
              <a:rPr lang="ru-RU" dirty="0" smtClean="0"/>
              <a:t> (</a:t>
            </a:r>
            <a:r>
              <a:rPr lang="ru-RU" dirty="0" err="1" smtClean="0"/>
              <a:t>Росія</a:t>
            </a:r>
            <a:r>
              <a:rPr lang="ru-RU" dirty="0" smtClean="0"/>
              <a:t>). Про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йшлося</a:t>
            </a:r>
            <a:r>
              <a:rPr lang="ru-RU" dirty="0" smtClean="0"/>
              <a:t> у </a:t>
            </a:r>
            <a:r>
              <a:rPr lang="ru-RU" dirty="0" err="1" smtClean="0"/>
              <a:t>ході</a:t>
            </a:r>
            <a:r>
              <a:rPr lang="ru-RU" dirty="0" smtClean="0"/>
              <a:t> </a:t>
            </a:r>
            <a:r>
              <a:rPr lang="ru-RU" dirty="0" err="1" smtClean="0"/>
              <a:t>урочистостей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нагоди</a:t>
            </a:r>
            <a:r>
              <a:rPr lang="ru-RU" dirty="0" smtClean="0"/>
              <a:t> 198-ї </a:t>
            </a:r>
            <a:r>
              <a:rPr lang="ru-RU" dirty="0" err="1" smtClean="0"/>
              <a:t>річниці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дня </a:t>
            </a:r>
            <a:r>
              <a:rPr lang="ru-RU" dirty="0" err="1" smtClean="0"/>
              <a:t>народження</a:t>
            </a:r>
            <a:r>
              <a:rPr lang="ru-RU" dirty="0" smtClean="0"/>
              <a:t> Тараса </a:t>
            </a:r>
            <a:r>
              <a:rPr lang="ru-RU" dirty="0" err="1" smtClean="0"/>
              <a:t>Шевченка</a:t>
            </a:r>
            <a:r>
              <a:rPr lang="ru-RU" dirty="0" smtClean="0"/>
              <a:t> 9 </a:t>
            </a:r>
            <a:r>
              <a:rPr lang="ru-RU" dirty="0" err="1" smtClean="0"/>
              <a:t>березня</a:t>
            </a:r>
            <a:r>
              <a:rPr lang="ru-RU" dirty="0" smtClean="0"/>
              <a:t>. </a:t>
            </a:r>
            <a:r>
              <a:rPr lang="ru-RU" dirty="0" err="1" smtClean="0"/>
              <a:t>Керівник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дипустанови</a:t>
            </a:r>
            <a:r>
              <a:rPr lang="ru-RU" dirty="0" smtClean="0"/>
              <a:t> (</a:t>
            </a:r>
            <a:r>
              <a:rPr lang="ru-RU" dirty="0" err="1" smtClean="0"/>
              <a:t>Генеральне</a:t>
            </a:r>
            <a:r>
              <a:rPr lang="ru-RU" dirty="0" smtClean="0"/>
              <a:t> консульство </a:t>
            </a:r>
            <a:r>
              <a:rPr lang="ru-RU" dirty="0" err="1" smtClean="0"/>
              <a:t>України</a:t>
            </a:r>
            <a:r>
              <a:rPr lang="ru-RU" dirty="0" smtClean="0"/>
              <a:t>) </a:t>
            </a:r>
            <a:r>
              <a:rPr lang="ru-RU" dirty="0" err="1" smtClean="0"/>
              <a:t>запропонував</a:t>
            </a:r>
            <a:r>
              <a:rPr lang="ru-RU" dirty="0" smtClean="0"/>
              <a:t> </a:t>
            </a:r>
            <a:r>
              <a:rPr lang="ru-RU" dirty="0" err="1" smtClean="0"/>
              <a:t>громаді</a:t>
            </a:r>
            <a:r>
              <a:rPr lang="ru-RU" dirty="0" smtClean="0"/>
              <a:t> </a:t>
            </a:r>
            <a:r>
              <a:rPr lang="ru-RU" dirty="0" err="1" smtClean="0"/>
              <a:t>ініціювати</a:t>
            </a:r>
            <a:r>
              <a:rPr lang="ru-RU" dirty="0" smtClean="0"/>
              <a:t> </a:t>
            </a:r>
            <a:r>
              <a:rPr lang="ru-RU" dirty="0" err="1" smtClean="0"/>
              <a:t>встановлення</a:t>
            </a:r>
            <a:r>
              <a:rPr lang="ru-RU" dirty="0" smtClean="0"/>
              <a:t> в </a:t>
            </a:r>
            <a:r>
              <a:rPr lang="ru-RU" dirty="0" err="1" smtClean="0"/>
              <a:t>Нижньому</a:t>
            </a:r>
            <a:r>
              <a:rPr lang="ru-RU" dirty="0" smtClean="0"/>
              <a:t> </a:t>
            </a:r>
            <a:r>
              <a:rPr lang="ru-RU" dirty="0" err="1" smtClean="0"/>
              <a:t>Новгороді</a:t>
            </a:r>
            <a:r>
              <a:rPr lang="ru-RU" dirty="0" smtClean="0"/>
              <a:t> </a:t>
            </a:r>
            <a:r>
              <a:rPr lang="ru-RU" dirty="0" err="1" smtClean="0"/>
              <a:t>пам’ятника</a:t>
            </a:r>
            <a:r>
              <a:rPr lang="ru-RU" dirty="0" smtClean="0"/>
              <a:t> </a:t>
            </a:r>
            <a:r>
              <a:rPr lang="ru-RU" dirty="0" err="1" smtClean="0"/>
              <a:t>видатному</a:t>
            </a:r>
            <a:r>
              <a:rPr lang="ru-RU" dirty="0" smtClean="0"/>
              <a:t> </a:t>
            </a:r>
            <a:r>
              <a:rPr lang="ru-RU" dirty="0" err="1" smtClean="0"/>
              <a:t>сину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 Тарасу </a:t>
            </a:r>
            <a:r>
              <a:rPr lang="ru-RU" dirty="0" err="1" smtClean="0"/>
              <a:t>Шевченку</a:t>
            </a:r>
            <a:r>
              <a:rPr lang="ru-RU" dirty="0" smtClean="0"/>
              <a:t> у 2014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нагоди</a:t>
            </a:r>
            <a:r>
              <a:rPr lang="ru-RU" dirty="0" smtClean="0"/>
              <a:t> 200-річчя </a:t>
            </a:r>
            <a:r>
              <a:rPr lang="ru-RU" dirty="0" err="1" smtClean="0"/>
              <a:t>від</a:t>
            </a:r>
            <a:r>
              <a:rPr lang="ru-RU" dirty="0" smtClean="0"/>
              <a:t> дня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. </a:t>
            </a:r>
            <a:r>
              <a:rPr lang="ru-RU" dirty="0" err="1" smtClean="0"/>
              <a:t>Українці</a:t>
            </a:r>
            <a:r>
              <a:rPr lang="ru-RU" dirty="0" smtClean="0"/>
              <a:t> </a:t>
            </a:r>
            <a:r>
              <a:rPr lang="ru-RU" dirty="0" err="1" smtClean="0"/>
              <a:t>Нижнього</a:t>
            </a:r>
            <a:r>
              <a:rPr lang="ru-RU" dirty="0" smtClean="0"/>
              <a:t> Новгорода </a:t>
            </a:r>
            <a:r>
              <a:rPr lang="ru-RU" dirty="0" err="1" smtClean="0"/>
              <a:t>гаряче</a:t>
            </a:r>
            <a:r>
              <a:rPr lang="ru-RU" dirty="0" smtClean="0"/>
              <a:t> </a:t>
            </a:r>
            <a:r>
              <a:rPr lang="ru-RU" dirty="0" err="1" smtClean="0"/>
              <a:t>підтримали</a:t>
            </a:r>
            <a:r>
              <a:rPr lang="ru-RU" dirty="0" smtClean="0"/>
              <a:t>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загрузки\3839313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8568952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0"/>
            <a:ext cx="8686800" cy="5877272"/>
          </a:xfrm>
        </p:spPr>
        <p:txBody>
          <a:bodyPr>
            <a:noAutofit/>
          </a:bodyPr>
          <a:lstStyle/>
          <a:p>
            <a:r>
              <a:rPr lang="ru-RU" sz="1600" dirty="0" smtClean="0"/>
              <a:t>На Балканах у </a:t>
            </a:r>
            <a:r>
              <a:rPr lang="ru-RU" sz="1600" dirty="0" err="1" smtClean="0"/>
              <a:t>продовж</a:t>
            </a:r>
            <a:r>
              <a:rPr lang="ru-RU" sz="1600" dirty="0" smtClean="0"/>
              <a:t> </a:t>
            </a:r>
            <a:r>
              <a:rPr lang="ru-RU" sz="1600" dirty="0" err="1" smtClean="0"/>
              <a:t>лютого-березня</a:t>
            </a:r>
            <a:r>
              <a:rPr lang="ru-RU" sz="1600" dirty="0" smtClean="0"/>
              <a:t> в </a:t>
            </a:r>
            <a:r>
              <a:rPr lang="ru-RU" sz="1600" dirty="0" err="1" smtClean="0"/>
              <a:t>Македонії</a:t>
            </a:r>
            <a:r>
              <a:rPr lang="ru-RU" sz="1600" dirty="0" smtClean="0"/>
              <a:t>, </a:t>
            </a:r>
            <a:r>
              <a:rPr lang="ru-RU" sz="1600" dirty="0" err="1" smtClean="0"/>
              <a:t>Сербії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Хорватії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відбувається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серія</a:t>
            </a:r>
            <a:r>
              <a:rPr lang="ru-RU" sz="1600" dirty="0" smtClean="0"/>
              <a:t> </a:t>
            </a:r>
            <a:r>
              <a:rPr lang="ru-RU" sz="1600" dirty="0" err="1" smtClean="0"/>
              <a:t>авторських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фотовиставок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журналіста</a:t>
            </a:r>
            <a:r>
              <a:rPr lang="ru-RU" sz="1600" dirty="0" smtClean="0"/>
              <a:t> </a:t>
            </a:r>
            <a:r>
              <a:rPr lang="ru-RU" sz="1600" dirty="0" err="1" smtClean="0"/>
              <a:t>Миколи</a:t>
            </a:r>
            <a:r>
              <a:rPr lang="ru-RU" sz="1600" dirty="0" smtClean="0"/>
              <a:t> </a:t>
            </a:r>
            <a:r>
              <a:rPr lang="ru-RU" sz="1600" dirty="0" err="1" smtClean="0"/>
              <a:t>Хрієнка</a:t>
            </a:r>
            <a:r>
              <a:rPr lang="ru-RU" sz="1600" dirty="0" smtClean="0"/>
              <a:t>, «</a:t>
            </a:r>
            <a:r>
              <a:rPr lang="ru-RU" sz="1600" dirty="0" err="1" smtClean="0"/>
              <a:t>Закордонне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українство</a:t>
            </a:r>
            <a:r>
              <a:rPr lang="ru-RU" sz="1600" dirty="0" smtClean="0"/>
              <a:t>: </a:t>
            </a:r>
            <a:r>
              <a:rPr lang="ru-RU" sz="1600" dirty="0" err="1" smtClean="0"/>
              <a:t>Українці</a:t>
            </a:r>
            <a:r>
              <a:rPr lang="ru-RU" sz="1600" dirty="0" smtClean="0"/>
              <a:t> за Уралом». 112 </a:t>
            </a:r>
            <a:r>
              <a:rPr lang="ru-RU" sz="1600" dirty="0" err="1" smtClean="0"/>
              <a:t>фотознімків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12 </a:t>
            </a:r>
            <a:r>
              <a:rPr lang="ru-RU" sz="1600" dirty="0" err="1" smtClean="0"/>
              <a:t>тисяч</a:t>
            </a:r>
            <a:r>
              <a:rPr lang="ru-RU" sz="1600" dirty="0" smtClean="0"/>
              <a:t> </a:t>
            </a:r>
            <a:r>
              <a:rPr lang="ru-RU" sz="1600" dirty="0" err="1" smtClean="0"/>
              <a:t>кадрів</a:t>
            </a:r>
            <a:r>
              <a:rPr lang="ru-RU" sz="1600" dirty="0" smtClean="0"/>
              <a:t>, </a:t>
            </a:r>
            <a:r>
              <a:rPr lang="ru-RU" sz="1600" dirty="0" err="1" smtClean="0"/>
              <a:t>зроблених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час </a:t>
            </a:r>
            <a:r>
              <a:rPr lang="ru-RU" sz="1600" dirty="0" err="1" smtClean="0"/>
              <a:t>виконання</a:t>
            </a:r>
            <a:r>
              <a:rPr lang="ru-RU" sz="1600" dirty="0" smtClean="0"/>
              <a:t> проекту «</a:t>
            </a:r>
            <a:r>
              <a:rPr lang="ru-RU" sz="1600" dirty="0" err="1" smtClean="0"/>
              <a:t>Українці</a:t>
            </a:r>
            <a:r>
              <a:rPr lang="ru-RU" sz="1600" dirty="0" smtClean="0"/>
              <a:t> за Уралом» (</a:t>
            </a:r>
            <a:r>
              <a:rPr lang="ru-RU" sz="1600" dirty="0" err="1" smtClean="0"/>
              <a:t>нагадаємо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пан </a:t>
            </a:r>
            <a:r>
              <a:rPr lang="ru-RU" sz="1600" dirty="0" err="1" smtClean="0"/>
              <a:t>Микола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пройшов</a:t>
            </a:r>
            <a:r>
              <a:rPr lang="ru-RU" sz="1600" dirty="0" smtClean="0"/>
              <a:t> 118 </a:t>
            </a:r>
            <a:r>
              <a:rPr lang="ru-RU" sz="1600" dirty="0" err="1" smtClean="0"/>
              <a:t>тисяч</a:t>
            </a:r>
            <a:r>
              <a:rPr lang="ru-RU" sz="1600" dirty="0" smtClean="0"/>
              <a:t> </a:t>
            </a:r>
            <a:r>
              <a:rPr lang="ru-RU" sz="1600" dirty="0" err="1" smtClean="0"/>
              <a:t>кілометрів</a:t>
            </a:r>
            <a:r>
              <a:rPr lang="ru-RU" sz="1600" dirty="0" smtClean="0"/>
              <a:t>, </a:t>
            </a:r>
            <a:r>
              <a:rPr lang="ru-RU" sz="1600" dirty="0" err="1" smtClean="0"/>
              <a:t>досліджуючи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діаспори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віддалених</a:t>
            </a:r>
            <a:r>
              <a:rPr lang="ru-RU" sz="1600" dirty="0" smtClean="0"/>
              <a:t> просторах </a:t>
            </a:r>
            <a:r>
              <a:rPr lang="ru-RU" sz="1600" dirty="0" err="1" smtClean="0"/>
              <a:t>Росії</a:t>
            </a:r>
            <a:r>
              <a:rPr lang="ru-RU" sz="1600" dirty="0" smtClean="0"/>
              <a:t>), </a:t>
            </a:r>
            <a:r>
              <a:rPr lang="ru-RU" sz="1600" dirty="0" err="1" smtClean="0"/>
              <a:t>побачать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Белграді</a:t>
            </a:r>
            <a:r>
              <a:rPr lang="ru-RU" sz="1600" dirty="0" smtClean="0"/>
              <a:t>, </a:t>
            </a:r>
            <a:r>
              <a:rPr lang="ru-RU" sz="1600" dirty="0" err="1" smtClean="0"/>
              <a:t>Скоп’є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Загребі</a:t>
            </a:r>
            <a:r>
              <a:rPr lang="ru-RU" sz="1600" dirty="0" smtClean="0"/>
              <a:t>. </a:t>
            </a:r>
            <a:r>
              <a:rPr lang="ru-RU" sz="1600" dirty="0" err="1" smtClean="0"/>
              <a:t>Фотовиставка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присвячена</a:t>
            </a:r>
            <a:r>
              <a:rPr lang="ru-RU" sz="1600" dirty="0" smtClean="0"/>
              <a:t> Дню </a:t>
            </a:r>
            <a:r>
              <a:rPr lang="ru-RU" sz="1600" dirty="0" err="1" smtClean="0"/>
              <a:t>Соборності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адже</a:t>
            </a:r>
            <a:r>
              <a:rPr lang="ru-RU" sz="1600" dirty="0" smtClean="0"/>
              <a:t> в </a:t>
            </a:r>
            <a:r>
              <a:rPr lang="ru-RU" sz="1600" dirty="0" err="1" smtClean="0"/>
              <a:t>січні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в</a:t>
            </a:r>
            <a:r>
              <a:rPr lang="ru-RU" sz="1600" dirty="0" smtClean="0"/>
              <a:t> </a:t>
            </a:r>
            <a:r>
              <a:rPr lang="ru-RU" sz="1600" dirty="0" err="1" smtClean="0"/>
              <a:t>Києві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відзначали</a:t>
            </a:r>
            <a:r>
              <a:rPr lang="ru-RU" sz="1600" dirty="0" smtClean="0"/>
              <a:t> 94-ту </a:t>
            </a:r>
            <a:r>
              <a:rPr lang="ru-RU" sz="1600" dirty="0" err="1" smtClean="0"/>
              <a:t>річницю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проголошення</a:t>
            </a:r>
            <a:r>
              <a:rPr lang="ru-RU" sz="1600" dirty="0" smtClean="0"/>
              <a:t> Акта </a:t>
            </a:r>
            <a:r>
              <a:rPr lang="ru-RU" sz="1600" dirty="0" err="1" smtClean="0"/>
              <a:t>злуки</a:t>
            </a:r>
            <a:r>
              <a:rPr lang="ru-RU" sz="1600" dirty="0" smtClean="0"/>
              <a:t> </a:t>
            </a:r>
            <a:r>
              <a:rPr lang="ru-RU" sz="1600" dirty="0" err="1" smtClean="0"/>
              <a:t>Західноукраїнської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Української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Народної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Республіки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smtClean="0"/>
              <a:t> Уряд </a:t>
            </a:r>
            <a:r>
              <a:rPr lang="ru-RU" sz="1600" dirty="0" err="1" smtClean="0"/>
              <a:t>Франції</a:t>
            </a:r>
            <a:r>
              <a:rPr lang="ru-RU" sz="1600" dirty="0" smtClean="0"/>
              <a:t> нагородив </a:t>
            </a:r>
            <a:r>
              <a:rPr lang="ru-RU" sz="1600" dirty="0" err="1" smtClean="0"/>
              <a:t>почесною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відзнакою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українську</a:t>
            </a:r>
            <a:r>
              <a:rPr lang="ru-RU" sz="1600" dirty="0" smtClean="0"/>
              <a:t> </a:t>
            </a:r>
            <a:r>
              <a:rPr lang="ru-RU" sz="1600" dirty="0" err="1" smtClean="0"/>
              <a:t>художницю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письменницю</a:t>
            </a:r>
            <a:r>
              <a:rPr lang="ru-RU" sz="1600" dirty="0" smtClean="0"/>
              <a:t> Терезу </a:t>
            </a:r>
            <a:r>
              <a:rPr lang="ru-RU" sz="1600" dirty="0" err="1" smtClean="0"/>
              <a:t>Проць</a:t>
            </a:r>
            <a:r>
              <a:rPr lang="ru-RU" sz="1600" dirty="0" smtClean="0"/>
              <a:t> за </a:t>
            </a:r>
            <a:r>
              <a:rPr lang="ru-RU" sz="1600" dirty="0" err="1" smtClean="0"/>
              <a:t>її</a:t>
            </a:r>
            <a:r>
              <a:rPr lang="ru-RU" sz="1600" dirty="0" smtClean="0"/>
              <a:t> роботу у </a:t>
            </a:r>
            <a:r>
              <a:rPr lang="ru-RU" sz="1600" dirty="0" err="1" smtClean="0"/>
              <a:t>благодійній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організації</a:t>
            </a:r>
            <a:r>
              <a:rPr lang="ru-RU" sz="1600" dirty="0" smtClean="0"/>
              <a:t> «Ковчег». </a:t>
            </a:r>
            <a:r>
              <a:rPr lang="ru-RU" sz="1600" dirty="0" err="1" smtClean="0"/>
              <a:t>Це</a:t>
            </a:r>
            <a:r>
              <a:rPr lang="ru-RU" sz="1600" dirty="0" smtClean="0"/>
              <a:t> перша </a:t>
            </a:r>
            <a:r>
              <a:rPr lang="ru-RU" sz="1600" dirty="0" err="1" smtClean="0"/>
              <a:t>українка</a:t>
            </a:r>
            <a:r>
              <a:rPr lang="ru-RU" sz="1600" dirty="0" smtClean="0"/>
              <a:t>, яка </a:t>
            </a:r>
            <a:r>
              <a:rPr lang="ru-RU" sz="1600" dirty="0" err="1" smtClean="0"/>
              <a:t>працювала</a:t>
            </a:r>
            <a:r>
              <a:rPr lang="ru-RU" sz="1600" dirty="0" smtClean="0"/>
              <a:t> в </a:t>
            </a:r>
            <a:r>
              <a:rPr lang="ru-RU" sz="1600" dirty="0" err="1" smtClean="0"/>
              <a:t>інституції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опікується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розумово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відсталими</a:t>
            </a:r>
            <a:r>
              <a:rPr lang="ru-RU" sz="1600" dirty="0" smtClean="0"/>
              <a:t> людьми та людьми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вадами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психіки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smtClean="0"/>
              <a:t> </a:t>
            </a:r>
            <a:r>
              <a:rPr lang="ru-RU" sz="1600" dirty="0" err="1" smtClean="0"/>
              <a:t>Чеська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літературна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україністика</a:t>
            </a:r>
            <a:r>
              <a:rPr lang="ru-RU" sz="1600" dirty="0" smtClean="0"/>
              <a:t> </a:t>
            </a:r>
            <a:r>
              <a:rPr lang="ru-RU" sz="1600" dirty="0" err="1" smtClean="0"/>
              <a:t>збагатилась</a:t>
            </a:r>
            <a:r>
              <a:rPr lang="ru-RU" sz="1600" dirty="0" smtClean="0"/>
              <a:t> </a:t>
            </a:r>
            <a:r>
              <a:rPr lang="ru-RU" sz="1600" dirty="0" err="1" smtClean="0"/>
              <a:t>новим</a:t>
            </a:r>
            <a:r>
              <a:rPr lang="ru-RU" sz="1600" dirty="0" smtClean="0"/>
              <a:t> </a:t>
            </a:r>
            <a:r>
              <a:rPr lang="ru-RU" sz="1600" dirty="0" err="1" smtClean="0"/>
              <a:t>твором</a:t>
            </a:r>
            <a:r>
              <a:rPr lang="ru-RU" sz="1600" dirty="0" smtClean="0"/>
              <a:t> – </a:t>
            </a:r>
            <a:r>
              <a:rPr lang="ru-RU" sz="1600" dirty="0" err="1" smtClean="0"/>
              <a:t>антологією</a:t>
            </a:r>
            <a:r>
              <a:rPr lang="ru-RU" sz="1600" dirty="0" smtClean="0"/>
              <a:t> </a:t>
            </a:r>
            <a:r>
              <a:rPr lang="ru-RU" sz="1600" dirty="0" err="1" smtClean="0"/>
              <a:t>сучасного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оповідання</a:t>
            </a:r>
            <a:r>
              <a:rPr lang="ru-RU" sz="1600" dirty="0" smtClean="0"/>
              <a:t>. Книжка </a:t>
            </a:r>
            <a:r>
              <a:rPr lang="ru-RU" sz="1600" dirty="0" err="1" smtClean="0"/>
              <a:t>називається</a:t>
            </a:r>
            <a:r>
              <a:rPr lang="ru-RU" sz="1600" dirty="0" smtClean="0"/>
              <a:t> «</a:t>
            </a:r>
            <a:r>
              <a:rPr lang="ru-RU" sz="1600" dirty="0" err="1" smtClean="0"/>
              <a:t>Україно</a:t>
            </a:r>
            <a:r>
              <a:rPr lang="ru-RU" sz="1600" dirty="0" smtClean="0"/>
              <a:t>, давай, </a:t>
            </a:r>
            <a:r>
              <a:rPr lang="ru-RU" sz="1600" dirty="0" err="1" smtClean="0"/>
              <a:t>Україно</a:t>
            </a:r>
            <a:r>
              <a:rPr lang="ru-RU" sz="1600" dirty="0" smtClean="0"/>
              <a:t>!», до </a:t>
            </a:r>
            <a:r>
              <a:rPr lang="ru-RU" sz="1600" dirty="0" err="1" smtClean="0"/>
              <a:t>неї</a:t>
            </a:r>
            <a:r>
              <a:rPr lang="ru-RU" sz="1600" dirty="0" smtClean="0"/>
              <a:t> </a:t>
            </a:r>
            <a:r>
              <a:rPr lang="ru-RU" sz="1600" dirty="0" err="1" smtClean="0"/>
              <a:t>увійшли</a:t>
            </a:r>
            <a:r>
              <a:rPr lang="ru-RU" sz="1600" dirty="0" smtClean="0"/>
              <a:t> </a:t>
            </a:r>
            <a:r>
              <a:rPr lang="ru-RU" sz="1600" dirty="0" err="1" smtClean="0"/>
              <a:t>оповідання</a:t>
            </a:r>
            <a:r>
              <a:rPr lang="ru-RU" sz="1600" dirty="0" smtClean="0"/>
              <a:t> 44 </a:t>
            </a:r>
            <a:r>
              <a:rPr lang="ru-RU" sz="1600" dirty="0" err="1" smtClean="0"/>
              <a:t>авторів</a:t>
            </a:r>
            <a:r>
              <a:rPr lang="ru-RU" sz="1600" dirty="0" smtClean="0"/>
              <a:t> як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, так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діаспори</a:t>
            </a:r>
            <a:r>
              <a:rPr lang="ru-RU" sz="1600" dirty="0" smtClean="0"/>
              <a:t>. Над перекладом </a:t>
            </a:r>
            <a:r>
              <a:rPr lang="ru-RU" sz="1600" dirty="0" err="1" smtClean="0"/>
              <a:t>творів</a:t>
            </a:r>
            <a:r>
              <a:rPr lang="ru-RU" sz="1600" dirty="0" smtClean="0"/>
              <a:t> на </a:t>
            </a:r>
            <a:r>
              <a:rPr lang="ru-RU" sz="1600" dirty="0" err="1" smtClean="0"/>
              <a:t>чеську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працювали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досвідчені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перекладачі</a:t>
            </a:r>
            <a:r>
              <a:rPr lang="ru-RU" sz="1600" dirty="0" smtClean="0"/>
              <a:t> разом </a:t>
            </a:r>
            <a:r>
              <a:rPr lang="ru-RU" sz="1600" dirty="0" err="1" smtClean="0"/>
              <a:t>зі</a:t>
            </a:r>
            <a:r>
              <a:rPr lang="ru-RU" sz="1600" dirty="0" smtClean="0"/>
              <a:t> студентами,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вивчають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українську</a:t>
            </a:r>
            <a:r>
              <a:rPr lang="ru-RU" sz="1600" dirty="0" smtClean="0"/>
              <a:t> </a:t>
            </a:r>
            <a:r>
              <a:rPr lang="ru-RU" sz="1600" dirty="0" err="1" smtClean="0"/>
              <a:t>мову</a:t>
            </a:r>
            <a:r>
              <a:rPr lang="ru-RU" sz="1600" dirty="0" smtClean="0"/>
              <a:t> в </a:t>
            </a:r>
            <a:r>
              <a:rPr lang="ru-RU" sz="1600" dirty="0" err="1" smtClean="0"/>
              <a:t>університетах</a:t>
            </a:r>
            <a:r>
              <a:rPr lang="ru-RU" sz="1600" dirty="0" smtClean="0"/>
              <a:t> Праги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Брна</a:t>
            </a:r>
            <a:r>
              <a:rPr lang="ru-RU" sz="1600" dirty="0" smtClean="0"/>
              <a:t>. </a:t>
            </a:r>
            <a:r>
              <a:rPr lang="ru-RU" sz="1600" dirty="0" err="1" smtClean="0"/>
              <a:t>Видавці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переконані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книжка на </a:t>
            </a:r>
            <a:r>
              <a:rPr lang="ru-RU" sz="1600" dirty="0" err="1" smtClean="0"/>
              <a:t>полицях</a:t>
            </a:r>
            <a:r>
              <a:rPr lang="ru-RU" sz="1600" dirty="0" smtClean="0"/>
              <a:t> не </a:t>
            </a:r>
            <a:r>
              <a:rPr lang="ru-RU" sz="1600" dirty="0" err="1" smtClean="0"/>
              <a:t>залежиться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err="1" smtClean="0"/>
              <a:t>Заснований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п’ять</a:t>
            </a:r>
            <a:r>
              <a:rPr lang="ru-RU" sz="1600" dirty="0" smtClean="0"/>
              <a:t>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 тому </a:t>
            </a:r>
            <a:r>
              <a:rPr lang="ru-RU" sz="1600" dirty="0" err="1" smtClean="0"/>
              <a:t>асоціацією</a:t>
            </a:r>
            <a:r>
              <a:rPr lang="ru-RU" sz="1600" dirty="0" smtClean="0"/>
              <a:t> у </a:t>
            </a:r>
            <a:r>
              <a:rPr lang="ru-RU" sz="1600" dirty="0" err="1" smtClean="0"/>
              <a:t>Боргоманеро</a:t>
            </a:r>
            <a:r>
              <a:rPr lang="ru-RU" sz="1600" dirty="0" smtClean="0"/>
              <a:t>, </a:t>
            </a:r>
            <a:r>
              <a:rPr lang="ru-RU" sz="1600" dirty="0" err="1" smtClean="0"/>
              <a:t>премія</a:t>
            </a:r>
            <a:r>
              <a:rPr lang="ru-RU" sz="1600" dirty="0" smtClean="0"/>
              <a:t> «</a:t>
            </a:r>
            <a:r>
              <a:rPr lang="ru-RU" sz="1600" dirty="0" err="1" smtClean="0"/>
              <a:t>Жінка</a:t>
            </a:r>
            <a:r>
              <a:rPr lang="ru-RU" sz="1600" dirty="0" smtClean="0"/>
              <a:t> 2012»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присвоєно</a:t>
            </a:r>
            <a:r>
              <a:rPr lang="ru-RU" sz="1600" dirty="0" smtClean="0"/>
              <a:t> </a:t>
            </a:r>
            <a:r>
              <a:rPr lang="ru-RU" sz="1600" dirty="0" err="1" smtClean="0"/>
              <a:t>співочому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колективу</a:t>
            </a:r>
            <a:r>
              <a:rPr lang="ru-RU" sz="1600" dirty="0" smtClean="0"/>
              <a:t> «Хор </a:t>
            </a:r>
            <a:r>
              <a:rPr lang="ru-RU" sz="1600" dirty="0" err="1" smtClean="0"/>
              <a:t>українських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жінок</a:t>
            </a:r>
            <a:r>
              <a:rPr lang="ru-RU" sz="1600" dirty="0" smtClean="0"/>
              <a:t>». «</a:t>
            </a:r>
            <a:r>
              <a:rPr lang="ru-RU" sz="1600" dirty="0" err="1" smtClean="0"/>
              <a:t>Це</a:t>
            </a:r>
            <a:r>
              <a:rPr lang="ru-RU" sz="1600" dirty="0" smtClean="0"/>
              <a:t> – </a:t>
            </a:r>
            <a:r>
              <a:rPr lang="ru-RU" sz="1600" dirty="0" err="1" smtClean="0"/>
              <a:t>символічний</a:t>
            </a:r>
            <a:r>
              <a:rPr lang="ru-RU" sz="1600" dirty="0" smtClean="0"/>
              <a:t> жест </a:t>
            </a:r>
            <a:r>
              <a:rPr lang="ru-RU" sz="1600" dirty="0" err="1" smtClean="0"/>
              <a:t>визнання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ролі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багатьох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жінок</a:t>
            </a:r>
            <a:r>
              <a:rPr lang="ru-RU" sz="1600" dirty="0" smtClean="0"/>
              <a:t> в </a:t>
            </a:r>
            <a:r>
              <a:rPr lang="ru-RU" sz="1600" dirty="0" err="1" smtClean="0"/>
              <a:t>Італії</a:t>
            </a:r>
            <a:r>
              <a:rPr lang="ru-RU" sz="1600" dirty="0" smtClean="0"/>
              <a:t>» – </a:t>
            </a:r>
            <a:r>
              <a:rPr lang="ru-RU" sz="1600" dirty="0" err="1" smtClean="0"/>
              <a:t>заявляють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організатори</a:t>
            </a:r>
            <a:r>
              <a:rPr lang="ru-RU" sz="1600" dirty="0" smtClean="0"/>
              <a:t>. У </a:t>
            </a:r>
            <a:r>
              <a:rPr lang="ru-RU" sz="1600" dirty="0" err="1" smtClean="0"/>
              <a:t>мерії</a:t>
            </a:r>
            <a:r>
              <a:rPr lang="ru-RU" sz="1600" dirty="0" smtClean="0"/>
              <a:t> </a:t>
            </a:r>
            <a:r>
              <a:rPr lang="ru-RU" sz="1600" dirty="0" err="1" smtClean="0"/>
              <a:t>Боргоманеро</a:t>
            </a:r>
            <a:r>
              <a:rPr lang="ru-RU" sz="1600" dirty="0" smtClean="0"/>
              <a:t> </a:t>
            </a:r>
            <a:r>
              <a:rPr lang="ru-RU" sz="1600" dirty="0" err="1" smtClean="0"/>
              <a:t>офіційно</a:t>
            </a:r>
            <a:r>
              <a:rPr lang="ru-RU" sz="1600" dirty="0" smtClean="0"/>
              <a:t> </a:t>
            </a:r>
            <a:r>
              <a:rPr lang="ru-RU" sz="1600" dirty="0" err="1" smtClean="0"/>
              <a:t>зареєстровано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</a:t>
            </a:r>
            <a:r>
              <a:rPr lang="ru-RU" sz="1600" dirty="0" err="1" smtClean="0"/>
              <a:t>п’ятсот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українок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виконують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важливу</a:t>
            </a:r>
            <a:r>
              <a:rPr lang="ru-RU" sz="1600" dirty="0" smtClean="0"/>
              <a:t> </a:t>
            </a:r>
            <a:r>
              <a:rPr lang="ru-RU" sz="1600" dirty="0" err="1" smtClean="0"/>
              <a:t>соціальну</a:t>
            </a:r>
            <a:r>
              <a:rPr lang="ru-RU" sz="1600" dirty="0" smtClean="0"/>
              <a:t> роль у </a:t>
            </a:r>
            <a:r>
              <a:rPr lang="ru-RU" sz="1600" dirty="0" err="1" smtClean="0"/>
              <a:t>суспільстві</a:t>
            </a:r>
            <a:r>
              <a:rPr lang="ru-RU" sz="1600" dirty="0" smtClean="0"/>
              <a:t> – </a:t>
            </a:r>
            <a:r>
              <a:rPr lang="ru-RU" sz="1600" dirty="0" err="1" smtClean="0"/>
              <a:t>зайняті</a:t>
            </a:r>
            <a:r>
              <a:rPr lang="ru-RU" sz="1600" dirty="0" smtClean="0"/>
              <a:t> </a:t>
            </a:r>
            <a:r>
              <a:rPr lang="ru-RU" sz="1600" dirty="0" err="1" smtClean="0"/>
              <a:t>у</a:t>
            </a:r>
            <a:r>
              <a:rPr lang="ru-RU" sz="1600" dirty="0" smtClean="0"/>
              <a:t> </a:t>
            </a:r>
            <a:r>
              <a:rPr lang="ru-RU" sz="1600" dirty="0" err="1" smtClean="0"/>
              <a:t>сфері</a:t>
            </a:r>
            <a:r>
              <a:rPr lang="ru-RU" sz="1600" dirty="0" smtClean="0"/>
              <a:t> </a:t>
            </a:r>
            <a:r>
              <a:rPr lang="ru-RU" sz="1600" dirty="0" err="1" smtClean="0"/>
              <a:t>домашнього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господарства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err="1" smtClean="0"/>
              <a:t>Церемонія</a:t>
            </a:r>
            <a:r>
              <a:rPr lang="ru-RU" sz="1600" dirty="0" smtClean="0"/>
              <a:t> </a:t>
            </a:r>
            <a:r>
              <a:rPr lang="ru-RU" sz="1600" dirty="0" err="1" smtClean="0"/>
              <a:t>нагородження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відбулася</a:t>
            </a:r>
            <a:r>
              <a:rPr lang="ru-RU" sz="1600" dirty="0" smtClean="0"/>
              <a:t> у рамках </a:t>
            </a:r>
            <a:r>
              <a:rPr lang="ru-RU" sz="1600" dirty="0" err="1" smtClean="0"/>
              <a:t>заходів</a:t>
            </a:r>
            <a:r>
              <a:rPr lang="ru-RU" sz="1600" dirty="0" smtClean="0"/>
              <a:t> «</a:t>
            </a:r>
            <a:r>
              <a:rPr lang="ru-RU" sz="1600" dirty="0" err="1" smtClean="0"/>
              <a:t>Рожевий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березень</a:t>
            </a:r>
            <a:r>
              <a:rPr lang="ru-RU" sz="1600" dirty="0" smtClean="0"/>
              <a:t>» у </a:t>
            </a:r>
            <a:r>
              <a:rPr lang="ru-RU" sz="1600" dirty="0" err="1" smtClean="0"/>
              <a:t>аудиторії</a:t>
            </a:r>
            <a:r>
              <a:rPr lang="ru-RU" sz="1600" dirty="0" smtClean="0"/>
              <a:t> </a:t>
            </a:r>
            <a:r>
              <a:rPr lang="ru-RU" sz="1600" dirty="0" err="1" smtClean="0"/>
              <a:t>парохіальної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ораторії</a:t>
            </a:r>
            <a:r>
              <a:rPr lang="ru-RU" sz="1600" dirty="0" smtClean="0"/>
              <a:t> “</a:t>
            </a:r>
            <a:r>
              <a:rPr lang="en-US" sz="1600" dirty="0" smtClean="0"/>
              <a:t>Don Gianni </a:t>
            </a:r>
            <a:r>
              <a:rPr lang="en-US" sz="1600" dirty="0" err="1" smtClean="0"/>
              <a:t>Cavigioli</a:t>
            </a:r>
            <a:r>
              <a:rPr lang="en-US" sz="1600" dirty="0" smtClean="0"/>
              <a:t>” </a:t>
            </a:r>
            <a:r>
              <a:rPr lang="ru-RU" sz="1600" dirty="0" smtClean="0"/>
              <a:t>у </a:t>
            </a:r>
            <a:r>
              <a:rPr lang="ru-RU" sz="1600" dirty="0" err="1" smtClean="0"/>
              <a:t>Боргоманеро</a:t>
            </a:r>
            <a:r>
              <a:rPr lang="ru-RU" sz="1600" dirty="0" smtClean="0"/>
              <a:t>. </a:t>
            </a:r>
            <a:r>
              <a:rPr lang="ru-RU" sz="1600" dirty="0" err="1" smtClean="0"/>
              <a:t>Привітати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жінок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прийшла</a:t>
            </a:r>
            <a:r>
              <a:rPr lang="ru-RU" sz="1600" dirty="0" smtClean="0"/>
              <a:t> мер </a:t>
            </a:r>
            <a:r>
              <a:rPr lang="ru-RU" sz="1600" dirty="0" err="1" smtClean="0"/>
              <a:t>міста</a:t>
            </a:r>
            <a:r>
              <a:rPr lang="ru-RU" sz="1600" dirty="0" smtClean="0"/>
              <a:t> Анна </a:t>
            </a:r>
            <a:r>
              <a:rPr lang="ru-RU" sz="1600" dirty="0" err="1" smtClean="0"/>
              <a:t>Тінівелла</a:t>
            </a:r>
            <a:r>
              <a:rPr lang="ru-RU" sz="1600" dirty="0" smtClean="0"/>
              <a:t>, консул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 в </a:t>
            </a:r>
            <a:r>
              <a:rPr lang="ru-RU" sz="1600" dirty="0" err="1" smtClean="0"/>
              <a:t>Мілані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Сергій</a:t>
            </a:r>
            <a:r>
              <a:rPr lang="ru-RU" sz="1600" dirty="0" smtClean="0"/>
              <a:t> Пода,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отець</a:t>
            </a:r>
            <a:r>
              <a:rPr lang="ru-RU" sz="1600" dirty="0" smtClean="0"/>
              <a:t> </a:t>
            </a:r>
            <a:r>
              <a:rPr lang="ru-RU" sz="1600" dirty="0" err="1" smtClean="0"/>
              <a:t>Юрій</a:t>
            </a:r>
            <a:r>
              <a:rPr lang="ru-RU" sz="1600" dirty="0" smtClean="0"/>
              <a:t>, </a:t>
            </a:r>
            <a:r>
              <a:rPr lang="ru-RU" sz="1600" dirty="0" err="1" smtClean="0"/>
              <a:t>парох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греко-католицької</a:t>
            </a:r>
            <a:r>
              <a:rPr lang="ru-RU" sz="1600" dirty="0" smtClean="0"/>
              <a:t> церкви,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опікується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</a:t>
            </a:r>
            <a:r>
              <a:rPr lang="ru-RU" sz="1600" dirty="0" err="1" smtClean="0"/>
              <a:t>чотирма</a:t>
            </a:r>
            <a:r>
              <a:rPr lang="ru-RU" sz="1600" dirty="0" smtClean="0"/>
              <a:t> </a:t>
            </a:r>
            <a:r>
              <a:rPr lang="ru-RU" sz="1600" dirty="0" err="1" smtClean="0"/>
              <a:t>тисячам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українців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проживають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провінції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Новара</a:t>
            </a:r>
            <a:r>
              <a:rPr lang="ru-RU" sz="1600" dirty="0" smtClean="0"/>
              <a:t>.   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686800" cy="6858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Поява</a:t>
            </a:r>
            <a:r>
              <a:rPr lang="ru-RU" dirty="0" smtClean="0"/>
              <a:t> на </a:t>
            </a:r>
            <a:r>
              <a:rPr lang="ru-RU" dirty="0" err="1" smtClean="0"/>
              <a:t>політичній</a:t>
            </a:r>
            <a:r>
              <a:rPr lang="ru-RU" dirty="0" smtClean="0"/>
              <a:t> </a:t>
            </a:r>
            <a:r>
              <a:rPr lang="ru-RU" dirty="0" err="1" smtClean="0"/>
              <a:t>карті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</a:t>
            </a:r>
            <a:r>
              <a:rPr lang="ru-RU" dirty="0" err="1" smtClean="0"/>
              <a:t>суверенної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— </a:t>
            </a:r>
            <a:r>
              <a:rPr lang="ru-RU" dirty="0" err="1" smtClean="0"/>
              <a:t>політична</a:t>
            </a:r>
            <a:r>
              <a:rPr lang="ru-RU" dirty="0" smtClean="0"/>
              <a:t> </a:t>
            </a:r>
            <a:r>
              <a:rPr lang="ru-RU" dirty="0" err="1" smtClean="0"/>
              <a:t>подія</a:t>
            </a:r>
            <a:r>
              <a:rPr lang="ru-RU" dirty="0" smtClean="0"/>
              <a:t> в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</a:t>
            </a:r>
            <a:r>
              <a:rPr lang="ru-RU" dirty="0" smtClean="0"/>
              <a:t>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значущих</a:t>
            </a:r>
            <a:r>
              <a:rPr lang="ru-RU" dirty="0" smtClean="0"/>
              <a:t> </a:t>
            </a:r>
            <a:r>
              <a:rPr lang="ru-RU" dirty="0" err="1" smtClean="0"/>
              <a:t>трансформаційних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розпаду</a:t>
            </a:r>
            <a:r>
              <a:rPr lang="ru-RU" dirty="0" smtClean="0"/>
              <a:t> </a:t>
            </a:r>
            <a:r>
              <a:rPr lang="ru-RU" dirty="0" err="1" smtClean="0"/>
              <a:t>Радянського</a:t>
            </a:r>
            <a:r>
              <a:rPr lang="ru-RU" dirty="0" smtClean="0"/>
              <a:t> Союзу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розширення</a:t>
            </a:r>
            <a:r>
              <a:rPr lang="ru-RU" dirty="0" smtClean="0"/>
              <a:t> </a:t>
            </a:r>
            <a:r>
              <a:rPr lang="ru-RU" dirty="0" err="1" smtClean="0"/>
              <a:t>Європейського</a:t>
            </a:r>
            <a:r>
              <a:rPr lang="ru-RU" dirty="0" smtClean="0"/>
              <a:t> Союзу на </a:t>
            </a:r>
            <a:r>
              <a:rPr lang="ru-RU" dirty="0" err="1" smtClean="0"/>
              <a:t>схід</a:t>
            </a:r>
            <a:r>
              <a:rPr lang="ru-RU" dirty="0" smtClean="0"/>
              <a:t>.</a:t>
            </a:r>
            <a:r>
              <a:rPr lang="ru-RU" dirty="0" smtClean="0"/>
              <a:t> Цей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абсолютно </a:t>
            </a:r>
            <a:r>
              <a:rPr lang="ru-RU" dirty="0" err="1" smtClean="0"/>
              <a:t>нову</a:t>
            </a:r>
            <a:r>
              <a:rPr lang="ru-RU" dirty="0" smtClean="0"/>
              <a:t> </a:t>
            </a:r>
            <a:r>
              <a:rPr lang="ru-RU" dirty="0" err="1" smtClean="0"/>
              <a:t>ситуацію</a:t>
            </a:r>
            <a:r>
              <a:rPr lang="ru-RU" dirty="0" smtClean="0"/>
              <a:t> на </a:t>
            </a:r>
            <a:r>
              <a:rPr lang="ru-RU" dirty="0" err="1" smtClean="0"/>
              <a:t>європейському</a:t>
            </a:r>
            <a:r>
              <a:rPr lang="ru-RU" dirty="0" smtClean="0"/>
              <a:t> </a:t>
            </a:r>
            <a:r>
              <a:rPr lang="ru-RU" dirty="0" err="1" smtClean="0"/>
              <a:t>континенті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наближує</a:t>
            </a:r>
            <a:r>
              <a:rPr lang="ru-RU" dirty="0" smtClean="0"/>
              <a:t> </a:t>
            </a:r>
            <a:r>
              <a:rPr lang="ru-RU" dirty="0" err="1" smtClean="0"/>
              <a:t>кордони</a:t>
            </a:r>
            <a:r>
              <a:rPr lang="ru-RU" dirty="0" smtClean="0"/>
              <a:t> ЄС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до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складний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громіздкий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остання</a:t>
            </a:r>
            <a:r>
              <a:rPr lang="ru-RU" dirty="0" smtClean="0"/>
              <a:t> </a:t>
            </a:r>
            <a:r>
              <a:rPr lang="ru-RU" dirty="0" err="1" smtClean="0"/>
              <a:t>хвиля</a:t>
            </a:r>
            <a:r>
              <a:rPr lang="ru-RU" dirty="0" smtClean="0"/>
              <a:t> </a:t>
            </a:r>
            <a:r>
              <a:rPr lang="ru-RU" dirty="0" err="1" smtClean="0"/>
              <a:t>охоплювала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держав.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►► </a:t>
            </a:r>
            <a:r>
              <a:rPr lang="ru-RU" sz="2700" dirty="0" err="1" smtClean="0"/>
              <a:t>Проблеми</a:t>
            </a:r>
            <a:r>
              <a:rPr lang="ru-RU" sz="2700" dirty="0" smtClean="0"/>
              <a:t> та </a:t>
            </a:r>
            <a:r>
              <a:rPr lang="ru-RU" sz="2700" dirty="0" err="1" smtClean="0"/>
              <a:t>перспективи</a:t>
            </a:r>
            <a:r>
              <a:rPr lang="ru-RU" sz="2700" dirty="0" smtClean="0"/>
              <a:t> </a:t>
            </a:r>
            <a:r>
              <a:rPr lang="ru-RU" sz="2700" dirty="0" err="1" smtClean="0"/>
              <a:t>входження</a:t>
            </a:r>
            <a:r>
              <a:rPr lang="ru-RU" sz="2700" dirty="0" smtClean="0"/>
              <a:t> </a:t>
            </a:r>
            <a:r>
              <a:rPr lang="ru-RU" sz="2700" dirty="0" err="1" smtClean="0"/>
              <a:t>України</a:t>
            </a:r>
            <a:r>
              <a:rPr lang="ru-RU" sz="2700" dirty="0" smtClean="0"/>
              <a:t> до </a:t>
            </a:r>
            <a:r>
              <a:rPr lang="ru-RU" sz="2700" dirty="0" smtClean="0"/>
              <a:t>ЄС: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686800" cy="5616624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вступу</a:t>
            </a:r>
            <a:r>
              <a:rPr lang="ru-RU" dirty="0" smtClean="0"/>
              <a:t> до </a:t>
            </a:r>
            <a:r>
              <a:rPr lang="en-US" dirty="0" smtClean="0"/>
              <a:t>COT </a:t>
            </a:r>
            <a:r>
              <a:rPr lang="ru-RU" dirty="0" err="1" smtClean="0"/>
              <a:t>шанси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на </a:t>
            </a:r>
            <a:r>
              <a:rPr lang="ru-RU" dirty="0" err="1" smtClean="0"/>
              <a:t>вступ</a:t>
            </a:r>
            <a:r>
              <a:rPr lang="ru-RU" dirty="0" smtClean="0"/>
              <a:t> до ЄС </a:t>
            </a:r>
            <a:r>
              <a:rPr lang="ru-RU" dirty="0" err="1" smtClean="0"/>
              <a:t>помітно</a:t>
            </a:r>
            <a:r>
              <a:rPr lang="ru-RU" dirty="0" smtClean="0"/>
              <a:t> </a:t>
            </a:r>
            <a:r>
              <a:rPr lang="ru-RU" dirty="0" err="1" smtClean="0"/>
              <a:t>зросли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en-US" dirty="0" smtClean="0"/>
              <a:t>COT </a:t>
            </a:r>
            <a:r>
              <a:rPr lang="ru-RU" dirty="0" smtClean="0"/>
              <a:t>за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суттю</a:t>
            </a:r>
            <a:r>
              <a:rPr lang="ru-RU" dirty="0" smtClean="0"/>
              <a:t> </a:t>
            </a:r>
            <a:r>
              <a:rPr lang="ru-RU" dirty="0" err="1" smtClean="0"/>
              <a:t>збігаються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юридичними</a:t>
            </a:r>
            <a:r>
              <a:rPr lang="ru-RU" dirty="0" smtClean="0"/>
              <a:t> </a:t>
            </a:r>
            <a:r>
              <a:rPr lang="ru-RU" dirty="0" err="1" smtClean="0"/>
              <a:t>критеріями</a:t>
            </a:r>
            <a:r>
              <a:rPr lang="ru-RU" dirty="0" smtClean="0"/>
              <a:t>, </a:t>
            </a:r>
            <a:r>
              <a:rPr lang="ru-RU" dirty="0" err="1" smtClean="0"/>
              <a:t>необхідними</a:t>
            </a:r>
            <a:r>
              <a:rPr lang="ru-RU" dirty="0" smtClean="0"/>
              <a:t> для членства в ЄС, </a:t>
            </a:r>
            <a:r>
              <a:rPr lang="ru-RU" dirty="0" err="1" smtClean="0"/>
              <a:t>тобто</a:t>
            </a:r>
            <a:r>
              <a:rPr lang="ru-RU" dirty="0" smtClean="0"/>
              <a:t> вони </a:t>
            </a:r>
            <a:r>
              <a:rPr lang="ru-RU" dirty="0" err="1" smtClean="0"/>
              <a:t>передбачають</a:t>
            </a:r>
            <a:r>
              <a:rPr lang="ru-RU" dirty="0" smtClean="0"/>
              <a:t> </a:t>
            </a:r>
            <a:r>
              <a:rPr lang="ru-RU" dirty="0" err="1" smtClean="0"/>
              <a:t>лібералізацію</a:t>
            </a:r>
            <a:r>
              <a:rPr lang="ru-RU" dirty="0" smtClean="0"/>
              <a:t> </a:t>
            </a:r>
            <a:r>
              <a:rPr lang="ru-RU" dirty="0" err="1" smtClean="0"/>
              <a:t>торговельного</a:t>
            </a:r>
            <a:r>
              <a:rPr lang="ru-RU" dirty="0" smtClean="0"/>
              <a:t> режиму, </a:t>
            </a:r>
            <a:r>
              <a:rPr lang="ru-RU" dirty="0" err="1" smtClean="0"/>
              <a:t>поліпшення</a:t>
            </a:r>
            <a:r>
              <a:rPr lang="ru-RU" dirty="0" smtClean="0"/>
              <a:t> умов </a:t>
            </a:r>
            <a:r>
              <a:rPr lang="ru-RU" dirty="0" err="1" smtClean="0"/>
              <a:t>конкуренції</a:t>
            </a:r>
            <a:r>
              <a:rPr lang="ru-RU" dirty="0" smtClean="0"/>
              <a:t>,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сприятливого</a:t>
            </a:r>
            <a:r>
              <a:rPr lang="ru-RU" dirty="0" smtClean="0"/>
              <a:t> </a:t>
            </a:r>
            <a:r>
              <a:rPr lang="ru-RU" dirty="0" err="1" smtClean="0"/>
              <a:t>інвестиційного</a:t>
            </a:r>
            <a:r>
              <a:rPr lang="ru-RU" dirty="0" smtClean="0"/>
              <a:t> </a:t>
            </a:r>
            <a:r>
              <a:rPr lang="ru-RU" dirty="0" err="1" smtClean="0"/>
              <a:t>клімату</a:t>
            </a:r>
            <a:r>
              <a:rPr lang="ru-RU" dirty="0" smtClean="0"/>
              <a:t>. Членство </a:t>
            </a:r>
            <a:r>
              <a:rPr lang="ru-RU" dirty="0" err="1" smtClean="0"/>
              <a:t>України</a:t>
            </a:r>
            <a:r>
              <a:rPr lang="ru-RU" dirty="0" smtClean="0"/>
              <a:t> у </a:t>
            </a:r>
            <a:r>
              <a:rPr lang="en-US" dirty="0" smtClean="0"/>
              <a:t>COT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лібералізацію</a:t>
            </a:r>
            <a:r>
              <a:rPr lang="ru-RU" dirty="0" smtClean="0"/>
              <a:t> режиму </a:t>
            </a:r>
            <a:r>
              <a:rPr lang="ru-RU" dirty="0" err="1" smtClean="0"/>
              <a:t>торгівлі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Україною</a:t>
            </a:r>
            <a:r>
              <a:rPr lang="ru-RU" dirty="0" smtClean="0"/>
              <a:t> та ЄС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реально </a:t>
            </a:r>
            <a:r>
              <a:rPr lang="ru-RU" dirty="0" err="1" smtClean="0"/>
              <a:t>розпочати</a:t>
            </a:r>
            <a:r>
              <a:rPr lang="ru-RU" dirty="0" smtClean="0"/>
              <a:t> роботу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укладення</a:t>
            </a:r>
            <a:r>
              <a:rPr lang="ru-RU" dirty="0" smtClean="0"/>
              <a:t> угоди про </a:t>
            </a:r>
            <a:r>
              <a:rPr lang="ru-RU" dirty="0" err="1" smtClean="0"/>
              <a:t>асоційоване</a:t>
            </a:r>
            <a:r>
              <a:rPr lang="ru-RU" dirty="0" smtClean="0"/>
              <a:t> членство </a:t>
            </a:r>
            <a:r>
              <a:rPr lang="ru-RU" dirty="0" err="1" smtClean="0"/>
              <a:t>України</a:t>
            </a:r>
            <a:r>
              <a:rPr lang="ru-RU" dirty="0" smtClean="0"/>
              <a:t> в </a:t>
            </a:r>
            <a:r>
              <a:rPr lang="ru-RU" dirty="0" err="1" smtClean="0"/>
              <a:t>Євросоюзі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вступ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до ЄС не </a:t>
            </a:r>
            <a:r>
              <a:rPr lang="ru-RU" dirty="0" err="1" smtClean="0"/>
              <a:t>означатиме</a:t>
            </a:r>
            <a:r>
              <a:rPr lang="ru-RU" dirty="0" smtClean="0"/>
              <a:t> </a:t>
            </a:r>
            <a:r>
              <a:rPr lang="ru-RU" dirty="0" err="1" smtClean="0"/>
              <a:t>автоматичної</a:t>
            </a:r>
            <a:r>
              <a:rPr lang="ru-RU" dirty="0" smtClean="0"/>
              <a:t> </a:t>
            </a:r>
            <a:r>
              <a:rPr lang="ru-RU" dirty="0" err="1" smtClean="0"/>
              <a:t>ліквідації</a:t>
            </a:r>
            <a:r>
              <a:rPr lang="ru-RU" dirty="0" smtClean="0"/>
              <a:t> </a:t>
            </a:r>
            <a:r>
              <a:rPr lang="ru-RU" dirty="0" err="1" smtClean="0"/>
              <a:t>безробіття</a:t>
            </a:r>
            <a:r>
              <a:rPr lang="ru-RU" dirty="0" smtClean="0"/>
              <a:t>, </a:t>
            </a:r>
            <a:r>
              <a:rPr lang="ru-RU" dirty="0" err="1" smtClean="0"/>
              <a:t>гострих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та </a:t>
            </a:r>
            <a:r>
              <a:rPr lang="ru-RU" dirty="0" err="1" smtClean="0"/>
              <a:t>економічних</a:t>
            </a:r>
            <a:r>
              <a:rPr lang="ru-RU" dirty="0" smtClean="0"/>
              <a:t> проблем. Але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наближення</a:t>
            </a:r>
            <a:r>
              <a:rPr lang="ru-RU" dirty="0" smtClean="0"/>
              <a:t> до ЄС дозволить </a:t>
            </a:r>
            <a:r>
              <a:rPr lang="ru-RU" dirty="0" err="1" smtClean="0"/>
              <a:t>залучити</a:t>
            </a:r>
            <a:r>
              <a:rPr lang="ru-RU" dirty="0" smtClean="0"/>
              <a:t> </a:t>
            </a:r>
            <a:r>
              <a:rPr lang="ru-RU" dirty="0" err="1" smtClean="0"/>
              <a:t>інвестиції</a:t>
            </a:r>
            <a:r>
              <a:rPr lang="ru-RU" dirty="0" smtClean="0"/>
              <a:t> </a:t>
            </a:r>
            <a:r>
              <a:rPr lang="ru-RU" dirty="0" err="1" smtClean="0"/>
              <a:t>потужних</a:t>
            </a:r>
            <a:r>
              <a:rPr lang="ru-RU" dirty="0" smtClean="0"/>
              <a:t> ТНК,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ефективним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</a:t>
            </a:r>
            <a:r>
              <a:rPr lang="ru-RU" dirty="0" err="1" smtClean="0"/>
              <a:t>фінансово-промислових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дозволить </a:t>
            </a:r>
            <a:r>
              <a:rPr lang="ru-RU" dirty="0" err="1" smtClean="0"/>
              <a:t>модернізувати</a:t>
            </a:r>
            <a:r>
              <a:rPr lang="ru-RU" dirty="0" smtClean="0"/>
              <a:t> </a:t>
            </a:r>
            <a:r>
              <a:rPr lang="ru-RU" dirty="0" err="1" smtClean="0"/>
              <a:t>українську</a:t>
            </a:r>
            <a:r>
              <a:rPr lang="ru-RU" dirty="0" smtClean="0"/>
              <a:t> </a:t>
            </a:r>
            <a:r>
              <a:rPr lang="ru-RU" dirty="0" err="1" smtClean="0"/>
              <a:t>економіку</a:t>
            </a:r>
            <a:r>
              <a:rPr lang="ru-RU" dirty="0" smtClean="0"/>
              <a:t> у </a:t>
            </a:r>
            <a:r>
              <a:rPr lang="ru-RU" dirty="0" err="1" smtClean="0"/>
              <a:t>найближчі</a:t>
            </a:r>
            <a:r>
              <a:rPr lang="ru-RU" dirty="0" smtClean="0"/>
              <a:t> 10-15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686800" cy="666936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політичними</a:t>
            </a:r>
            <a:r>
              <a:rPr lang="ru-RU" dirty="0" smtClean="0"/>
              <a:t> </a:t>
            </a:r>
            <a:r>
              <a:rPr lang="ru-RU" dirty="0" err="1" smtClean="0"/>
              <a:t>вигодами</a:t>
            </a:r>
            <a:r>
              <a:rPr lang="ru-RU" dirty="0" smtClean="0"/>
              <a:t> </a:t>
            </a:r>
            <a:r>
              <a:rPr lang="ru-RU" dirty="0" err="1" smtClean="0"/>
              <a:t>послідовної</a:t>
            </a:r>
            <a:r>
              <a:rPr lang="ru-RU" dirty="0" smtClean="0"/>
              <a:t> </a:t>
            </a:r>
            <a:r>
              <a:rPr lang="ru-RU" dirty="0" err="1" smtClean="0"/>
              <a:t>європейської</a:t>
            </a:r>
            <a:r>
              <a:rPr lang="ru-RU" dirty="0" smtClean="0"/>
              <a:t> </a:t>
            </a:r>
            <a:r>
              <a:rPr lang="ru-RU" dirty="0" err="1" smtClean="0"/>
              <a:t>інтеграції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зміцнення</a:t>
            </a:r>
            <a:r>
              <a:rPr lang="ru-RU" dirty="0" smtClean="0"/>
              <a:t> </a:t>
            </a:r>
            <a:r>
              <a:rPr lang="ru-RU" dirty="0" err="1" smtClean="0"/>
              <a:t>стабільності</a:t>
            </a:r>
            <a:r>
              <a:rPr lang="ru-RU" dirty="0" smtClean="0"/>
              <a:t> </a:t>
            </a:r>
            <a:r>
              <a:rPr lang="ru-RU" dirty="0" err="1" smtClean="0"/>
              <a:t>демократичної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модернізація</a:t>
            </a:r>
            <a:r>
              <a:rPr lang="ru-RU" dirty="0" smtClean="0"/>
              <a:t> правового поля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прозорості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, </a:t>
            </a:r>
            <a:r>
              <a:rPr lang="ru-RU" dirty="0" err="1" smtClean="0"/>
              <a:t>поглиблення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демократії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поваги</a:t>
            </a:r>
            <a:r>
              <a:rPr lang="ru-RU" dirty="0" smtClean="0"/>
              <a:t> до прав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вигоди</a:t>
            </a:r>
            <a:r>
              <a:rPr lang="ru-RU" dirty="0" smtClean="0"/>
              <a:t> </a:t>
            </a:r>
            <a:r>
              <a:rPr lang="ru-RU" dirty="0" err="1" smtClean="0"/>
              <a:t>інтеграції</a:t>
            </a:r>
            <a:r>
              <a:rPr lang="ru-RU" dirty="0" smtClean="0"/>
              <a:t> </a:t>
            </a:r>
            <a:r>
              <a:rPr lang="ru-RU" dirty="0" err="1" smtClean="0"/>
              <a:t>полягають</a:t>
            </a:r>
            <a:r>
              <a:rPr lang="ru-RU" dirty="0" smtClean="0"/>
              <a:t> у </a:t>
            </a:r>
            <a:r>
              <a:rPr lang="ru-RU" dirty="0" err="1" smtClean="0"/>
              <a:t>підвищенні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добробуту</a:t>
            </a:r>
            <a:r>
              <a:rPr lang="ru-RU" dirty="0" smtClean="0"/>
              <a:t>, </a:t>
            </a:r>
            <a:r>
              <a:rPr lang="ru-RU" dirty="0" err="1" smtClean="0"/>
              <a:t>наближенні</a:t>
            </a:r>
            <a:r>
              <a:rPr lang="ru-RU" dirty="0" smtClean="0"/>
              <a:t> до </a:t>
            </a:r>
            <a:r>
              <a:rPr lang="ru-RU" dirty="0" err="1" smtClean="0"/>
              <a:t>високих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стандартів</a:t>
            </a:r>
            <a:r>
              <a:rPr lang="ru-RU" dirty="0" smtClean="0"/>
              <a:t> </a:t>
            </a:r>
            <a:r>
              <a:rPr lang="ru-RU" dirty="0" err="1" smtClean="0"/>
              <a:t>особистої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, </a:t>
            </a:r>
            <a:r>
              <a:rPr lang="ru-RU" dirty="0" err="1" smtClean="0"/>
              <a:t>освіти</a:t>
            </a:r>
            <a:r>
              <a:rPr lang="ru-RU" dirty="0" smtClean="0"/>
              <a:t>,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,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екології</a:t>
            </a:r>
            <a:r>
              <a:rPr lang="ru-RU" dirty="0" smtClean="0"/>
              <a:t>,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</a:t>
            </a:r>
            <a:r>
              <a:rPr lang="ru-RU" dirty="0" smtClean="0"/>
              <a:t>  </a:t>
            </a:r>
            <a:r>
              <a:rPr lang="ru-RU" dirty="0" err="1" smtClean="0"/>
              <a:t>Орієнтація</a:t>
            </a:r>
            <a:r>
              <a:rPr lang="ru-RU" dirty="0" smtClean="0"/>
              <a:t> на </a:t>
            </a:r>
            <a:r>
              <a:rPr lang="ru-RU" dirty="0" err="1" smtClean="0"/>
              <a:t>Європу</a:t>
            </a:r>
            <a:r>
              <a:rPr lang="ru-RU" dirty="0" smtClean="0"/>
              <a:t> дозволить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вирішити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проблем культурного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урядові</a:t>
            </a:r>
            <a:r>
              <a:rPr lang="ru-RU" dirty="0" smtClean="0"/>
              <a:t> кола </a:t>
            </a:r>
            <a:r>
              <a:rPr lang="ru-RU" dirty="0" err="1" smtClean="0"/>
              <a:t>Росії</a:t>
            </a:r>
            <a:r>
              <a:rPr lang="ru-RU" dirty="0" smtClean="0"/>
              <a:t> для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у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зоні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,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та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, активно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експансіоністську</a:t>
            </a:r>
            <a:r>
              <a:rPr lang="ru-RU" dirty="0" smtClean="0"/>
              <a:t> </a:t>
            </a:r>
            <a:r>
              <a:rPr lang="ru-RU" dirty="0" err="1" smtClean="0"/>
              <a:t>культурну</a:t>
            </a:r>
            <a:r>
              <a:rPr lang="ru-RU" dirty="0" smtClean="0"/>
              <a:t> </a:t>
            </a:r>
            <a:r>
              <a:rPr lang="ru-RU" dirty="0" err="1" smtClean="0"/>
              <a:t>політику</a:t>
            </a:r>
            <a:r>
              <a:rPr lang="ru-RU" dirty="0" smtClean="0"/>
              <a:t>. </a:t>
            </a:r>
            <a:r>
              <a:rPr lang="ru-RU" dirty="0" err="1" smtClean="0"/>
              <a:t>Російська</a:t>
            </a:r>
            <a:r>
              <a:rPr lang="ru-RU" dirty="0" smtClean="0"/>
              <a:t> </a:t>
            </a:r>
            <a:r>
              <a:rPr lang="ru-RU" dirty="0" err="1" smtClean="0"/>
              <a:t>музика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абсолютно </a:t>
            </a:r>
            <a:r>
              <a:rPr lang="ru-RU" dirty="0" err="1" smtClean="0"/>
              <a:t>неконкурентоспроможна</a:t>
            </a:r>
            <a:r>
              <a:rPr lang="ru-RU" dirty="0" smtClean="0"/>
              <a:t> на </a:t>
            </a:r>
            <a:r>
              <a:rPr lang="ru-RU" dirty="0" err="1" smtClean="0"/>
              <a:t>світовому</a:t>
            </a:r>
            <a:r>
              <a:rPr lang="ru-RU" dirty="0" smtClean="0"/>
              <a:t> ринку, активно </a:t>
            </a:r>
            <a:r>
              <a:rPr lang="ru-RU" dirty="0" err="1" smtClean="0"/>
              <a:t>поширюється</a:t>
            </a:r>
            <a:r>
              <a:rPr lang="ru-RU" dirty="0" smtClean="0"/>
              <a:t> на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теренах</a:t>
            </a:r>
            <a:r>
              <a:rPr lang="ru-RU" dirty="0" smtClean="0"/>
              <a:t>. </a:t>
            </a:r>
            <a:r>
              <a:rPr lang="ru-RU" dirty="0" err="1" smtClean="0"/>
              <a:t>Вихід</a:t>
            </a:r>
            <a:r>
              <a:rPr lang="ru-RU" dirty="0" smtClean="0"/>
              <a:t> на </a:t>
            </a:r>
            <a:r>
              <a:rPr lang="ru-RU" dirty="0" err="1" smtClean="0"/>
              <a:t>захищений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неліцензованих</a:t>
            </a:r>
            <a:r>
              <a:rPr lang="ru-RU" dirty="0" smtClean="0"/>
              <a:t> </a:t>
            </a:r>
            <a:r>
              <a:rPr lang="ru-RU" dirty="0" err="1" smtClean="0"/>
              <a:t>підробок</a:t>
            </a:r>
            <a:r>
              <a:rPr lang="ru-RU" dirty="0" smtClean="0"/>
              <a:t> </a:t>
            </a:r>
            <a:r>
              <a:rPr lang="ru-RU" dirty="0" err="1" smtClean="0"/>
              <a:t>світовий</a:t>
            </a:r>
            <a:r>
              <a:rPr lang="ru-RU" dirty="0" smtClean="0"/>
              <a:t> </a:t>
            </a:r>
            <a:r>
              <a:rPr lang="ru-RU" dirty="0" err="1" smtClean="0"/>
              <a:t>культурний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 дозволить </a:t>
            </a:r>
            <a:r>
              <a:rPr lang="ru-RU" dirty="0" err="1" smtClean="0"/>
              <a:t>покращити</a:t>
            </a:r>
            <a:r>
              <a:rPr lang="ru-RU" dirty="0" smtClean="0"/>
              <a:t> </a:t>
            </a:r>
            <a:r>
              <a:rPr lang="ru-RU" dirty="0" err="1" smtClean="0"/>
              <a:t>матеріальний</a:t>
            </a:r>
            <a:r>
              <a:rPr lang="ru-RU" dirty="0" smtClean="0"/>
              <a:t> стан наших </a:t>
            </a:r>
            <a:r>
              <a:rPr lang="ru-RU" dirty="0" err="1" smtClean="0"/>
              <a:t>митців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0"/>
            <a:ext cx="8686800" cy="83820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Міграції в </a:t>
            </a:r>
            <a:r>
              <a:rPr lang="uk-UA" sz="2800" dirty="0" err="1" smtClean="0"/>
              <a:t>україні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20688"/>
            <a:ext cx="8686800" cy="6237312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Постійні</a:t>
            </a:r>
            <a:r>
              <a:rPr lang="ru-RU" dirty="0" smtClean="0"/>
              <a:t> </a:t>
            </a:r>
            <a:r>
              <a:rPr lang="ru-RU" dirty="0" err="1" smtClean="0"/>
              <a:t>внутрішні</a:t>
            </a:r>
            <a:r>
              <a:rPr lang="ru-RU" dirty="0" smtClean="0"/>
              <a:t> </a:t>
            </a:r>
            <a:r>
              <a:rPr lang="ru-RU" dirty="0" err="1" smtClean="0"/>
              <a:t>міграції</a:t>
            </a:r>
            <a:r>
              <a:rPr lang="ru-RU" dirty="0" smtClean="0"/>
              <a:t> в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основному </a:t>
            </a:r>
            <a:r>
              <a:rPr lang="ru-RU" dirty="0" err="1" smtClean="0"/>
              <a:t>відбувалися</a:t>
            </a:r>
            <a:r>
              <a:rPr lang="ru-RU" dirty="0" smtClean="0"/>
              <a:t> на початку 90-х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містами</a:t>
            </a:r>
            <a:r>
              <a:rPr lang="ru-RU" dirty="0" smtClean="0"/>
              <a:t>: 40% —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малих</a:t>
            </a:r>
            <a:r>
              <a:rPr lang="ru-RU" dirty="0" smtClean="0"/>
              <a:t> </a:t>
            </a:r>
            <a:r>
              <a:rPr lang="ru-RU" dirty="0" err="1" smtClean="0"/>
              <a:t>міст</a:t>
            </a:r>
            <a:r>
              <a:rPr lang="ru-RU" dirty="0" smtClean="0"/>
              <a:t> у </a:t>
            </a:r>
            <a:r>
              <a:rPr lang="ru-RU" dirty="0" err="1" smtClean="0"/>
              <a:t>великі</a:t>
            </a:r>
            <a:r>
              <a:rPr lang="ru-RU" dirty="0" smtClean="0"/>
              <a:t>, 30% </a:t>
            </a:r>
            <a:r>
              <a:rPr lang="ru-RU" dirty="0" err="1" smtClean="0"/>
              <a:t>припадає</a:t>
            </a:r>
            <a:r>
              <a:rPr lang="ru-RU" dirty="0" smtClean="0"/>
              <a:t> на </a:t>
            </a:r>
            <a:r>
              <a:rPr lang="ru-RU" dirty="0" err="1" smtClean="0"/>
              <a:t>переселення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села в </a:t>
            </a:r>
            <a:r>
              <a:rPr lang="ru-RU" dirty="0" err="1" smtClean="0"/>
              <a:t>місто</a:t>
            </a:r>
            <a:r>
              <a:rPr lang="ru-RU" dirty="0" smtClean="0"/>
              <a:t>, 15% —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в </a:t>
            </a:r>
            <a:r>
              <a:rPr lang="ru-RU" dirty="0" err="1" smtClean="0"/>
              <a:t>сільську</a:t>
            </a:r>
            <a:r>
              <a:rPr lang="ru-RU" dirty="0" smtClean="0"/>
              <a:t> </a:t>
            </a:r>
            <a:r>
              <a:rPr lang="ru-RU" dirty="0" err="1" smtClean="0"/>
              <a:t>місцевість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10% — </a:t>
            </a:r>
            <a:r>
              <a:rPr lang="ru-RU" dirty="0" err="1" smtClean="0"/>
              <a:t>між</a:t>
            </a:r>
            <a:r>
              <a:rPr lang="ru-RU" dirty="0" smtClean="0"/>
              <a:t> селами (рис. 3). 70%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мігрантів</a:t>
            </a:r>
            <a:r>
              <a:rPr lang="ru-RU" dirty="0" smtClean="0"/>
              <a:t> </a:t>
            </a:r>
            <a:r>
              <a:rPr lang="ru-RU" dirty="0" err="1" smtClean="0"/>
              <a:t>переселяються</a:t>
            </a:r>
            <a:r>
              <a:rPr lang="ru-RU" dirty="0" smtClean="0"/>
              <a:t> в межах </a:t>
            </a:r>
            <a:r>
              <a:rPr lang="ru-RU" dirty="0" err="1" smtClean="0"/>
              <a:t>своїх</a:t>
            </a:r>
            <a:r>
              <a:rPr lang="ru-RU" dirty="0" smtClean="0"/>
              <a:t> областей. У </a:t>
            </a:r>
            <a:r>
              <a:rPr lang="ru-RU" dirty="0" err="1" smtClean="0"/>
              <a:t>середині</a:t>
            </a:r>
            <a:r>
              <a:rPr lang="ru-RU" dirty="0" smtClean="0"/>
              <a:t> 90-х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тенденція</a:t>
            </a:r>
            <a:r>
              <a:rPr lang="ru-RU" dirty="0" smtClean="0"/>
              <a:t> </a:t>
            </a:r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 smtClean="0"/>
              <a:t>порушилася</a:t>
            </a:r>
            <a:r>
              <a:rPr lang="ru-RU" dirty="0" smtClean="0"/>
              <a:t> через </a:t>
            </a:r>
            <a:r>
              <a:rPr lang="ru-RU" dirty="0" err="1" smtClean="0"/>
              <a:t>невизначеність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умовами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 у </a:t>
            </a:r>
            <a:r>
              <a:rPr lang="ru-RU" dirty="0" err="1" smtClean="0"/>
              <a:t>містах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кризи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 вона </a:t>
            </a:r>
            <a:r>
              <a:rPr lang="ru-RU" dirty="0" err="1" smtClean="0"/>
              <a:t>знову</a:t>
            </a:r>
            <a:r>
              <a:rPr lang="ru-RU" dirty="0" smtClean="0"/>
              <a:t> набрала </a:t>
            </a:r>
            <a:r>
              <a:rPr lang="ru-RU" dirty="0" err="1" smtClean="0"/>
              <a:t>попереднього</a:t>
            </a:r>
            <a:r>
              <a:rPr lang="ru-RU" dirty="0" smtClean="0"/>
              <a:t> </a:t>
            </a:r>
            <a:r>
              <a:rPr lang="ru-RU" dirty="0" err="1" smtClean="0"/>
              <a:t>вигляду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Незначні</a:t>
            </a:r>
            <a:r>
              <a:rPr lang="ru-RU" dirty="0" smtClean="0"/>
              <a:t> </a:t>
            </a:r>
            <a:r>
              <a:rPr lang="ru-RU" dirty="0" err="1" smtClean="0"/>
              <a:t>міжобласні</a:t>
            </a:r>
            <a:r>
              <a:rPr lang="ru-RU" dirty="0" smtClean="0"/>
              <a:t> потоки </a:t>
            </a:r>
            <a:r>
              <a:rPr lang="ru-RU" dirty="0" err="1" smtClean="0"/>
              <a:t>мігрантів</a:t>
            </a:r>
            <a:r>
              <a:rPr lang="ru-RU" dirty="0" smtClean="0"/>
              <a:t> в основному </a:t>
            </a:r>
            <a:r>
              <a:rPr lang="ru-RU" dirty="0" err="1" smtClean="0"/>
              <a:t>спрямовуються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західного</a:t>
            </a:r>
            <a:r>
              <a:rPr lang="ru-RU" dirty="0" smtClean="0"/>
              <a:t> </a:t>
            </a:r>
            <a:r>
              <a:rPr lang="ru-RU" dirty="0" err="1" smtClean="0"/>
              <a:t>регіону</a:t>
            </a:r>
            <a:r>
              <a:rPr lang="ru-RU" dirty="0" smtClean="0"/>
              <a:t> у </a:t>
            </a:r>
            <a:r>
              <a:rPr lang="ru-RU" dirty="0" err="1" smtClean="0"/>
              <a:t>східні</a:t>
            </a:r>
            <a:r>
              <a:rPr lang="ru-RU" dirty="0" smtClean="0"/>
              <a:t> та </a:t>
            </a:r>
            <a:r>
              <a:rPr lang="ru-RU" dirty="0" err="1" smtClean="0"/>
              <a:t>південні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в </a:t>
            </a:r>
            <a:r>
              <a:rPr lang="ru-RU" dirty="0" err="1" smtClean="0"/>
              <a:t>минулому</a:t>
            </a:r>
            <a:r>
              <a:rPr lang="ru-RU" dirty="0" smtClean="0"/>
              <a:t> становили </a:t>
            </a:r>
            <a:r>
              <a:rPr lang="ru-RU" dirty="0" err="1" smtClean="0"/>
              <a:t>організовані</a:t>
            </a:r>
            <a:r>
              <a:rPr lang="ru-RU" dirty="0" smtClean="0"/>
              <a:t> </a:t>
            </a:r>
            <a:r>
              <a:rPr lang="ru-RU" dirty="0" err="1" smtClean="0"/>
              <a:t>мігранти</a:t>
            </a:r>
            <a:r>
              <a:rPr lang="ru-RU" dirty="0" smtClean="0"/>
              <a:t>, </a:t>
            </a:r>
            <a:r>
              <a:rPr lang="ru-RU" dirty="0" err="1" smtClean="0"/>
              <a:t>переселення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стимулювала</a:t>
            </a:r>
            <a:r>
              <a:rPr lang="ru-RU" dirty="0" smtClean="0"/>
              <a:t> держава.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додатне</a:t>
            </a:r>
            <a:r>
              <a:rPr lang="ru-RU" dirty="0" smtClean="0"/>
              <a:t> сальдо </a:t>
            </a:r>
            <a:r>
              <a:rPr lang="ru-RU" dirty="0" err="1" smtClean="0"/>
              <a:t>міжрегіональних</a:t>
            </a:r>
            <a:r>
              <a:rPr lang="ru-RU" dirty="0" smtClean="0"/>
              <a:t> </a:t>
            </a:r>
            <a:r>
              <a:rPr lang="ru-RU" dirty="0" err="1" smtClean="0"/>
              <a:t>міграцій</a:t>
            </a:r>
            <a:r>
              <a:rPr lang="ru-RU" dirty="0" smtClean="0"/>
              <a:t> у 1999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характерне</a:t>
            </a:r>
            <a:r>
              <a:rPr lang="ru-RU" dirty="0" smtClean="0"/>
              <a:t> для </a:t>
            </a:r>
            <a:r>
              <a:rPr lang="ru-RU" dirty="0" err="1" smtClean="0"/>
              <a:t>Києва</a:t>
            </a:r>
            <a:r>
              <a:rPr lang="ru-RU" dirty="0" smtClean="0"/>
              <a:t> (6,7 на 1000 </a:t>
            </a:r>
            <a:r>
              <a:rPr lang="ru-RU" dirty="0" err="1" smtClean="0"/>
              <a:t>осіб</a:t>
            </a:r>
            <a:r>
              <a:rPr lang="ru-RU" dirty="0" smtClean="0"/>
              <a:t>) та </a:t>
            </a:r>
            <a:r>
              <a:rPr lang="ru-RU" dirty="0" err="1" smtClean="0"/>
              <a:t>Дніпропетровської</a:t>
            </a:r>
            <a:r>
              <a:rPr lang="ru-RU" dirty="0" smtClean="0"/>
              <a:t>, </a:t>
            </a:r>
            <a:r>
              <a:rPr lang="ru-RU" dirty="0" err="1" smtClean="0"/>
              <a:t>Черкаської</a:t>
            </a:r>
            <a:r>
              <a:rPr lang="ru-RU" dirty="0" smtClean="0"/>
              <a:t>, </a:t>
            </a:r>
            <a:r>
              <a:rPr lang="ru-RU" dirty="0" err="1" smtClean="0"/>
              <a:t>Полтавської</a:t>
            </a:r>
            <a:r>
              <a:rPr lang="ru-RU" dirty="0" smtClean="0"/>
              <a:t> областей, м. Севастополя (0,8 на 1000 </a:t>
            </a:r>
            <a:r>
              <a:rPr lang="ru-RU" dirty="0" err="1" smtClean="0"/>
              <a:t>осіб</a:t>
            </a:r>
            <a:r>
              <a:rPr lang="ru-RU" dirty="0" smtClean="0"/>
              <a:t>), а </a:t>
            </a:r>
            <a:r>
              <a:rPr lang="ru-RU" dirty="0" err="1" smtClean="0"/>
              <a:t>найменше</a:t>
            </a:r>
            <a:r>
              <a:rPr lang="ru-RU" dirty="0" smtClean="0"/>
              <a:t> для </a:t>
            </a:r>
            <a:r>
              <a:rPr lang="ru-RU" dirty="0" err="1" smtClean="0"/>
              <a:t>Кіровоградської</a:t>
            </a:r>
            <a:r>
              <a:rPr lang="ru-RU" dirty="0" smtClean="0"/>
              <a:t> (-2,0 на 1000 </a:t>
            </a:r>
            <a:r>
              <a:rPr lang="ru-RU" dirty="0" err="1" smtClean="0"/>
              <a:t>осіб</a:t>
            </a:r>
            <a:r>
              <a:rPr lang="ru-RU" dirty="0" smtClean="0"/>
              <a:t>).</a:t>
            </a:r>
            <a:br>
              <a:rPr lang="ru-RU" dirty="0" smtClean="0"/>
            </a:br>
            <a:r>
              <a:rPr lang="ru-RU" dirty="0" err="1" smtClean="0"/>
              <a:t>Маятникові</a:t>
            </a:r>
            <a:r>
              <a:rPr lang="ru-RU" dirty="0" smtClean="0"/>
              <a:t> </a:t>
            </a:r>
            <a:r>
              <a:rPr lang="ru-RU" dirty="0" err="1" smtClean="0"/>
              <a:t>міграції</a:t>
            </a:r>
            <a:r>
              <a:rPr lang="ru-RU" dirty="0" smtClean="0"/>
              <a:t>, як правило, </a:t>
            </a:r>
            <a:r>
              <a:rPr lang="ru-RU" dirty="0" err="1" smtClean="0"/>
              <a:t>здійснюються</a:t>
            </a:r>
            <a:r>
              <a:rPr lang="ru-RU" dirty="0" smtClean="0"/>
              <a:t> у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сіл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малих</a:t>
            </a:r>
            <a:r>
              <a:rPr lang="ru-RU" dirty="0" smtClean="0"/>
              <a:t> </a:t>
            </a:r>
            <a:r>
              <a:rPr lang="ru-RU" dirty="0" err="1" smtClean="0"/>
              <a:t>міст</a:t>
            </a:r>
            <a:r>
              <a:rPr lang="ru-RU" dirty="0" smtClean="0"/>
              <a:t>.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сформувалися</a:t>
            </a:r>
            <a:r>
              <a:rPr lang="ru-RU" dirty="0" smtClean="0"/>
              <a:t> два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</a:t>
            </a:r>
            <a:r>
              <a:rPr lang="ru-RU" dirty="0" err="1" smtClean="0"/>
              <a:t>інтенсивних</a:t>
            </a:r>
            <a:r>
              <a:rPr lang="ru-RU" dirty="0" smtClean="0"/>
              <a:t> </a:t>
            </a:r>
            <a:r>
              <a:rPr lang="ru-RU" dirty="0" err="1" smtClean="0"/>
              <a:t>маятникових</a:t>
            </a:r>
            <a:r>
              <a:rPr lang="ru-RU" dirty="0" smtClean="0"/>
              <a:t>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міграцій</a:t>
            </a:r>
            <a:r>
              <a:rPr lang="ru-RU" dirty="0" smtClean="0"/>
              <a:t>: </a:t>
            </a:r>
            <a:r>
              <a:rPr lang="ru-RU" dirty="0" err="1" smtClean="0"/>
              <a:t>східний</a:t>
            </a:r>
            <a:r>
              <a:rPr lang="ru-RU" dirty="0" smtClean="0"/>
              <a:t> (</a:t>
            </a:r>
            <a:r>
              <a:rPr lang="ru-RU" dirty="0" err="1" smtClean="0"/>
              <a:t>Донецька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Луганська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) та </a:t>
            </a:r>
            <a:r>
              <a:rPr lang="ru-RU" dirty="0" err="1" smtClean="0"/>
              <a:t>західний</a:t>
            </a:r>
            <a:r>
              <a:rPr lang="ru-RU" dirty="0" smtClean="0"/>
              <a:t> (</a:t>
            </a:r>
            <a:r>
              <a:rPr lang="ru-RU" dirty="0" err="1" smtClean="0"/>
              <a:t>Львівська</a:t>
            </a:r>
            <a:r>
              <a:rPr lang="ru-RU" dirty="0" smtClean="0"/>
              <a:t>, </a:t>
            </a:r>
            <a:r>
              <a:rPr lang="ru-RU" dirty="0" err="1" smtClean="0"/>
              <a:t>Івано-Франківська</a:t>
            </a:r>
            <a:r>
              <a:rPr lang="ru-RU" dirty="0" smtClean="0"/>
              <a:t>, </a:t>
            </a:r>
            <a:r>
              <a:rPr lang="ru-RU" dirty="0" err="1" smtClean="0"/>
              <a:t>Чернівецька</a:t>
            </a:r>
            <a:r>
              <a:rPr lang="ru-RU" dirty="0" smtClean="0"/>
              <a:t>, </a:t>
            </a:r>
            <a:r>
              <a:rPr lang="ru-RU" dirty="0" err="1" smtClean="0"/>
              <a:t>Закарпатська</a:t>
            </a:r>
            <a:r>
              <a:rPr lang="ru-RU" dirty="0" smtClean="0"/>
              <a:t>).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сприяли</a:t>
            </a:r>
            <a:r>
              <a:rPr lang="ru-RU" dirty="0" smtClean="0"/>
              <a:t> густа </a:t>
            </a:r>
            <a:r>
              <a:rPr lang="ru-RU" dirty="0" err="1" smtClean="0"/>
              <a:t>сітка</a:t>
            </a:r>
            <a:r>
              <a:rPr lang="ru-RU" dirty="0" smtClean="0"/>
              <a:t> </a:t>
            </a:r>
            <a:r>
              <a:rPr lang="ru-RU" dirty="0" err="1" smtClean="0"/>
              <a:t>транспортних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 у них,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індустрії</a:t>
            </a:r>
            <a:r>
              <a:rPr lang="ru-RU" dirty="0" smtClean="0"/>
              <a:t> на </a:t>
            </a:r>
            <a:r>
              <a:rPr lang="ru-RU" dirty="0" err="1" smtClean="0"/>
              <a:t>Донбасі</a:t>
            </a:r>
            <a:r>
              <a:rPr lang="ru-RU" dirty="0" smtClean="0"/>
              <a:t> та велика густота </a:t>
            </a:r>
            <a:r>
              <a:rPr lang="ru-RU" dirty="0" err="1" smtClean="0"/>
              <a:t>сільського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у </a:t>
            </a:r>
            <a:r>
              <a:rPr lang="ru-RU" dirty="0" err="1" smtClean="0"/>
              <a:t>західних</a:t>
            </a:r>
            <a:r>
              <a:rPr lang="ru-RU" dirty="0" smtClean="0"/>
              <a:t> областях.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-243408"/>
            <a:ext cx="8686800" cy="83820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Еміграція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832648"/>
          </a:xfrm>
        </p:spPr>
        <p:txBody>
          <a:bodyPr>
            <a:noAutofit/>
          </a:bodyPr>
          <a:lstStyle/>
          <a:p>
            <a:r>
              <a:rPr lang="ru-RU" sz="2300" dirty="0" err="1" smtClean="0"/>
              <a:t>Еміграція</a:t>
            </a:r>
            <a:r>
              <a:rPr lang="ru-RU" sz="2300" dirty="0" smtClean="0"/>
              <a:t> </a:t>
            </a:r>
            <a:r>
              <a:rPr lang="ru-RU" sz="2300" dirty="0" err="1" smtClean="0"/>
              <a:t>з</a:t>
            </a:r>
            <a:r>
              <a:rPr lang="ru-RU" sz="2300" dirty="0" smtClean="0"/>
              <a:t> </a:t>
            </a:r>
            <a:r>
              <a:rPr lang="ru-RU" sz="2300" dirty="0" err="1" smtClean="0"/>
              <a:t>українських</a:t>
            </a:r>
            <a:r>
              <a:rPr lang="ru-RU" sz="2300" dirty="0" smtClean="0"/>
              <a:t> земель </a:t>
            </a:r>
            <a:r>
              <a:rPr lang="ru-RU" sz="2300" dirty="0" err="1" smtClean="0"/>
              <a:t>має</a:t>
            </a:r>
            <a:r>
              <a:rPr lang="ru-RU" sz="2300" dirty="0" smtClean="0"/>
              <a:t> </a:t>
            </a:r>
            <a:r>
              <a:rPr lang="ru-RU" sz="2300" dirty="0" err="1" smtClean="0"/>
              <a:t>давню</a:t>
            </a:r>
            <a:r>
              <a:rPr lang="ru-RU" sz="2300" dirty="0" smtClean="0"/>
              <a:t> </a:t>
            </a:r>
            <a:r>
              <a:rPr lang="ru-RU" sz="2300" dirty="0" err="1" smtClean="0"/>
              <a:t>історію</a:t>
            </a:r>
            <a:r>
              <a:rPr lang="ru-RU" sz="2300" dirty="0" smtClean="0"/>
              <a:t>. В основному </a:t>
            </a:r>
            <a:r>
              <a:rPr lang="ru-RU" sz="2300" dirty="0" err="1" smtClean="0"/>
              <a:t>інтенсивні</a:t>
            </a:r>
            <a:r>
              <a:rPr lang="ru-RU" sz="2300" dirty="0" smtClean="0"/>
              <a:t> потоки </a:t>
            </a:r>
            <a:r>
              <a:rPr lang="ru-RU" sz="2300" dirty="0" err="1" smtClean="0"/>
              <a:t>емігрантів</a:t>
            </a:r>
            <a:r>
              <a:rPr lang="ru-RU" sz="2300" dirty="0" smtClean="0"/>
              <a:t> </a:t>
            </a:r>
            <a:r>
              <a:rPr lang="ru-RU" sz="2300" dirty="0" err="1" smtClean="0"/>
              <a:t>пов'язані</a:t>
            </a:r>
            <a:r>
              <a:rPr lang="ru-RU" sz="2300" dirty="0" smtClean="0"/>
              <a:t> </a:t>
            </a:r>
            <a:r>
              <a:rPr lang="ru-RU" sz="2300" dirty="0" err="1" smtClean="0"/>
              <a:t>з</a:t>
            </a:r>
            <a:r>
              <a:rPr lang="ru-RU" sz="2300" dirty="0" smtClean="0"/>
              <a:t> </a:t>
            </a:r>
            <a:r>
              <a:rPr lang="ru-RU" sz="2300" dirty="0" err="1" smtClean="0"/>
              <a:t>поразками</a:t>
            </a:r>
            <a:r>
              <a:rPr lang="ru-RU" sz="2300" dirty="0" smtClean="0"/>
              <a:t> у </a:t>
            </a:r>
            <a:r>
              <a:rPr lang="ru-RU" sz="2300" dirty="0" err="1" smtClean="0"/>
              <a:t>визвольних</a:t>
            </a:r>
            <a:r>
              <a:rPr lang="ru-RU" sz="2300" dirty="0" smtClean="0"/>
              <a:t> </a:t>
            </a:r>
            <a:r>
              <a:rPr lang="ru-RU" sz="2300" dirty="0" err="1" smtClean="0"/>
              <a:t>змаганнях</a:t>
            </a:r>
            <a:r>
              <a:rPr lang="ru-RU" sz="2300" dirty="0" smtClean="0"/>
              <a:t> народу за свою </a:t>
            </a:r>
            <a:r>
              <a:rPr lang="ru-RU" sz="2300" dirty="0" err="1" smtClean="0"/>
              <a:t>державність</a:t>
            </a:r>
            <a:r>
              <a:rPr lang="ru-RU" sz="2300" dirty="0" smtClean="0"/>
              <a:t> </a:t>
            </a:r>
            <a:r>
              <a:rPr lang="ru-RU" sz="2300" dirty="0" err="1" smtClean="0"/>
              <a:t>або</a:t>
            </a:r>
            <a:r>
              <a:rPr lang="ru-RU" sz="2300" dirty="0" smtClean="0"/>
              <a:t> </a:t>
            </a:r>
            <a:r>
              <a:rPr lang="ru-RU" sz="2300" dirty="0" err="1" smtClean="0"/>
              <a:t>з</a:t>
            </a:r>
            <a:r>
              <a:rPr lang="ru-RU" sz="2300" dirty="0" smtClean="0"/>
              <a:t> </a:t>
            </a:r>
            <a:r>
              <a:rPr lang="ru-RU" sz="2300" dirty="0" err="1" smtClean="0"/>
              <a:t>примусовими</a:t>
            </a:r>
            <a:r>
              <a:rPr lang="ru-RU" sz="2300" dirty="0" smtClean="0"/>
              <a:t> </a:t>
            </a:r>
            <a:r>
              <a:rPr lang="ru-RU" sz="2300" dirty="0" err="1" smtClean="0"/>
              <a:t>виселеннями</a:t>
            </a:r>
            <a:r>
              <a:rPr lang="ru-RU" sz="2300" dirty="0" smtClean="0"/>
              <a:t> </a:t>
            </a:r>
            <a:r>
              <a:rPr lang="ru-RU" sz="2300" dirty="0" err="1" smtClean="0"/>
              <a:t>колонізаторами</a:t>
            </a:r>
            <a:r>
              <a:rPr lang="ru-RU" sz="2300" dirty="0" smtClean="0"/>
              <a:t>. </a:t>
            </a:r>
            <a:r>
              <a:rPr lang="ru-RU" sz="2300" dirty="0" err="1" smtClean="0"/>
              <a:t>Значна</a:t>
            </a:r>
            <a:r>
              <a:rPr lang="ru-RU" sz="2300" dirty="0" smtClean="0"/>
              <a:t> </a:t>
            </a:r>
            <a:r>
              <a:rPr lang="ru-RU" sz="2300" dirty="0" err="1" smtClean="0"/>
              <a:t>добровільна</a:t>
            </a:r>
            <a:r>
              <a:rPr lang="ru-RU" sz="2300" dirty="0" smtClean="0"/>
              <a:t> </a:t>
            </a:r>
            <a:r>
              <a:rPr lang="ru-RU" sz="2300" dirty="0" err="1" smtClean="0"/>
              <a:t>еміграція</a:t>
            </a:r>
            <a:r>
              <a:rPr lang="ru-RU" sz="2300" dirty="0" smtClean="0"/>
              <a:t> </a:t>
            </a:r>
            <a:r>
              <a:rPr lang="ru-RU" sz="2300" dirty="0" err="1" smtClean="0"/>
              <a:t>з</a:t>
            </a:r>
            <a:r>
              <a:rPr lang="ru-RU" sz="2300" dirty="0" smtClean="0"/>
              <a:t> </a:t>
            </a:r>
            <a:r>
              <a:rPr lang="ru-RU" sz="2300" dirty="0" err="1" smtClean="0"/>
              <a:t>економічних</a:t>
            </a:r>
            <a:r>
              <a:rPr lang="ru-RU" sz="2300" dirty="0" smtClean="0"/>
              <a:t> </a:t>
            </a:r>
            <a:r>
              <a:rPr lang="ru-RU" sz="2300" dirty="0" err="1" smtClean="0"/>
              <a:t>мотивів</a:t>
            </a:r>
            <a:r>
              <a:rPr lang="ru-RU" sz="2300" dirty="0" smtClean="0"/>
              <a:t> </a:t>
            </a:r>
            <a:r>
              <a:rPr lang="ru-RU" sz="2300" dirty="0" err="1" smtClean="0"/>
              <a:t>відбувалася</a:t>
            </a:r>
            <a:r>
              <a:rPr lang="ru-RU" sz="2300" dirty="0" smtClean="0"/>
              <a:t> </a:t>
            </a:r>
            <a:r>
              <a:rPr lang="ru-RU" sz="2300" dirty="0" err="1" smtClean="0"/>
              <a:t>із</a:t>
            </a:r>
            <a:r>
              <a:rPr lang="ru-RU" sz="2300" dirty="0" smtClean="0"/>
              <a:t> </a:t>
            </a:r>
            <a:r>
              <a:rPr lang="ru-RU" sz="2300" dirty="0" err="1" smtClean="0"/>
              <a:t>західних</a:t>
            </a:r>
            <a:r>
              <a:rPr lang="ru-RU" sz="2300" dirty="0" smtClean="0"/>
              <a:t> та </a:t>
            </a:r>
            <a:r>
              <a:rPr lang="ru-RU" sz="2300" dirty="0" err="1" smtClean="0"/>
              <a:t>східних</a:t>
            </a:r>
            <a:r>
              <a:rPr lang="ru-RU" sz="2300" dirty="0" smtClean="0"/>
              <a:t> </a:t>
            </a:r>
            <a:r>
              <a:rPr lang="ru-RU" sz="2300" dirty="0" err="1" smtClean="0"/>
              <a:t>районів</a:t>
            </a:r>
            <a:r>
              <a:rPr lang="ru-RU" sz="2300" dirty="0" smtClean="0"/>
              <a:t> </a:t>
            </a:r>
            <a:r>
              <a:rPr lang="ru-RU" sz="2300" dirty="0" err="1" smtClean="0"/>
              <a:t>України</a:t>
            </a:r>
            <a:r>
              <a:rPr lang="ru-RU" sz="2300" dirty="0" smtClean="0"/>
              <a:t> у </a:t>
            </a:r>
            <a:r>
              <a:rPr lang="ru-RU" sz="2300" dirty="0" err="1" smtClean="0"/>
              <a:t>кінці</a:t>
            </a:r>
            <a:r>
              <a:rPr lang="ru-RU" sz="2300" dirty="0" smtClean="0"/>
              <a:t> </a:t>
            </a:r>
            <a:r>
              <a:rPr lang="en-US" sz="2300" dirty="0" smtClean="0"/>
              <a:t>XIX — </a:t>
            </a:r>
            <a:r>
              <a:rPr lang="ru-RU" sz="2300" dirty="0" smtClean="0"/>
              <a:t>на початку </a:t>
            </a:r>
            <a:r>
              <a:rPr lang="en-US" sz="2300" dirty="0" smtClean="0"/>
              <a:t>XX </a:t>
            </a:r>
            <a:r>
              <a:rPr lang="ru-RU" sz="2300" dirty="0" err="1" smtClean="0"/>
              <a:t>століття</a:t>
            </a:r>
            <a:r>
              <a:rPr lang="ru-RU" sz="2300" dirty="0" smtClean="0"/>
              <a:t>. </a:t>
            </a:r>
            <a:r>
              <a:rPr lang="ru-RU" sz="2300" dirty="0" err="1" smtClean="0"/>
              <a:t>Спрямована</a:t>
            </a:r>
            <a:r>
              <a:rPr lang="ru-RU" sz="2300" dirty="0" smtClean="0"/>
              <a:t> вона </a:t>
            </a:r>
            <a:r>
              <a:rPr lang="ru-RU" sz="2300" dirty="0" err="1" smtClean="0"/>
              <a:t>була</a:t>
            </a:r>
            <a:r>
              <a:rPr lang="ru-RU" sz="2300" dirty="0" smtClean="0"/>
              <a:t> в Канаду, США. Три </a:t>
            </a:r>
            <a:r>
              <a:rPr lang="ru-RU" sz="2300" dirty="0" err="1" smtClean="0"/>
              <a:t>наступні</a:t>
            </a:r>
            <a:r>
              <a:rPr lang="ru-RU" sz="2300" dirty="0" smtClean="0"/>
              <a:t> </a:t>
            </a:r>
            <a:r>
              <a:rPr lang="ru-RU" sz="2300" dirty="0" err="1" smtClean="0"/>
              <a:t>хвилі</a:t>
            </a:r>
            <a:r>
              <a:rPr lang="ru-RU" sz="2300" dirty="0" smtClean="0"/>
              <a:t> </a:t>
            </a:r>
            <a:r>
              <a:rPr lang="ru-RU" sz="2300" dirty="0" err="1" smtClean="0"/>
              <a:t>еміграції</a:t>
            </a:r>
            <a:r>
              <a:rPr lang="ru-RU" sz="2300" dirty="0" smtClean="0"/>
              <a:t> </a:t>
            </a:r>
            <a:r>
              <a:rPr lang="ru-RU" sz="2300" dirty="0" err="1" smtClean="0"/>
              <a:t>мали</a:t>
            </a:r>
            <a:r>
              <a:rPr lang="ru-RU" sz="2300" dirty="0" smtClean="0"/>
              <a:t> </a:t>
            </a:r>
            <a:r>
              <a:rPr lang="ru-RU" sz="2300" dirty="0" err="1" smtClean="0"/>
              <a:t>переважно</a:t>
            </a:r>
            <a:r>
              <a:rPr lang="ru-RU" sz="2300" dirty="0" smtClean="0"/>
              <a:t> </a:t>
            </a:r>
            <a:r>
              <a:rPr lang="ru-RU" sz="2300" dirty="0" err="1" smtClean="0"/>
              <a:t>політичний</a:t>
            </a:r>
            <a:r>
              <a:rPr lang="ru-RU" sz="2300" dirty="0" smtClean="0"/>
              <a:t> характер. Вони </a:t>
            </a:r>
            <a:r>
              <a:rPr lang="ru-RU" sz="2300" dirty="0" err="1" smtClean="0"/>
              <a:t>пройшли</a:t>
            </a:r>
            <a:r>
              <a:rPr lang="ru-RU" sz="2300" dirty="0" smtClean="0"/>
              <a:t> </a:t>
            </a:r>
            <a:r>
              <a:rPr lang="ru-RU" sz="2300" dirty="0" err="1" smtClean="0"/>
              <a:t>після</a:t>
            </a:r>
            <a:r>
              <a:rPr lang="ru-RU" sz="2300" dirty="0" smtClean="0"/>
              <a:t> </a:t>
            </a:r>
            <a:r>
              <a:rPr lang="ru-RU" sz="2300" dirty="0" err="1" smtClean="0"/>
              <a:t>знищення</a:t>
            </a:r>
            <a:r>
              <a:rPr lang="ru-RU" sz="2300" dirty="0" smtClean="0"/>
              <a:t> </a:t>
            </a:r>
            <a:r>
              <a:rPr lang="ru-RU" sz="2300" dirty="0" err="1" smtClean="0"/>
              <a:t>більшовицьким</a:t>
            </a:r>
            <a:r>
              <a:rPr lang="ru-RU" sz="2300" dirty="0" smtClean="0"/>
              <a:t> режимом УНР, </a:t>
            </a:r>
            <a:r>
              <a:rPr lang="ru-RU" sz="2300" dirty="0" err="1" smtClean="0"/>
              <a:t>встановлення</a:t>
            </a:r>
            <a:r>
              <a:rPr lang="ru-RU" sz="2300" dirty="0" smtClean="0"/>
              <a:t> </a:t>
            </a:r>
            <a:r>
              <a:rPr lang="ru-RU" sz="2300" dirty="0" err="1" smtClean="0"/>
              <a:t>радянської</a:t>
            </a:r>
            <a:r>
              <a:rPr lang="ru-RU" sz="2300" dirty="0" smtClean="0"/>
              <a:t> </a:t>
            </a:r>
            <a:r>
              <a:rPr lang="ru-RU" sz="2300" dirty="0" err="1" smtClean="0"/>
              <a:t>влади</a:t>
            </a:r>
            <a:r>
              <a:rPr lang="ru-RU" sz="2300" dirty="0" smtClean="0"/>
              <a:t> у </a:t>
            </a:r>
            <a:r>
              <a:rPr lang="ru-RU" sz="2300" dirty="0" err="1" smtClean="0"/>
              <a:t>Західній</a:t>
            </a:r>
            <a:r>
              <a:rPr lang="ru-RU" sz="2300" dirty="0" smtClean="0"/>
              <a:t> </a:t>
            </a:r>
            <a:r>
              <a:rPr lang="ru-RU" sz="2300" dirty="0" err="1" smtClean="0"/>
              <a:t>Україні</a:t>
            </a:r>
            <a:r>
              <a:rPr lang="ru-RU" sz="2300" dirty="0" smtClean="0"/>
              <a:t>, а </a:t>
            </a:r>
            <a:r>
              <a:rPr lang="ru-RU" sz="2300" dirty="0" err="1" smtClean="0"/>
              <a:t>також</a:t>
            </a:r>
            <a:r>
              <a:rPr lang="ru-RU" sz="2300" dirty="0" smtClean="0"/>
              <a:t> </a:t>
            </a:r>
            <a:r>
              <a:rPr lang="ru-RU" sz="2300" dirty="0" err="1" smtClean="0"/>
              <a:t>знищення</a:t>
            </a:r>
            <a:r>
              <a:rPr lang="ru-RU" sz="2300" dirty="0" smtClean="0"/>
              <a:t> </a:t>
            </a:r>
            <a:r>
              <a:rPr lang="ru-RU" sz="2300" dirty="0" err="1" smtClean="0"/>
              <a:t>Української</a:t>
            </a:r>
            <a:r>
              <a:rPr lang="ru-RU" sz="2300" dirty="0" smtClean="0"/>
              <a:t> </a:t>
            </a:r>
            <a:r>
              <a:rPr lang="ru-RU" sz="2300" dirty="0" err="1" smtClean="0"/>
              <a:t>повстанської</a:t>
            </a:r>
            <a:r>
              <a:rPr lang="ru-RU" sz="2300" dirty="0" smtClean="0"/>
              <a:t> </a:t>
            </a:r>
            <a:r>
              <a:rPr lang="ru-RU" sz="2300" dirty="0" err="1" smtClean="0"/>
              <a:t>армії</a:t>
            </a:r>
            <a:r>
              <a:rPr lang="ru-RU" sz="2300" dirty="0" smtClean="0"/>
              <a:t> (</a:t>
            </a:r>
            <a:r>
              <a:rPr lang="ru-RU" sz="2300" dirty="0" err="1" smtClean="0"/>
              <a:t>кінець</a:t>
            </a:r>
            <a:r>
              <a:rPr lang="ru-RU" sz="2300" dirty="0" smtClean="0"/>
              <a:t> 40-х — початок 50-х </a:t>
            </a:r>
            <a:r>
              <a:rPr lang="ru-RU" sz="2300" dirty="0" err="1" smtClean="0"/>
              <a:t>років</a:t>
            </a:r>
            <a:r>
              <a:rPr lang="ru-RU" sz="2300" dirty="0" smtClean="0"/>
              <a:t>). </a:t>
            </a:r>
            <a:r>
              <a:rPr lang="ru-RU" sz="2300" dirty="0" err="1" smtClean="0"/>
              <a:t>Четверта</a:t>
            </a:r>
            <a:r>
              <a:rPr lang="ru-RU" sz="2300" dirty="0" smtClean="0"/>
              <a:t> — </a:t>
            </a:r>
            <a:r>
              <a:rPr lang="ru-RU" sz="2300" dirty="0" err="1" smtClean="0"/>
              <a:t>стосується</a:t>
            </a:r>
            <a:r>
              <a:rPr lang="ru-RU" sz="2300" dirty="0" smtClean="0"/>
              <a:t> </a:t>
            </a:r>
            <a:r>
              <a:rPr lang="ru-RU" sz="2300" dirty="0" err="1" smtClean="0"/>
              <a:t>виселення</a:t>
            </a:r>
            <a:r>
              <a:rPr lang="ru-RU" sz="2300" dirty="0" smtClean="0"/>
              <a:t> так </a:t>
            </a:r>
            <a:r>
              <a:rPr lang="ru-RU" sz="2300" dirty="0" err="1" smtClean="0"/>
              <a:t>званих</a:t>
            </a:r>
            <a:r>
              <a:rPr lang="ru-RU" sz="2300" dirty="0" smtClean="0"/>
              <a:t> </a:t>
            </a:r>
            <a:r>
              <a:rPr lang="ru-RU" sz="2300" dirty="0" err="1" smtClean="0"/>
              <a:t>дисидентів</a:t>
            </a:r>
            <a:r>
              <a:rPr lang="ru-RU" sz="2300" dirty="0" smtClean="0"/>
              <a:t> (людей, </a:t>
            </a:r>
            <a:r>
              <a:rPr lang="ru-RU" sz="2300" dirty="0" err="1" smtClean="0"/>
              <a:t>що</a:t>
            </a:r>
            <a:r>
              <a:rPr lang="ru-RU" sz="2300" dirty="0" smtClean="0"/>
              <a:t> </a:t>
            </a:r>
            <a:r>
              <a:rPr lang="ru-RU" sz="2300" dirty="0" err="1" smtClean="0"/>
              <a:t>відкрито</a:t>
            </a:r>
            <a:r>
              <a:rPr lang="ru-RU" sz="2300" dirty="0" smtClean="0"/>
              <a:t> </a:t>
            </a:r>
            <a:r>
              <a:rPr lang="ru-RU" sz="2300" dirty="0" err="1" smtClean="0"/>
              <a:t>виступали</a:t>
            </a:r>
            <a:r>
              <a:rPr lang="ru-RU" sz="2300" dirty="0" smtClean="0"/>
              <a:t> </a:t>
            </a:r>
            <a:r>
              <a:rPr lang="ru-RU" sz="2300" dirty="0" err="1" smtClean="0"/>
              <a:t>проти</a:t>
            </a:r>
            <a:r>
              <a:rPr lang="ru-RU" sz="2300" dirty="0" smtClean="0"/>
              <a:t> </a:t>
            </a:r>
            <a:r>
              <a:rPr lang="ru-RU" sz="2300" dirty="0" err="1" smtClean="0"/>
              <a:t>комуністичного</a:t>
            </a:r>
            <a:r>
              <a:rPr lang="ru-RU" sz="2300" dirty="0" smtClean="0"/>
              <a:t> режиму у 60-70-і роки). </a:t>
            </a:r>
            <a:r>
              <a:rPr lang="ru-RU" sz="2300" dirty="0" err="1" smtClean="0"/>
              <a:t>Окрім</a:t>
            </a:r>
            <a:r>
              <a:rPr lang="ru-RU" sz="2300" dirty="0" smtClean="0"/>
              <a:t> того, </a:t>
            </a:r>
            <a:r>
              <a:rPr lang="ru-RU" sz="2300" dirty="0" err="1" smtClean="0"/>
              <a:t>мільйони</a:t>
            </a:r>
            <a:r>
              <a:rPr lang="ru-RU" sz="2300" dirty="0" smtClean="0"/>
              <a:t> </a:t>
            </a:r>
            <a:r>
              <a:rPr lang="ru-RU" sz="2300" dirty="0" err="1" smtClean="0"/>
              <a:t>українців</a:t>
            </a:r>
            <a:r>
              <a:rPr lang="ru-RU" sz="2300" dirty="0" smtClean="0"/>
              <a:t> </a:t>
            </a:r>
            <a:r>
              <a:rPr lang="ru-RU" sz="2300" dirty="0" err="1" smtClean="0"/>
              <a:t>були</a:t>
            </a:r>
            <a:r>
              <a:rPr lang="ru-RU" sz="2300" dirty="0" smtClean="0"/>
              <a:t> </a:t>
            </a:r>
            <a:r>
              <a:rPr lang="ru-RU" sz="2300" dirty="0" err="1" smtClean="0"/>
              <a:t>депортовані</a:t>
            </a:r>
            <a:r>
              <a:rPr lang="ru-RU" sz="2300" dirty="0" smtClean="0"/>
              <a:t> </a:t>
            </a:r>
            <a:r>
              <a:rPr lang="ru-RU" sz="2300" dirty="0" err="1" smtClean="0"/>
              <a:t>з</a:t>
            </a:r>
            <a:r>
              <a:rPr lang="ru-RU" sz="2300" dirty="0" smtClean="0"/>
              <a:t> </a:t>
            </a:r>
            <a:r>
              <a:rPr lang="ru-RU" sz="2300" dirty="0" err="1" smtClean="0"/>
              <a:t>кінця</a:t>
            </a:r>
            <a:r>
              <a:rPr lang="ru-RU" sz="2300" dirty="0" smtClean="0"/>
              <a:t> 20-х до </a:t>
            </a:r>
            <a:r>
              <a:rPr lang="ru-RU" sz="2300" dirty="0" err="1" smtClean="0"/>
              <a:t>середини</a:t>
            </a:r>
            <a:r>
              <a:rPr lang="ru-RU" sz="2300" dirty="0" smtClean="0"/>
              <a:t> 50-х </a:t>
            </a:r>
            <a:r>
              <a:rPr lang="ru-RU" sz="2300" dirty="0" err="1" smtClean="0"/>
              <a:t>років</a:t>
            </a:r>
            <a:r>
              <a:rPr lang="ru-RU" sz="2300" dirty="0" smtClean="0"/>
              <a:t> на </a:t>
            </a:r>
            <a:r>
              <a:rPr lang="ru-RU" sz="2300" dirty="0" err="1" smtClean="0"/>
              <a:t>простори</a:t>
            </a:r>
            <a:r>
              <a:rPr lang="ru-RU" sz="2300" dirty="0" smtClean="0"/>
              <a:t> </a:t>
            </a:r>
            <a:r>
              <a:rPr lang="ru-RU" sz="2300" dirty="0" err="1" smtClean="0"/>
              <a:t>Сибіру</a:t>
            </a:r>
            <a:r>
              <a:rPr lang="ru-RU" sz="2300" dirty="0" smtClean="0"/>
              <a:t> </a:t>
            </a:r>
            <a:r>
              <a:rPr lang="ru-RU" sz="2300" dirty="0" err="1" smtClean="0"/>
              <a:t>і</a:t>
            </a:r>
            <a:r>
              <a:rPr lang="ru-RU" sz="2300" dirty="0" smtClean="0"/>
              <a:t> </a:t>
            </a:r>
            <a:r>
              <a:rPr lang="ru-RU" sz="2300" dirty="0" err="1" smtClean="0"/>
              <a:t>півночі</a:t>
            </a:r>
            <a:r>
              <a:rPr lang="ru-RU" sz="2300" dirty="0" smtClean="0"/>
              <a:t> </a:t>
            </a:r>
            <a:r>
              <a:rPr lang="ru-RU" sz="2300" dirty="0" err="1" smtClean="0"/>
              <a:t>Росії</a:t>
            </a:r>
            <a:r>
              <a:rPr lang="ru-RU" sz="2300" dirty="0" smtClean="0"/>
              <a:t>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686800" cy="6453336"/>
          </a:xfrm>
        </p:spPr>
        <p:txBody>
          <a:bodyPr>
            <a:noAutofit/>
          </a:bodyPr>
          <a:lstStyle/>
          <a:p>
            <a:r>
              <a:rPr lang="ru-RU" sz="2200" dirty="0" smtClean="0"/>
              <a:t>З </a:t>
            </a:r>
            <a:r>
              <a:rPr lang="ru-RU" sz="2200" dirty="0" err="1" smtClean="0"/>
              <a:t>середини</a:t>
            </a:r>
            <a:r>
              <a:rPr lang="ru-RU" sz="2200" dirty="0" smtClean="0"/>
              <a:t> 50-х до 80-х </a:t>
            </a:r>
            <a:r>
              <a:rPr lang="ru-RU" sz="2200" dirty="0" err="1" smtClean="0"/>
              <a:t>років</a:t>
            </a:r>
            <a:r>
              <a:rPr lang="ru-RU" sz="2200" dirty="0" smtClean="0"/>
              <a:t> </a:t>
            </a:r>
            <a:r>
              <a:rPr lang="ru-RU" sz="2200" dirty="0" err="1" smtClean="0"/>
              <a:t>значна</a:t>
            </a:r>
            <a:r>
              <a:rPr lang="ru-RU" sz="2200" dirty="0" smtClean="0"/>
              <a:t> </a:t>
            </a:r>
            <a:r>
              <a:rPr lang="ru-RU" sz="2200" dirty="0" err="1" smtClean="0"/>
              <a:t>еміграція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відбувалася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економічних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мотивів</a:t>
            </a:r>
            <a:r>
              <a:rPr lang="ru-RU" sz="2200" dirty="0" smtClean="0"/>
              <a:t>. </a:t>
            </a:r>
            <a:r>
              <a:rPr lang="ru-RU" sz="2200" dirty="0" err="1" smtClean="0"/>
              <a:t>Тисячі</a:t>
            </a:r>
            <a:r>
              <a:rPr lang="ru-RU" sz="2200" dirty="0" smtClean="0"/>
              <a:t> </a:t>
            </a:r>
            <a:r>
              <a:rPr lang="ru-RU" sz="2200" dirty="0" err="1" smtClean="0"/>
              <a:t>молодих</a:t>
            </a:r>
            <a:r>
              <a:rPr lang="ru-RU" sz="2200" dirty="0" smtClean="0"/>
              <a:t> людей </a:t>
            </a:r>
            <a:r>
              <a:rPr lang="ru-RU" sz="2200" dirty="0" err="1" smtClean="0"/>
              <a:t>їхали</a:t>
            </a:r>
            <a:r>
              <a:rPr lang="ru-RU" sz="2200" dirty="0" smtClean="0"/>
              <a:t> на </a:t>
            </a:r>
            <a:r>
              <a:rPr lang="ru-RU" sz="2200" dirty="0" err="1" smtClean="0"/>
              <a:t>освоєння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цілинних</a:t>
            </a:r>
            <a:r>
              <a:rPr lang="ru-RU" sz="2200" dirty="0" smtClean="0"/>
              <a:t> земель у Казахстан, на </a:t>
            </a:r>
            <a:r>
              <a:rPr lang="ru-RU" sz="2200" dirty="0" err="1" smtClean="0"/>
              <a:t>спорудження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новобудов</a:t>
            </a:r>
            <a:r>
              <a:rPr lang="ru-RU" sz="2200" dirty="0" smtClean="0"/>
              <a:t> у </a:t>
            </a:r>
            <a:r>
              <a:rPr lang="ru-RU" sz="2200" dirty="0" err="1" smtClean="0"/>
              <a:t>Сибір</a:t>
            </a:r>
            <a:r>
              <a:rPr lang="ru-RU" sz="2200" dirty="0" smtClean="0"/>
              <a:t>, на Урал. З </a:t>
            </a:r>
            <a:r>
              <a:rPr lang="ru-RU" sz="2200" dirty="0" err="1" smtClean="0"/>
              <a:t>національних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мотивів</a:t>
            </a:r>
            <a:r>
              <a:rPr lang="ru-RU" sz="2200" dirty="0" smtClean="0"/>
              <a:t> </a:t>
            </a:r>
            <a:r>
              <a:rPr lang="ru-RU" sz="2200" dirty="0" err="1" smtClean="0"/>
              <a:t>спостерігався</a:t>
            </a:r>
            <a:r>
              <a:rPr lang="ru-RU" sz="2200" dirty="0" smtClean="0"/>
              <a:t> </a:t>
            </a:r>
            <a:r>
              <a:rPr lang="ru-RU" sz="2200" dirty="0" err="1" smtClean="0"/>
              <a:t>відтік</a:t>
            </a:r>
            <a:r>
              <a:rPr lang="ru-RU" sz="2200" dirty="0" smtClean="0"/>
              <a:t> </a:t>
            </a:r>
            <a:r>
              <a:rPr lang="ru-RU" sz="2200" dirty="0" err="1" smtClean="0"/>
              <a:t>єврейського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населення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країни</a:t>
            </a:r>
            <a:r>
              <a:rPr lang="ru-RU" sz="2200" dirty="0" smtClean="0"/>
              <a:t> у 80-90-і роки. У </a:t>
            </a:r>
            <a:r>
              <a:rPr lang="ru-RU" sz="2200" dirty="0" err="1" smtClean="0"/>
              <a:t>середині</a:t>
            </a:r>
            <a:r>
              <a:rPr lang="ru-RU" sz="2200" dirty="0" smtClean="0"/>
              <a:t> 90-х </a:t>
            </a:r>
            <a:r>
              <a:rPr lang="ru-RU" sz="2200" dirty="0" err="1" smtClean="0"/>
              <a:t>років</a:t>
            </a:r>
            <a:r>
              <a:rPr lang="ru-RU" sz="2200" dirty="0" smtClean="0"/>
              <a:t> </a:t>
            </a:r>
            <a:r>
              <a:rPr lang="ru-RU" sz="2200" dirty="0" err="1" smtClean="0"/>
              <a:t>зросла</a:t>
            </a:r>
            <a:r>
              <a:rPr lang="ru-RU" sz="2200" dirty="0" smtClean="0"/>
              <a:t> </a:t>
            </a:r>
            <a:r>
              <a:rPr lang="ru-RU" sz="2200" dirty="0" err="1" smtClean="0"/>
              <a:t>еміграція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 в </a:t>
            </a:r>
            <a:r>
              <a:rPr lang="ru-RU" sz="2200" dirty="0" err="1" smtClean="0"/>
              <a:t>Росію</a:t>
            </a:r>
            <a:r>
              <a:rPr lang="ru-RU" sz="2200" dirty="0" smtClean="0"/>
              <a:t> та </a:t>
            </a:r>
            <a:r>
              <a:rPr lang="ru-RU" sz="2200" dirty="0" err="1" smtClean="0"/>
              <a:t>західні</a:t>
            </a:r>
            <a:r>
              <a:rPr lang="ru-RU" sz="2200" dirty="0" smtClean="0"/>
              <a:t> </a:t>
            </a:r>
            <a:r>
              <a:rPr lang="ru-RU" sz="2200" dirty="0" err="1" smtClean="0"/>
              <a:t>країни</a:t>
            </a:r>
            <a:r>
              <a:rPr lang="ru-RU" sz="2200" dirty="0" smtClean="0"/>
              <a:t>. За 1999 </a:t>
            </a:r>
            <a:r>
              <a:rPr lang="ru-RU" sz="2200" dirty="0" err="1" smtClean="0"/>
              <a:t>рік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 </a:t>
            </a:r>
            <a:r>
              <a:rPr lang="ru-RU" sz="2200" dirty="0" err="1" smtClean="0"/>
              <a:t>вибуло</a:t>
            </a:r>
            <a:r>
              <a:rPr lang="ru-RU" sz="2200" dirty="0" smtClean="0"/>
              <a:t> в </a:t>
            </a:r>
            <a:r>
              <a:rPr lang="ru-RU" sz="2200" dirty="0" err="1" smtClean="0"/>
              <a:t>держави</a:t>
            </a:r>
            <a:r>
              <a:rPr lang="ru-RU" sz="2200" dirty="0" smtClean="0"/>
              <a:t> СНД </a:t>
            </a:r>
            <a:r>
              <a:rPr lang="ru-RU" sz="2200" dirty="0" err="1" smtClean="0"/>
              <a:t>тільки</a:t>
            </a:r>
            <a:r>
              <a:rPr lang="ru-RU" sz="2200" dirty="0" smtClean="0"/>
              <a:t> </a:t>
            </a:r>
            <a:r>
              <a:rPr lang="ru-RU" sz="2200" dirty="0" err="1" smtClean="0"/>
              <a:t>приблизно</a:t>
            </a:r>
            <a:r>
              <a:rPr lang="ru-RU" sz="2200" dirty="0" smtClean="0"/>
              <a:t> на 800 </a:t>
            </a:r>
            <a:r>
              <a:rPr lang="ru-RU" sz="2200" dirty="0" err="1" smtClean="0"/>
              <a:t>осіб</a:t>
            </a:r>
            <a:r>
              <a:rPr lang="ru-RU" sz="2200" dirty="0" smtClean="0"/>
              <a:t> </a:t>
            </a:r>
            <a:r>
              <a:rPr lang="ru-RU" sz="2200" dirty="0" err="1" smtClean="0"/>
              <a:t>більше</a:t>
            </a:r>
            <a:r>
              <a:rPr lang="ru-RU" sz="2200" dirty="0" smtClean="0"/>
              <a:t>, </a:t>
            </a:r>
            <a:r>
              <a:rPr lang="ru-RU" sz="2200" dirty="0" err="1" smtClean="0"/>
              <a:t>ніж</a:t>
            </a:r>
            <a:r>
              <a:rPr lang="ru-RU" sz="2200" dirty="0" smtClean="0"/>
              <a:t> </a:t>
            </a:r>
            <a:r>
              <a:rPr lang="ru-RU" sz="2200" dirty="0" err="1" smtClean="0"/>
              <a:t>прибуло</a:t>
            </a:r>
            <a:r>
              <a:rPr lang="ru-RU" sz="2200" dirty="0" smtClean="0"/>
              <a:t>, а в </a:t>
            </a:r>
            <a:r>
              <a:rPr lang="ru-RU" sz="2200" dirty="0" err="1" smtClean="0"/>
              <a:t>інших</a:t>
            </a:r>
            <a:r>
              <a:rPr lang="ru-RU" sz="2200" dirty="0" smtClean="0"/>
              <a:t> </a:t>
            </a:r>
            <a:r>
              <a:rPr lang="ru-RU" sz="2200" dirty="0" err="1" smtClean="0"/>
              <a:t>країнах</a:t>
            </a:r>
            <a:r>
              <a:rPr lang="ru-RU" sz="2200" dirty="0" smtClean="0"/>
              <a:t> сальдо </a:t>
            </a:r>
            <a:r>
              <a:rPr lang="ru-RU" sz="2200" dirty="0" err="1" smtClean="0"/>
              <a:t>міграцій</a:t>
            </a:r>
            <a:r>
              <a:rPr lang="ru-RU" sz="2200" dirty="0" smtClean="0"/>
              <a:t> становило -44 тис. </a:t>
            </a:r>
            <a:r>
              <a:rPr lang="ru-RU" sz="2200" dirty="0" err="1" smtClean="0"/>
              <a:t>осіб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r>
              <a:rPr lang="ru-RU" sz="2200" dirty="0" smtClean="0"/>
              <a:t>У </a:t>
            </a:r>
            <a:r>
              <a:rPr lang="ru-RU" sz="2200" dirty="0" err="1" smtClean="0"/>
              <a:t>результаті</a:t>
            </a:r>
            <a:r>
              <a:rPr lang="ru-RU" sz="2200" dirty="0" smtClean="0"/>
              <a:t> </a:t>
            </a:r>
            <a:r>
              <a:rPr lang="ru-RU" sz="2200" dirty="0" err="1" smtClean="0"/>
              <a:t>еміграційних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процесів</a:t>
            </a:r>
            <a:r>
              <a:rPr lang="ru-RU" sz="2200" dirty="0" smtClean="0"/>
              <a:t> </a:t>
            </a:r>
            <a:r>
              <a:rPr lang="ru-RU" sz="2200" dirty="0" err="1" smtClean="0"/>
              <a:t>сформувалася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українська</a:t>
            </a:r>
            <a:r>
              <a:rPr lang="ru-RU" sz="2200" dirty="0" smtClean="0"/>
              <a:t> </a:t>
            </a:r>
            <a:r>
              <a:rPr lang="ru-RU" sz="2200" dirty="0" err="1" smtClean="0"/>
              <a:t>діаспора</a:t>
            </a:r>
            <a:r>
              <a:rPr lang="ru-RU" sz="2200" dirty="0" smtClean="0"/>
              <a:t>. </a:t>
            </a:r>
            <a:r>
              <a:rPr lang="ru-RU" sz="2200" dirty="0" err="1" smtClean="0"/>
              <a:t>Діаспорою</a:t>
            </a:r>
            <a:r>
              <a:rPr lang="ru-RU" sz="2200" dirty="0" smtClean="0"/>
              <a:t> </a:t>
            </a:r>
            <a:r>
              <a:rPr lang="ru-RU" sz="2200" dirty="0" err="1" smtClean="0"/>
              <a:t>називають</a:t>
            </a:r>
            <a:r>
              <a:rPr lang="ru-RU" sz="2200" dirty="0" smtClean="0"/>
              <a:t> </a:t>
            </a:r>
            <a:r>
              <a:rPr lang="ru-RU" sz="2200" dirty="0" err="1" smtClean="0"/>
              <a:t>населення</a:t>
            </a:r>
            <a:r>
              <a:rPr lang="ru-RU" sz="2200" dirty="0" smtClean="0"/>
              <a:t>, </a:t>
            </a:r>
            <a:r>
              <a:rPr lang="ru-RU" sz="2200" dirty="0" err="1" smtClean="0"/>
              <a:t>що</a:t>
            </a:r>
            <a:r>
              <a:rPr lang="ru-RU" sz="2200" dirty="0" smtClean="0"/>
              <a:t> </a:t>
            </a:r>
            <a:r>
              <a:rPr lang="ru-RU" sz="2200" dirty="0" err="1" smtClean="0"/>
              <a:t>живе</a:t>
            </a:r>
            <a:r>
              <a:rPr lang="ru-RU" sz="2200" dirty="0" smtClean="0"/>
              <a:t> у </a:t>
            </a:r>
            <a:r>
              <a:rPr lang="ru-RU" sz="2200" dirty="0" err="1" smtClean="0"/>
              <a:t>розсіянні</a:t>
            </a:r>
            <a:r>
              <a:rPr lang="ru-RU" sz="2200" dirty="0" smtClean="0"/>
              <a:t>, за межами </a:t>
            </a:r>
            <a:r>
              <a:rPr lang="ru-RU" sz="2200" dirty="0" err="1" smtClean="0"/>
              <a:t>території</a:t>
            </a:r>
            <a:r>
              <a:rPr lang="ru-RU" sz="2200" dirty="0" smtClean="0"/>
              <a:t> </a:t>
            </a:r>
            <a:r>
              <a:rPr lang="ru-RU" sz="2200" dirty="0" err="1" smtClean="0"/>
              <a:t>національної</a:t>
            </a:r>
            <a:r>
              <a:rPr lang="ru-RU" sz="2200" dirty="0" smtClean="0"/>
              <a:t> </a:t>
            </a:r>
            <a:r>
              <a:rPr lang="ru-RU" sz="2200" dirty="0" err="1" smtClean="0"/>
              <a:t>держави</a:t>
            </a:r>
            <a:r>
              <a:rPr lang="ru-RU" sz="2200" dirty="0" smtClean="0"/>
              <a:t>. </a:t>
            </a:r>
            <a:r>
              <a:rPr lang="ru-RU" sz="2200" dirty="0" err="1" smtClean="0"/>
              <a:t>її</a:t>
            </a:r>
            <a:r>
              <a:rPr lang="ru-RU" sz="2200" dirty="0" smtClean="0"/>
              <a:t> </a:t>
            </a:r>
            <a:r>
              <a:rPr lang="ru-RU" sz="2200" dirty="0" err="1" smtClean="0"/>
              <a:t>умовно</a:t>
            </a:r>
            <a:r>
              <a:rPr lang="ru-RU" sz="2200" dirty="0" smtClean="0"/>
              <a:t> </a:t>
            </a:r>
            <a:r>
              <a:rPr lang="ru-RU" sz="2200" dirty="0" err="1" smtClean="0"/>
              <a:t>поділяють</a:t>
            </a:r>
            <a:r>
              <a:rPr lang="ru-RU" sz="2200" dirty="0" smtClean="0"/>
              <a:t> на </a:t>
            </a:r>
            <a:r>
              <a:rPr lang="ru-RU" sz="2200" dirty="0" err="1" smtClean="0"/>
              <a:t>західну</a:t>
            </a:r>
            <a:r>
              <a:rPr lang="ru-RU" sz="2200" dirty="0" smtClean="0"/>
              <a:t> та </a:t>
            </a:r>
            <a:r>
              <a:rPr lang="ru-RU" sz="2200" dirty="0" err="1" smtClean="0"/>
              <a:t>східну</a:t>
            </a:r>
            <a:r>
              <a:rPr lang="ru-RU" sz="2200" dirty="0" smtClean="0"/>
              <a:t>. </a:t>
            </a:r>
            <a:r>
              <a:rPr lang="ru-RU" sz="2200" dirty="0" err="1" smtClean="0"/>
              <a:t>Східною</a:t>
            </a:r>
            <a:r>
              <a:rPr lang="ru-RU" sz="2200" dirty="0" smtClean="0"/>
              <a:t> </a:t>
            </a:r>
            <a:r>
              <a:rPr lang="ru-RU" sz="2200" dirty="0" err="1" smtClean="0"/>
              <a:t>діаспорою</a:t>
            </a:r>
            <a:r>
              <a:rPr lang="ru-RU" sz="2200" dirty="0" smtClean="0"/>
              <a:t> </a:t>
            </a:r>
            <a:r>
              <a:rPr lang="ru-RU" sz="2200" dirty="0" err="1" smtClean="0"/>
              <a:t>називають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українське</a:t>
            </a:r>
            <a:r>
              <a:rPr lang="ru-RU" sz="2200" dirty="0" smtClean="0"/>
              <a:t> </a:t>
            </a:r>
            <a:r>
              <a:rPr lang="ru-RU" sz="2200" dirty="0" err="1" smtClean="0"/>
              <a:t>населення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колишніх</a:t>
            </a:r>
            <a:r>
              <a:rPr lang="ru-RU" sz="2200" dirty="0" smtClean="0"/>
              <a:t> </a:t>
            </a:r>
            <a:r>
              <a:rPr lang="ru-RU" sz="2200" dirty="0" err="1" smtClean="0"/>
              <a:t>республік</a:t>
            </a:r>
            <a:r>
              <a:rPr lang="ru-RU" sz="2200" dirty="0" smtClean="0"/>
              <a:t> СРСР. </a:t>
            </a:r>
            <a:r>
              <a:rPr lang="ru-RU" sz="2200" dirty="0" err="1" smtClean="0"/>
              <a:t>Загальна</a:t>
            </a:r>
            <a:r>
              <a:rPr lang="ru-RU" sz="2200" dirty="0" smtClean="0"/>
              <a:t> </a:t>
            </a:r>
            <a:r>
              <a:rPr lang="ru-RU" sz="2200" dirty="0" err="1" smtClean="0"/>
              <a:t>чисельність</a:t>
            </a:r>
            <a:r>
              <a:rPr lang="ru-RU" sz="2200" dirty="0" smtClean="0"/>
              <a:t> </a:t>
            </a:r>
            <a:r>
              <a:rPr lang="ru-RU" sz="2200" dirty="0" err="1" smtClean="0"/>
              <a:t>їх</a:t>
            </a:r>
            <a:r>
              <a:rPr lang="ru-RU" sz="2200" dirty="0" smtClean="0"/>
              <a:t> тут </a:t>
            </a:r>
            <a:r>
              <a:rPr lang="ru-RU" sz="2200" dirty="0" err="1" smtClean="0"/>
              <a:t>близько</a:t>
            </a:r>
            <a:r>
              <a:rPr lang="ru-RU" sz="2200" dirty="0" smtClean="0"/>
              <a:t> 7 млн. </a:t>
            </a:r>
            <a:r>
              <a:rPr lang="ru-RU" sz="2200" dirty="0" err="1" smtClean="0"/>
              <a:t>осіб</a:t>
            </a:r>
            <a:r>
              <a:rPr lang="ru-RU" sz="2200" dirty="0" smtClean="0"/>
              <a:t>. З них </a:t>
            </a:r>
            <a:r>
              <a:rPr lang="ru-RU" sz="2200" dirty="0" err="1" smtClean="0"/>
              <a:t>майже</a:t>
            </a:r>
            <a:r>
              <a:rPr lang="ru-RU" sz="2200" dirty="0" smtClean="0"/>
              <a:t> 4,3 млн. </a:t>
            </a:r>
            <a:r>
              <a:rPr lang="ru-RU" sz="2200" dirty="0" err="1" smtClean="0"/>
              <a:t>проживає</a:t>
            </a:r>
            <a:r>
              <a:rPr lang="ru-RU" sz="2200" dirty="0" smtClean="0"/>
              <a:t> в </a:t>
            </a:r>
            <a:r>
              <a:rPr lang="ru-RU" sz="2200" dirty="0" err="1" smtClean="0"/>
              <a:t>Росії</a:t>
            </a:r>
            <a:r>
              <a:rPr lang="ru-RU" sz="2200" dirty="0" smtClean="0"/>
              <a:t> (</a:t>
            </a:r>
            <a:r>
              <a:rPr lang="ru-RU" sz="2200" dirty="0" err="1" smtClean="0"/>
              <a:t>найбільше</a:t>
            </a:r>
            <a:r>
              <a:rPr lang="ru-RU" sz="2200" dirty="0" smtClean="0"/>
              <a:t> на </a:t>
            </a:r>
            <a:r>
              <a:rPr lang="ru-RU" sz="2200" dirty="0" err="1" smtClean="0"/>
              <a:t>Кубані</a:t>
            </a:r>
            <a:r>
              <a:rPr lang="ru-RU" sz="2200" dirty="0" smtClean="0"/>
              <a:t>, в </a:t>
            </a:r>
            <a:r>
              <a:rPr lang="ru-RU" sz="2200" dirty="0" err="1" smtClean="0"/>
              <a:t>Сибіру</a:t>
            </a:r>
            <a:r>
              <a:rPr lang="ru-RU" sz="2200" dirty="0" smtClean="0"/>
              <a:t>, Далекому </a:t>
            </a:r>
            <a:r>
              <a:rPr lang="ru-RU" sz="2200" dirty="0" err="1" smtClean="0"/>
              <a:t>Сході</a:t>
            </a:r>
            <a:r>
              <a:rPr lang="ru-RU" sz="2200" dirty="0" smtClean="0"/>
              <a:t>, </a:t>
            </a:r>
            <a:r>
              <a:rPr lang="ru-RU" sz="2200" dirty="0" err="1" smtClean="0"/>
              <a:t>Москві</a:t>
            </a:r>
            <a:r>
              <a:rPr lang="ru-RU" sz="2200" dirty="0" smtClean="0"/>
              <a:t>). </a:t>
            </a:r>
            <a:r>
              <a:rPr lang="ru-RU" sz="2200" dirty="0" err="1" smtClean="0"/>
              <a:t>Близько</a:t>
            </a:r>
            <a:r>
              <a:rPr lang="ru-RU" sz="2200" dirty="0" smtClean="0"/>
              <a:t> 900 тис. становить </a:t>
            </a:r>
            <a:r>
              <a:rPr lang="ru-RU" sz="2200" dirty="0" err="1" smtClean="0"/>
              <a:t>українське</a:t>
            </a:r>
            <a:r>
              <a:rPr lang="ru-RU" sz="2200" dirty="0" smtClean="0"/>
              <a:t> </a:t>
            </a:r>
            <a:r>
              <a:rPr lang="ru-RU" sz="2200" dirty="0" err="1" smtClean="0"/>
              <a:t>населення</a:t>
            </a:r>
            <a:r>
              <a:rPr lang="ru-RU" sz="2200" dirty="0" smtClean="0"/>
              <a:t> в </a:t>
            </a:r>
            <a:r>
              <a:rPr lang="ru-RU" sz="2200" dirty="0" err="1" smtClean="0"/>
              <a:t>Казахстані</a:t>
            </a:r>
            <a:r>
              <a:rPr lang="ru-RU" sz="2200" dirty="0" smtClean="0"/>
              <a:t>, 600 тис. — у </a:t>
            </a:r>
            <a:r>
              <a:rPr lang="ru-RU" sz="2200" dirty="0" err="1" smtClean="0"/>
              <a:t>Молдові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Чисельність</a:t>
            </a:r>
            <a:r>
              <a:rPr lang="ru-RU" b="1" dirty="0" smtClean="0"/>
              <a:t> </a:t>
            </a:r>
            <a:r>
              <a:rPr lang="ru-RU" b="1" dirty="0" err="1" smtClean="0"/>
              <a:t>українців</a:t>
            </a:r>
            <a:r>
              <a:rPr lang="ru-RU" b="1" dirty="0" smtClean="0"/>
              <a:t> у державах </a:t>
            </a:r>
            <a:r>
              <a:rPr lang="ru-RU" b="1" dirty="0" err="1" smtClean="0"/>
              <a:t>світ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686800" cy="6336704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Західну</a:t>
            </a:r>
            <a:r>
              <a:rPr lang="ru-RU" dirty="0" smtClean="0"/>
              <a:t> </a:t>
            </a:r>
            <a:r>
              <a:rPr lang="ru-RU" dirty="0" err="1" smtClean="0"/>
              <a:t>діаспору</a:t>
            </a:r>
            <a:r>
              <a:rPr lang="ru-RU" dirty="0" smtClean="0"/>
              <a:t> (</a:t>
            </a:r>
            <a:r>
              <a:rPr lang="ru-RU" dirty="0" err="1" smtClean="0"/>
              <a:t>понад</a:t>
            </a:r>
            <a:r>
              <a:rPr lang="ru-RU" dirty="0" smtClean="0"/>
              <a:t> 4 млн. </a:t>
            </a:r>
            <a:r>
              <a:rPr lang="ru-RU" dirty="0" err="1" smtClean="0"/>
              <a:t>осіб</a:t>
            </a:r>
            <a:r>
              <a:rPr lang="ru-RU" dirty="0" smtClean="0"/>
              <a:t>)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українці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живуть</a:t>
            </a:r>
            <a:r>
              <a:rPr lang="ru-RU" dirty="0" smtClean="0"/>
              <a:t> поза межами </a:t>
            </a:r>
            <a:r>
              <a:rPr lang="ru-RU" dirty="0" err="1" smtClean="0"/>
              <a:t>колишнього</a:t>
            </a:r>
            <a:r>
              <a:rPr lang="ru-RU" dirty="0" smtClean="0"/>
              <a:t> СРСР.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проживає</a:t>
            </a:r>
            <a:r>
              <a:rPr lang="ru-RU" dirty="0" smtClean="0"/>
              <a:t> в США (1,2 млн. </a:t>
            </a:r>
            <a:r>
              <a:rPr lang="ru-RU" dirty="0" err="1" smtClean="0"/>
              <a:t>осіб</a:t>
            </a:r>
            <a:r>
              <a:rPr lang="ru-RU" dirty="0" smtClean="0"/>
              <a:t>), </a:t>
            </a:r>
            <a:r>
              <a:rPr lang="ru-RU" dirty="0" err="1" smtClean="0"/>
              <a:t>Канаді</a:t>
            </a:r>
            <a:r>
              <a:rPr lang="ru-RU" dirty="0" smtClean="0"/>
              <a:t> (1 млн. </a:t>
            </a:r>
            <a:r>
              <a:rPr lang="ru-RU" dirty="0" err="1" smtClean="0"/>
              <a:t>осіб</a:t>
            </a:r>
            <a:r>
              <a:rPr lang="ru-RU" dirty="0" smtClean="0"/>
              <a:t>), а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Бразилії</a:t>
            </a:r>
            <a:r>
              <a:rPr lang="ru-RU" dirty="0" smtClean="0"/>
              <a:t>, </a:t>
            </a:r>
            <a:r>
              <a:rPr lang="ru-RU" dirty="0" err="1" smtClean="0"/>
              <a:t>Аргентині</a:t>
            </a:r>
            <a:r>
              <a:rPr lang="ru-RU" dirty="0" smtClean="0"/>
              <a:t>, </a:t>
            </a:r>
            <a:r>
              <a:rPr lang="ru-RU" dirty="0" err="1" smtClean="0"/>
              <a:t>Польщі</a:t>
            </a:r>
            <a:r>
              <a:rPr lang="ru-RU" dirty="0" smtClean="0"/>
              <a:t>, </a:t>
            </a:r>
            <a:r>
              <a:rPr lang="ru-RU" dirty="0" err="1" smtClean="0"/>
              <a:t>Румунії</a:t>
            </a:r>
            <a:r>
              <a:rPr lang="ru-RU" dirty="0" smtClean="0"/>
              <a:t>, </a:t>
            </a:r>
            <a:r>
              <a:rPr lang="ru-RU" dirty="0" err="1" smtClean="0"/>
              <a:t>Франції</a:t>
            </a:r>
            <a:r>
              <a:rPr lang="ru-RU" dirty="0" smtClean="0"/>
              <a:t>, </a:t>
            </a:r>
            <a:r>
              <a:rPr lang="ru-RU" dirty="0" err="1" smtClean="0"/>
              <a:t>Австралії</a:t>
            </a:r>
            <a:r>
              <a:rPr lang="ru-RU" dirty="0" smtClean="0"/>
              <a:t>. У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українці</a:t>
            </a:r>
            <a:r>
              <a:rPr lang="ru-RU" dirty="0" smtClean="0"/>
              <a:t> </a:t>
            </a:r>
            <a:r>
              <a:rPr lang="ru-RU" dirty="0" err="1" smtClean="0"/>
              <a:t>зберегли</a:t>
            </a:r>
            <a:r>
              <a:rPr lang="ru-RU" dirty="0" smtClean="0"/>
              <a:t> свою </a:t>
            </a:r>
            <a:r>
              <a:rPr lang="ru-RU" dirty="0" err="1" smtClean="0"/>
              <a:t>мову</a:t>
            </a:r>
            <a:r>
              <a:rPr lang="ru-RU" dirty="0" smtClean="0"/>
              <a:t>, </a:t>
            </a:r>
            <a:r>
              <a:rPr lang="ru-RU" dirty="0" err="1" smtClean="0"/>
              <a:t>маючи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навчатися</a:t>
            </a:r>
            <a:r>
              <a:rPr lang="ru-RU" dirty="0" smtClean="0"/>
              <a:t> нею,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східної</a:t>
            </a:r>
            <a:r>
              <a:rPr lang="ru-RU" dirty="0" smtClean="0"/>
              <a:t> </a:t>
            </a:r>
            <a:r>
              <a:rPr lang="ru-RU" dirty="0" err="1" smtClean="0"/>
              <a:t>діаспори</a:t>
            </a:r>
            <a:r>
              <a:rPr lang="ru-RU" dirty="0" smtClean="0"/>
              <a:t>, де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україномовних</a:t>
            </a:r>
            <a:r>
              <a:rPr lang="ru-RU" dirty="0" smtClean="0"/>
              <a:t> </a:t>
            </a:r>
            <a:r>
              <a:rPr lang="ru-RU" dirty="0" err="1" smtClean="0"/>
              <a:t>шкіл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Імміграція</a:t>
            </a:r>
            <a:r>
              <a:rPr lang="ru-RU" dirty="0" smtClean="0"/>
              <a:t> в </a:t>
            </a:r>
            <a:r>
              <a:rPr lang="ru-RU" dirty="0" err="1" smtClean="0"/>
              <a:t>Україну</a:t>
            </a:r>
            <a:r>
              <a:rPr lang="ru-RU" dirty="0" smtClean="0"/>
              <a:t> </a:t>
            </a:r>
            <a:r>
              <a:rPr lang="ru-RU" dirty="0" err="1" smtClean="0"/>
              <a:t>йшла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метрополій</a:t>
            </a:r>
            <a:r>
              <a:rPr lang="ru-RU" dirty="0" smtClean="0"/>
              <a:t>. </a:t>
            </a:r>
            <a:r>
              <a:rPr lang="ru-RU" dirty="0" err="1" smtClean="0"/>
              <a:t>Польщею</a:t>
            </a:r>
            <a:r>
              <a:rPr lang="ru-RU" dirty="0" smtClean="0"/>
              <a:t> </a:t>
            </a:r>
            <a:r>
              <a:rPr lang="ru-RU" dirty="0" err="1" smtClean="0"/>
              <a:t>цілеспрямовано</a:t>
            </a:r>
            <a:r>
              <a:rPr lang="ru-RU" dirty="0" smtClean="0"/>
              <a:t> </a:t>
            </a:r>
            <a:r>
              <a:rPr lang="ru-RU" dirty="0" err="1" smtClean="0"/>
              <a:t>проводилося</a:t>
            </a:r>
            <a:r>
              <a:rPr lang="ru-RU" dirty="0" smtClean="0"/>
              <a:t> </a:t>
            </a:r>
            <a:r>
              <a:rPr lang="ru-RU" dirty="0" err="1" smtClean="0"/>
              <a:t>заселення</a:t>
            </a:r>
            <a:r>
              <a:rPr lang="ru-RU" dirty="0" smtClean="0"/>
              <a:t> </a:t>
            </a:r>
            <a:r>
              <a:rPr lang="ru-RU" dirty="0" err="1" smtClean="0"/>
              <a:t>Галичини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Волині</a:t>
            </a:r>
            <a:r>
              <a:rPr lang="ru-RU" dirty="0" smtClean="0"/>
              <a:t> поляками, а </a:t>
            </a:r>
            <a:r>
              <a:rPr lang="ru-RU" dirty="0" err="1" smtClean="0"/>
              <a:t>Росією</a:t>
            </a:r>
            <a:r>
              <a:rPr lang="ru-RU" dirty="0" smtClean="0"/>
              <a:t> — </a:t>
            </a:r>
            <a:r>
              <a:rPr lang="ru-RU" dirty="0" err="1" smtClean="0"/>
              <a:t>всієї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росіянами</a:t>
            </a:r>
            <a:r>
              <a:rPr lang="ru-RU" dirty="0" smtClean="0"/>
              <a:t>. Особливо </a:t>
            </a:r>
            <a:r>
              <a:rPr lang="ru-RU" dirty="0" err="1" smtClean="0"/>
              <a:t>зріс</a:t>
            </a:r>
            <a:r>
              <a:rPr lang="ru-RU" dirty="0" smtClean="0"/>
              <a:t> </a:t>
            </a:r>
            <a:r>
              <a:rPr lang="ru-RU" dirty="0" err="1" smtClean="0"/>
              <a:t>притік</a:t>
            </a:r>
            <a:r>
              <a:rPr lang="ru-RU" dirty="0" smtClean="0"/>
              <a:t> </a:t>
            </a:r>
            <a:r>
              <a:rPr lang="ru-RU" dirty="0" err="1" smtClean="0"/>
              <a:t>росіян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(43,3%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теперішньої</a:t>
            </a:r>
            <a:r>
              <a:rPr lang="ru-RU" dirty="0" smtClean="0"/>
              <a:t> </a:t>
            </a:r>
            <a:r>
              <a:rPr lang="ru-RU" dirty="0" err="1" smtClean="0"/>
              <a:t>чисельності</a:t>
            </a:r>
            <a:r>
              <a:rPr lang="ru-RU" dirty="0" smtClean="0"/>
              <a:t>). Вони </a:t>
            </a:r>
            <a:r>
              <a:rPr lang="ru-RU" dirty="0" err="1" smtClean="0"/>
              <a:t>частково</a:t>
            </a:r>
            <a:r>
              <a:rPr lang="ru-RU" dirty="0" smtClean="0"/>
              <a:t> заселяли </a:t>
            </a:r>
            <a:r>
              <a:rPr lang="ru-RU" dirty="0" err="1" smtClean="0"/>
              <a:t>опустошені</a:t>
            </a:r>
            <a:r>
              <a:rPr lang="ru-RU" dirty="0" smtClean="0"/>
              <a:t> голодомором </a:t>
            </a:r>
            <a:r>
              <a:rPr lang="ru-RU" dirty="0" err="1" smtClean="0"/>
              <a:t>сільські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в основному </a:t>
            </a:r>
            <a:r>
              <a:rPr lang="ru-RU" dirty="0" err="1" smtClean="0"/>
              <a:t>поселялися</a:t>
            </a:r>
            <a:r>
              <a:rPr lang="ru-RU" dirty="0" smtClean="0"/>
              <a:t> у великих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середніх</a:t>
            </a:r>
            <a:r>
              <a:rPr lang="ru-RU" dirty="0" smtClean="0"/>
              <a:t> </a:t>
            </a:r>
            <a:r>
              <a:rPr lang="ru-RU" dirty="0" err="1" smtClean="0"/>
              <a:t>містах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іммігрантів</a:t>
            </a:r>
            <a:r>
              <a:rPr lang="ru-RU" dirty="0" smtClean="0"/>
              <a:t> у 80-і, 90-і роки </a:t>
            </a:r>
            <a:r>
              <a:rPr lang="ru-RU" dirty="0" err="1" smtClean="0"/>
              <a:t>переважали</a:t>
            </a:r>
            <a:r>
              <a:rPr lang="ru-RU" dirty="0" smtClean="0"/>
              <a:t> люди </a:t>
            </a:r>
            <a:r>
              <a:rPr lang="ru-RU" dirty="0" err="1" smtClean="0"/>
              <a:t>похилого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поселялися</a:t>
            </a:r>
            <a:r>
              <a:rPr lang="ru-RU" dirty="0" smtClean="0"/>
              <a:t> в </a:t>
            </a:r>
            <a:r>
              <a:rPr lang="ru-RU" dirty="0" err="1" smtClean="0"/>
              <a:t>Криму</a:t>
            </a:r>
            <a:r>
              <a:rPr lang="ru-RU" dirty="0" smtClean="0"/>
              <a:t>, </a:t>
            </a:r>
            <a:r>
              <a:rPr lang="ru-RU" dirty="0" err="1" smtClean="0"/>
              <a:t>Приазов'ї</a:t>
            </a:r>
            <a:r>
              <a:rPr lang="ru-RU" dirty="0" smtClean="0"/>
              <a:t>, </a:t>
            </a:r>
            <a:r>
              <a:rPr lang="ru-RU" dirty="0" err="1" smtClean="0"/>
              <a:t>Причорномор'ї</a:t>
            </a:r>
            <a:r>
              <a:rPr lang="ru-RU" dirty="0" smtClean="0"/>
              <a:t>. </a:t>
            </a:r>
            <a:r>
              <a:rPr lang="ru-RU" dirty="0" err="1" smtClean="0"/>
              <a:t>Емігрують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чоловіки</a:t>
            </a:r>
            <a:r>
              <a:rPr lang="ru-RU" dirty="0" smtClean="0"/>
              <a:t> молодого </a:t>
            </a:r>
            <a:r>
              <a:rPr lang="ru-RU" dirty="0" err="1" smtClean="0"/>
              <a:t>віку</a:t>
            </a:r>
            <a:r>
              <a:rPr lang="ru-RU" dirty="0" smtClean="0"/>
              <a:t> (до ЗО </a:t>
            </a:r>
            <a:r>
              <a:rPr lang="ru-RU" dirty="0" err="1" smtClean="0"/>
              <a:t>років</a:t>
            </a:r>
            <a:r>
              <a:rPr lang="ru-RU" dirty="0" smtClean="0"/>
              <a:t>).</a:t>
            </a:r>
            <a:br>
              <a:rPr lang="ru-RU" dirty="0" smtClean="0"/>
            </a:br>
            <a:r>
              <a:rPr lang="ru-RU" i="1" dirty="0" err="1" smtClean="0"/>
              <a:t>Отже</a:t>
            </a:r>
            <a:r>
              <a:rPr lang="ru-RU" i="1" dirty="0" smtClean="0"/>
              <a:t>, </a:t>
            </a:r>
            <a:r>
              <a:rPr lang="ru-RU" i="1" dirty="0" err="1" smtClean="0"/>
              <a:t>міграції</a:t>
            </a:r>
            <a:r>
              <a:rPr lang="ru-RU" i="1" dirty="0" smtClean="0"/>
              <a:t> </a:t>
            </a:r>
            <a:r>
              <a:rPr lang="ru-RU" i="1" dirty="0" err="1" smtClean="0"/>
              <a:t>впливають</a:t>
            </a:r>
            <a:r>
              <a:rPr lang="ru-RU" i="1" dirty="0" smtClean="0"/>
              <a:t> на </a:t>
            </a:r>
            <a:r>
              <a:rPr lang="ru-RU" i="1" dirty="0" err="1" smtClean="0"/>
              <a:t>статево-вікову</a:t>
            </a:r>
            <a:r>
              <a:rPr lang="ru-RU" i="1" dirty="0" smtClean="0"/>
              <a:t> структуру </a:t>
            </a:r>
            <a:r>
              <a:rPr lang="ru-RU" i="1" dirty="0" err="1" smtClean="0"/>
              <a:t>населення</a:t>
            </a:r>
            <a:r>
              <a:rPr lang="ru-RU" i="1" dirty="0" smtClean="0"/>
              <a:t>, </a:t>
            </a:r>
            <a:r>
              <a:rPr lang="ru-RU" i="1" dirty="0" err="1" smtClean="0"/>
              <a:t>національний</a:t>
            </a:r>
            <a:r>
              <a:rPr lang="ru-RU" i="1" dirty="0" smtClean="0"/>
              <a:t> склад, а </a:t>
            </a:r>
            <a:r>
              <a:rPr lang="ru-RU" i="1" dirty="0" err="1" smtClean="0"/>
              <a:t>також</a:t>
            </a:r>
            <a:r>
              <a:rPr lang="ru-RU" i="1" dirty="0" smtClean="0"/>
              <a:t> на </a:t>
            </a:r>
            <a:r>
              <a:rPr lang="ru-RU" i="1" dirty="0" err="1" smtClean="0"/>
              <a:t>співвідношення</a:t>
            </a:r>
            <a:r>
              <a:rPr lang="ru-RU" i="1" dirty="0" smtClean="0"/>
              <a:t> </a:t>
            </a:r>
            <a:r>
              <a:rPr lang="ru-RU" i="1" dirty="0" err="1" smtClean="0"/>
              <a:t>міського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сільського</a:t>
            </a:r>
            <a:r>
              <a:rPr lang="ru-RU" i="1" dirty="0" smtClean="0"/>
              <a:t> </a:t>
            </a:r>
            <a:r>
              <a:rPr lang="ru-RU" i="1" dirty="0" err="1" smtClean="0"/>
              <a:t>населення</a:t>
            </a:r>
            <a:r>
              <a:rPr lang="ru-RU" i="1" dirty="0" smtClean="0"/>
              <a:t>, густоту </a:t>
            </a:r>
            <a:r>
              <a:rPr lang="ru-RU" i="1" dirty="0" err="1" smtClean="0"/>
              <a:t>населення</a:t>
            </a:r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</TotalTime>
  <Words>2039</Words>
  <Application>Microsoft Office PowerPoint</Application>
  <PresentationFormat>Экран (4:3)</PresentationFormat>
  <Paragraphs>34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Трек</vt:lpstr>
      <vt:lpstr>Слайд 1</vt:lpstr>
      <vt:lpstr>Слайд 2</vt:lpstr>
      <vt:lpstr>Слайд 3</vt:lpstr>
      <vt:lpstr>►► Проблеми та перспективи входження України до ЄС:</vt:lpstr>
      <vt:lpstr>Слайд 5</vt:lpstr>
      <vt:lpstr>Міграції в україні</vt:lpstr>
      <vt:lpstr>Еміграція</vt:lpstr>
      <vt:lpstr>Слайд 8</vt:lpstr>
      <vt:lpstr>Чисельність українців у державах світ</vt:lpstr>
      <vt:lpstr>Внесок українців у світову культуру</vt:lpstr>
      <vt:lpstr>Слайд 11</vt:lpstr>
      <vt:lpstr>Слайд 12</vt:lpstr>
      <vt:lpstr>Слайд 13</vt:lpstr>
      <vt:lpstr>Внесок українців у світову науку</vt:lpstr>
      <vt:lpstr>Слайд 15</vt:lpstr>
      <vt:lpstr>Слайд 16</vt:lpstr>
      <vt:lpstr>Українська діаспора у світі.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Vit9</dc:creator>
  <cp:lastModifiedBy>Витя</cp:lastModifiedBy>
  <cp:revision>13</cp:revision>
  <dcterms:created xsi:type="dcterms:W3CDTF">2014-05-11T16:44:12Z</dcterms:created>
  <dcterms:modified xsi:type="dcterms:W3CDTF">2014-05-11T18:05:57Z</dcterms:modified>
</cp:coreProperties>
</file>