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319" r:id="rId4"/>
    <p:sldId id="318" r:id="rId5"/>
    <p:sldId id="316" r:id="rId6"/>
    <p:sldId id="320" r:id="rId7"/>
    <p:sldId id="321" r:id="rId8"/>
    <p:sldId id="322" r:id="rId9"/>
    <p:sldId id="323" r:id="rId10"/>
    <p:sldId id="324" r:id="rId11"/>
    <p:sldId id="261" r:id="rId12"/>
    <p:sldId id="325" r:id="rId13"/>
    <p:sldId id="326" r:id="rId14"/>
    <p:sldId id="264" r:id="rId15"/>
    <p:sldId id="265" r:id="rId16"/>
    <p:sldId id="327" r:id="rId17"/>
    <p:sldId id="328" r:id="rId18"/>
    <p:sldId id="329" r:id="rId19"/>
    <p:sldId id="272" r:id="rId20"/>
    <p:sldId id="273" r:id="rId21"/>
    <p:sldId id="274" r:id="rId22"/>
    <p:sldId id="275" r:id="rId23"/>
    <p:sldId id="31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шшшшш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Autofit/>
          </a:bodyPr>
          <a:lstStyle/>
          <a:p>
            <a:r>
              <a:rPr lang="uk-UA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Світове </a:t>
            </a:r>
            <a:r>
              <a:rPr lang="uk-UA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кіномистецтво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5473005"/>
            <a:ext cx="3923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Виконала: </a:t>
            </a:r>
          </a:p>
          <a:p>
            <a:pPr algn="r"/>
            <a:r>
              <a:rPr lang="uk-UA" sz="2800" dirty="0" err="1" smtClean="0">
                <a:solidFill>
                  <a:schemeClr val="tx2">
                    <a:lumMod val="75000"/>
                  </a:schemeClr>
                </a:solidFill>
              </a:rPr>
              <a:t>ліцеїстка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 ІІІ-І курсу</a:t>
            </a:r>
            <a:b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 err="1" smtClean="0">
                <a:solidFill>
                  <a:schemeClr val="tx2">
                    <a:lumMod val="75000"/>
                  </a:schemeClr>
                </a:solidFill>
              </a:rPr>
              <a:t>Шершукова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 Олена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s5.afisha.net/Afisha7Files/UGPhotos/3d0/3d047fb3-c251-4898-bf3b-7f5041952032/p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6174"/>
            <a:ext cx="5000625" cy="317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0" y="260648"/>
            <a:ext cx="4211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Саме в той час з</a:t>
            </a:r>
            <a:r>
              <a:rPr lang="en-US" sz="2400" dirty="0" smtClean="0"/>
              <a:t>’</a:t>
            </a:r>
            <a:r>
              <a:rPr lang="uk-UA" sz="2400" dirty="0" smtClean="0"/>
              <a:t>явилися й досі відомі фільми-мюзикли режисера Жака </a:t>
            </a:r>
            <a:r>
              <a:rPr lang="uk-UA" sz="2400" dirty="0" err="1" smtClean="0"/>
              <a:t>Демі</a:t>
            </a:r>
            <a:r>
              <a:rPr lang="uk-UA" sz="2400" dirty="0" smtClean="0"/>
              <a:t> – </a:t>
            </a:r>
            <a:r>
              <a:rPr lang="uk-UA" sz="2400" dirty="0" err="1" smtClean="0"/>
              <a:t>“Шербурзькі</a:t>
            </a:r>
            <a:r>
              <a:rPr lang="uk-UA" sz="2400" dirty="0" smtClean="0"/>
              <a:t> </a:t>
            </a:r>
            <a:r>
              <a:rPr lang="uk-UA" sz="2400" dirty="0" err="1" smtClean="0"/>
              <a:t>парасольки”</a:t>
            </a:r>
            <a:r>
              <a:rPr lang="uk-UA" sz="2400" dirty="0" smtClean="0"/>
              <a:t> і </a:t>
            </a:r>
            <a:r>
              <a:rPr lang="uk-UA" sz="2400" dirty="0" err="1" smtClean="0"/>
              <a:t>“Дівчата</a:t>
            </a:r>
            <a:r>
              <a:rPr lang="uk-UA" sz="2400" dirty="0" smtClean="0"/>
              <a:t> з </a:t>
            </a:r>
            <a:r>
              <a:rPr lang="uk-UA" sz="2400" dirty="0" err="1" smtClean="0"/>
              <a:t>Рошфора”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pic>
        <p:nvPicPr>
          <p:cNvPr id="43010" name="Picture 2" descr="http://4.bp.blogspot.com/-AAhU6Z31OnI/ULtsk1VNf8I/AAAAAAAAAD8/TEUiCz4GLZw/s1600/umbrell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6632"/>
            <a:ext cx="4751818" cy="3606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4048" y="3789040"/>
            <a:ext cx="396044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Кадр з фільму </a:t>
            </a:r>
            <a:r>
              <a:rPr lang="uk-UA" dirty="0" err="1" smtClean="0"/>
              <a:t>“Шербурзькі</a:t>
            </a:r>
            <a:r>
              <a:rPr lang="uk-UA" dirty="0" smtClean="0"/>
              <a:t> </a:t>
            </a:r>
            <a:r>
              <a:rPr lang="uk-UA" dirty="0" err="1" smtClean="0"/>
              <a:t>парасольки”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356992"/>
            <a:ext cx="4067944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Кадр з фільму “ Дівчата з </a:t>
            </a:r>
            <a:r>
              <a:rPr lang="uk-UA" dirty="0" err="1" smtClean="0"/>
              <a:t>Рошфора”</a:t>
            </a:r>
            <a:endParaRPr lang="ru-RU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0"/>
            <a:ext cx="3888432" cy="61981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     Для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глядача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було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новим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незвичним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фотографії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"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оживають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",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рухаються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 У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ті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роки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знімання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було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дуже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просте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Знімальний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апарат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встановлювали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нерухомо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все,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відбувалося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перед ним,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фіксувалося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плівці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"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однієї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точки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6626" name="Picture 2" descr="http://cs408519.vk.me/v408519162/8944/d77FJIE354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2656"/>
            <a:ext cx="5076056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vseslova.com.ua/images/bse/0004/47013/3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3995936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908720"/>
            <a:ext cx="4860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У 1960-1970-х рр. у французький кінематограф приходить ціла плеяда акторів, серед яких найбільш відомі – Жанна Моро, Жан-Поль </a:t>
            </a:r>
            <a:r>
              <a:rPr lang="uk-UA" dirty="0" err="1" smtClean="0"/>
              <a:t>Бельмондо</a:t>
            </a:r>
            <a:r>
              <a:rPr lang="uk-UA" dirty="0" smtClean="0"/>
              <a:t>, </a:t>
            </a:r>
            <a:r>
              <a:rPr lang="uk-UA" dirty="0" err="1" smtClean="0"/>
              <a:t>Жерар</a:t>
            </a:r>
            <a:r>
              <a:rPr lang="uk-UA" dirty="0" smtClean="0"/>
              <a:t> </a:t>
            </a:r>
            <a:r>
              <a:rPr lang="uk-UA" dirty="0" err="1" smtClean="0"/>
              <a:t>Депардьє</a:t>
            </a:r>
            <a:r>
              <a:rPr lang="uk-UA" dirty="0" smtClean="0"/>
              <a:t>, </a:t>
            </a:r>
            <a:r>
              <a:rPr lang="uk-UA" dirty="0" err="1" smtClean="0"/>
              <a:t>Катрін</a:t>
            </a:r>
            <a:r>
              <a:rPr lang="uk-UA" dirty="0" smtClean="0"/>
              <a:t> </a:t>
            </a:r>
            <a:r>
              <a:rPr lang="uk-UA" dirty="0" err="1" smtClean="0"/>
              <a:t>Деньов</a:t>
            </a:r>
            <a:r>
              <a:rPr lang="uk-UA" dirty="0" smtClean="0"/>
              <a:t>, Ален Делон, Анні </a:t>
            </a:r>
            <a:r>
              <a:rPr lang="uk-UA" dirty="0" err="1" smtClean="0"/>
              <a:t>Жирардо</a:t>
            </a:r>
            <a:r>
              <a:rPr lang="uk-UA" dirty="0" smtClean="0"/>
              <a:t>. Стали популярними французькі коміки П</a:t>
            </a:r>
            <a:r>
              <a:rPr lang="en-US" dirty="0" smtClean="0"/>
              <a:t>’</a:t>
            </a:r>
            <a:r>
              <a:rPr lang="uk-UA" dirty="0" err="1" smtClean="0"/>
              <a:t>єр</a:t>
            </a:r>
            <a:r>
              <a:rPr lang="uk-UA" dirty="0" smtClean="0"/>
              <a:t> Рішар і </a:t>
            </a:r>
            <a:r>
              <a:rPr lang="uk-UA" dirty="0" err="1" smtClean="0"/>
              <a:t>Колюш</a:t>
            </a:r>
            <a:r>
              <a:rPr lang="uk-UA" dirty="0" smtClean="0"/>
              <a:t>.</a:t>
            </a:r>
          </a:p>
        </p:txBody>
      </p:sp>
      <p:pic>
        <p:nvPicPr>
          <p:cNvPr id="44034" name="Picture 2" descr="http://kinocosmos.com/images/stories/Actor/moro%20mastroya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07548"/>
            <a:ext cx="4355976" cy="27957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428396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Ж. Моро у фільмі “ </a:t>
            </a:r>
            <a:r>
              <a:rPr lang="uk-UA" dirty="0" err="1" smtClean="0"/>
              <a:t>Ніч”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4036" name="Picture 4" descr="http://videonasha.ru/uploads/screen/18086301741302012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17032"/>
            <a:ext cx="4608512" cy="27363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3968" y="6488668"/>
            <a:ext cx="475252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Жан-Поль </a:t>
            </a:r>
            <a:r>
              <a:rPr lang="uk-UA" dirty="0" err="1" smtClean="0"/>
              <a:t>Бельмондо</a:t>
            </a:r>
            <a:r>
              <a:rPr lang="uk-UA" dirty="0" smtClean="0"/>
              <a:t> у фільмі </a:t>
            </a:r>
            <a:r>
              <a:rPr lang="uk-UA" dirty="0" err="1" smtClean="0"/>
              <a:t>“Професіонал”</a:t>
            </a:r>
            <a:endParaRPr lang="ru-RU" dirty="0"/>
          </a:p>
        </p:txBody>
      </p:sp>
      <p:pic>
        <p:nvPicPr>
          <p:cNvPr id="44038" name="Picture 6" descr="http://kino-france.net/uploads/posts/2013-12/1388343233_vysokiy-blondin-v-chernom-botinke-0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4355976" cy="2981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4" name="Picture 8" descr="http://kinokolo.ua/beta/templates/filestorage/NewsImg/_2011/_2011_2/000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000500"/>
            <a:ext cx="5364088" cy="2857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48600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Сучасне </a:t>
            </a:r>
            <a:r>
              <a:rPr lang="uk-UA" dirty="0" err="1" smtClean="0"/>
              <a:t>фран.кіно</a:t>
            </a:r>
            <a:r>
              <a:rPr lang="uk-UA" dirty="0" smtClean="0"/>
              <a:t> – це дуже витончене кіно, в якому психологія та драматизм сюжету поєднуються з деякою пікантністю та художньою красою зйомок. Стиль визначають модні режисери Люк </a:t>
            </a:r>
            <a:r>
              <a:rPr lang="uk-UA" dirty="0" err="1" smtClean="0"/>
              <a:t>Бессон</a:t>
            </a:r>
            <a:r>
              <a:rPr lang="uk-UA" dirty="0" smtClean="0"/>
              <a:t>, Жан Жене, Франсуа Озон, </a:t>
            </a:r>
            <a:r>
              <a:rPr lang="uk-UA" dirty="0" err="1" smtClean="0"/>
              <a:t>Філіпп</a:t>
            </a:r>
            <a:r>
              <a:rPr lang="uk-UA" dirty="0" smtClean="0"/>
              <a:t> </a:t>
            </a:r>
            <a:r>
              <a:rPr lang="uk-UA" dirty="0" err="1" smtClean="0"/>
              <a:t>Гаррель</a:t>
            </a:r>
            <a:r>
              <a:rPr lang="uk-UA" dirty="0" smtClean="0"/>
              <a:t> і популярні актори Жан Рено, Одрі </a:t>
            </a:r>
            <a:r>
              <a:rPr lang="uk-UA" dirty="0" err="1" smtClean="0"/>
              <a:t>Тоту</a:t>
            </a:r>
            <a:r>
              <a:rPr lang="uk-UA" dirty="0" smtClean="0"/>
              <a:t>, Софі </a:t>
            </a:r>
            <a:r>
              <a:rPr lang="uk-UA" dirty="0" err="1" smtClean="0"/>
              <a:t>Марсо</a:t>
            </a:r>
            <a:r>
              <a:rPr lang="uk-UA" dirty="0" smtClean="0"/>
              <a:t>, Луї </a:t>
            </a:r>
            <a:r>
              <a:rPr lang="uk-UA" dirty="0" err="1" smtClean="0"/>
              <a:t>Гаррель</a:t>
            </a:r>
            <a:r>
              <a:rPr lang="uk-UA" dirty="0" smtClean="0"/>
              <a:t>, </a:t>
            </a:r>
            <a:r>
              <a:rPr lang="uk-UA" dirty="0" err="1" smtClean="0"/>
              <a:t>Матьє</a:t>
            </a:r>
            <a:r>
              <a:rPr lang="uk-UA" dirty="0" smtClean="0"/>
              <a:t> </a:t>
            </a:r>
            <a:r>
              <a:rPr lang="uk-UA" dirty="0" err="1" smtClean="0"/>
              <a:t>Кассовіц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 smtClean="0"/>
              <a:t>  З 1946р.щорічно(крім 1948 і 1950 рр.)проводяться Міжнародні кінофестивалі в Каннах. У 1976 </a:t>
            </a:r>
            <a:r>
              <a:rPr lang="uk-UA" dirty="0" err="1" smtClean="0"/>
              <a:t>р.заснована</a:t>
            </a:r>
            <a:r>
              <a:rPr lang="uk-UA" dirty="0" smtClean="0"/>
              <a:t> щорічна національна </a:t>
            </a:r>
            <a:r>
              <a:rPr lang="uk-UA" dirty="0" err="1" smtClean="0"/>
              <a:t>кінопремія</a:t>
            </a:r>
            <a:r>
              <a:rPr lang="uk-UA" dirty="0" smtClean="0"/>
              <a:t> “ </a:t>
            </a:r>
            <a:r>
              <a:rPr lang="uk-UA" dirty="0" err="1" smtClean="0"/>
              <a:t>Сезар”</a:t>
            </a:r>
            <a:r>
              <a:rPr lang="uk-UA" dirty="0" smtClean="0"/>
              <a:t>(за типом </a:t>
            </a:r>
            <a:r>
              <a:rPr lang="uk-UA" dirty="0" err="1" smtClean="0"/>
              <a:t>“Оскара</a:t>
            </a:r>
            <a:r>
              <a:rPr lang="uk-UA" dirty="0" smtClean="0"/>
              <a:t>)”. </a:t>
            </a:r>
            <a:endParaRPr lang="ru-RU" dirty="0"/>
          </a:p>
        </p:txBody>
      </p:sp>
      <p:pic>
        <p:nvPicPr>
          <p:cNvPr id="45058" name="Picture 2" descr="http://www.3000news.ru/wp-content/uploads/2012/07/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3779912" cy="29386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3779912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Жан Рено в молодості</a:t>
            </a:r>
            <a:endParaRPr lang="ru-RU" dirty="0"/>
          </a:p>
        </p:txBody>
      </p:sp>
      <p:pic>
        <p:nvPicPr>
          <p:cNvPr id="45060" name="Picture 4" descr="http://st-im.kinopoisk.ru/im/kadr/1/1/1/kinopoisk.ru-Audrey-Tautou-1118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0"/>
            <a:ext cx="4283968" cy="41160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84368" y="3645024"/>
            <a:ext cx="1259632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Одрі </a:t>
            </a:r>
            <a:r>
              <a:rPr lang="uk-UA" dirty="0" err="1" smtClean="0"/>
              <a:t>Тоту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6488668"/>
            <a:ext cx="144016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Софі </a:t>
            </a:r>
            <a:r>
              <a:rPr lang="uk-UA" dirty="0" err="1" smtClean="0"/>
              <a:t>Марсо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06896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Величезний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вплив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передове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зарубіжне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кіно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вже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пізніше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в 20-х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., почала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робити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гуманна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високоідейна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радянська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кінематографія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Світове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визнання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дістали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фільми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зняті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чудовими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радянськими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кінорежисерами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С.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Ейзенштейном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В.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Пудовкіним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554" name="Picture 2" descr="http://kinomusorka.ru/views/data/images/cache/pud-592c1dc748d70a2b2270c425bdb50a63LQ=KA30Og250LA-1LA1fA59Og100LA2LA2fA57Og25LAF1F1F1LA4LA128fA81OgK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3168352" cy="4068689"/>
          </a:xfrm>
          <a:prstGeom prst="rect">
            <a:avLst/>
          </a:prstGeom>
          <a:noFill/>
        </p:spPr>
      </p:pic>
      <p:pic>
        <p:nvPicPr>
          <p:cNvPr id="23556" name="Picture 4" descr="http://photogid.com/ttf/images/tmp42F8-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492896"/>
            <a:ext cx="5132137" cy="41490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0"/>
            <a:ext cx="4788024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20-х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рр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всесвітньої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популярності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досяг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англійський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актор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Чарлз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Чаплін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який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працював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тоді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США.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створив образ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невдахи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бродяги - доброго,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життєрадісного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незважаючи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свої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невдачі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злигодні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бадьорого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по-своєму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щасливого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веселого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разом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тим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сумного. Нема в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світі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країни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де не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посміхалась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екрана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маленька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зворушлива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людина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котелку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великих черевиках,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паличкою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вусиками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2530" name="Picture 2" descr="http://century-lovers.ru/source/charli-chaplin/foto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468052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Галерея видатних кінорежисерів та акторів Франції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6082" name="Picture 2" descr="http://icdn.lenta.ru/images/0000/0131/000001315386/pic_1358618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3744416" cy="2644899"/>
          </a:xfrm>
          <a:prstGeom prst="rect">
            <a:avLst/>
          </a:prstGeom>
          <a:noFill/>
        </p:spPr>
      </p:pic>
      <p:pic>
        <p:nvPicPr>
          <p:cNvPr id="46084" name="Picture 4" descr="http://s3.afisha.net/Afisha7Files/UGPhotos/091027155704/091028155608/p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49080"/>
            <a:ext cx="3744416" cy="27089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3501008"/>
            <a:ext cx="374441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Кадр з фільму “ Собор Паризької </a:t>
            </a:r>
            <a:r>
              <a:rPr lang="uk-UA" dirty="0" err="1" smtClean="0"/>
              <a:t>Богоматері”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692697"/>
            <a:ext cx="46805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Жан </a:t>
            </a:r>
            <a:r>
              <a:rPr lang="uk-UA" sz="2400" b="1" dirty="0" err="1" smtClean="0"/>
              <a:t>Делануа</a:t>
            </a:r>
            <a:r>
              <a:rPr lang="uk-UA" sz="2400" b="1" dirty="0" smtClean="0"/>
              <a:t> – </a:t>
            </a:r>
            <a:r>
              <a:rPr lang="uk-UA" sz="2400" dirty="0" err="1" smtClean="0"/>
              <a:t>актор.Він</a:t>
            </a:r>
            <a:r>
              <a:rPr lang="uk-UA" sz="2400" dirty="0" smtClean="0"/>
              <a:t> зацікавився кінематографом, ще будучи студентом у Парижі. Актор знімався у картинах “ </a:t>
            </a:r>
            <a:r>
              <a:rPr lang="uk-UA" sz="2400" dirty="0" err="1" smtClean="0"/>
              <a:t>німого”</a:t>
            </a:r>
            <a:r>
              <a:rPr lang="uk-UA" sz="2400" dirty="0" smtClean="0"/>
              <a:t> кіно, працював монтажером. Свій перший фільм </a:t>
            </a:r>
            <a:r>
              <a:rPr lang="uk-UA" sz="2400" b="1" dirty="0" err="1" smtClean="0"/>
              <a:t>“Париж-Довіль”</a:t>
            </a:r>
            <a:r>
              <a:rPr lang="uk-UA" sz="2400" b="1" dirty="0" smtClean="0"/>
              <a:t>  </a:t>
            </a:r>
            <a:r>
              <a:rPr lang="uk-UA" sz="2400" dirty="0" smtClean="0"/>
              <a:t>він зняв у 1933 р., з чого почалася його тривала(понад60 років) </a:t>
            </a:r>
            <a:r>
              <a:rPr lang="uk-UA" sz="2400" dirty="0" err="1" smtClean="0"/>
              <a:t>кіномистецька</a:t>
            </a:r>
            <a:r>
              <a:rPr lang="uk-UA" sz="2400" dirty="0" smtClean="0"/>
              <a:t> діяльність.</a:t>
            </a:r>
            <a:br>
              <a:rPr lang="uk-UA" sz="2400" dirty="0" smtClean="0"/>
            </a:br>
            <a:r>
              <a:rPr lang="uk-UA" sz="2400" dirty="0" smtClean="0"/>
              <a:t>Популярність здобув завдяки екранізації </a:t>
            </a:r>
            <a:r>
              <a:rPr lang="uk-UA" sz="2400" dirty="0" err="1" smtClean="0"/>
              <a:t>класичнихлітературних</a:t>
            </a:r>
            <a:r>
              <a:rPr lang="uk-UA" sz="2400" dirty="0" smtClean="0"/>
              <a:t> творів.1943р. Разом із Жаном Кокто зняв кінострічку “ Вічне </a:t>
            </a:r>
            <a:r>
              <a:rPr lang="uk-UA" sz="2400" dirty="0" err="1" smtClean="0"/>
              <a:t>повернення”</a:t>
            </a:r>
            <a:r>
              <a:rPr lang="uk-UA" sz="2400" dirty="0" smtClean="0"/>
              <a:t>.</a:t>
            </a:r>
            <a:br>
              <a:rPr lang="uk-UA" sz="2400" dirty="0" smtClean="0"/>
            </a:br>
            <a:r>
              <a:rPr lang="uk-UA" sz="2400" dirty="0" smtClean="0"/>
              <a:t>Головні ролі зіграли Ж. </a:t>
            </a:r>
            <a:r>
              <a:rPr lang="uk-UA" sz="2400" dirty="0" err="1" smtClean="0"/>
              <a:t>Маре</a:t>
            </a:r>
            <a:r>
              <a:rPr lang="uk-UA" sz="2400" dirty="0" smtClean="0"/>
              <a:t> та М. </a:t>
            </a:r>
            <a:r>
              <a:rPr lang="uk-UA" sz="2400" dirty="0" err="1" smtClean="0"/>
              <a:t>Солонь</a:t>
            </a:r>
            <a:r>
              <a:rPr lang="uk-UA" sz="2400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life.img.pravda.com/images/doc/b/a/bac9c40-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8640"/>
            <a:ext cx="449999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0" y="620688"/>
            <a:ext cx="44644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Кінорежисер і сценарист Бертран </a:t>
            </a:r>
            <a:r>
              <a:rPr lang="uk-UA" sz="2000" dirty="0" err="1" smtClean="0"/>
              <a:t>Бліє</a:t>
            </a:r>
            <a:r>
              <a:rPr lang="uk-UA" sz="2000" dirty="0" smtClean="0"/>
              <a:t> відомий завдяки нонконформістському підходу в режисурі та висвітленню нетрадиційних тем у кіно. Кар</a:t>
            </a:r>
            <a:r>
              <a:rPr lang="en-US" sz="2000" dirty="0" smtClean="0"/>
              <a:t>’</a:t>
            </a:r>
            <a:r>
              <a:rPr lang="uk-UA" sz="2000" dirty="0" err="1" smtClean="0"/>
              <a:t>єру</a:t>
            </a:r>
            <a:r>
              <a:rPr lang="uk-UA" sz="2000" dirty="0" smtClean="0"/>
              <a:t> в кінематографі Б. </a:t>
            </a:r>
            <a:r>
              <a:rPr lang="uk-UA" sz="2000" dirty="0" err="1" smtClean="0"/>
              <a:t>Бліє</a:t>
            </a:r>
            <a:r>
              <a:rPr lang="uk-UA" sz="2000" dirty="0" smtClean="0"/>
              <a:t> почав у 1963 р з картини </a:t>
            </a:r>
            <a:r>
              <a:rPr lang="uk-UA" sz="2000" dirty="0" err="1" smtClean="0"/>
              <a:t>“Гітлер</a:t>
            </a:r>
            <a:r>
              <a:rPr lang="uk-UA" sz="2000" dirty="0" smtClean="0"/>
              <a:t>?Не знаю </a:t>
            </a:r>
            <a:r>
              <a:rPr lang="uk-UA" sz="2000" dirty="0" err="1" smtClean="0"/>
              <a:t>такого”</a:t>
            </a:r>
            <a:r>
              <a:rPr lang="uk-UA" sz="2000" dirty="0" smtClean="0"/>
              <a:t>. Згодом він зняв такі стрічки, як </a:t>
            </a:r>
            <a:r>
              <a:rPr lang="uk-UA" sz="2000" dirty="0" err="1" smtClean="0"/>
              <a:t>“Гримаса”</a:t>
            </a:r>
            <a:r>
              <a:rPr lang="uk-UA" sz="2000" dirty="0" smtClean="0"/>
              <a:t>(1966), </a:t>
            </a:r>
            <a:r>
              <a:rPr lang="uk-UA" sz="2000" dirty="0" err="1" smtClean="0"/>
              <a:t>“Якби</a:t>
            </a:r>
            <a:r>
              <a:rPr lang="uk-UA" sz="2000" dirty="0" smtClean="0"/>
              <a:t> я був </a:t>
            </a:r>
            <a:r>
              <a:rPr lang="uk-UA" sz="2000" dirty="0" err="1" smtClean="0"/>
              <a:t>шпигуном”</a:t>
            </a:r>
            <a:r>
              <a:rPr lang="uk-UA" sz="2000" dirty="0" smtClean="0"/>
              <a:t> (1967). Популярність і визнання Б. </a:t>
            </a:r>
            <a:r>
              <a:rPr lang="uk-UA" sz="2000" dirty="0" err="1" smtClean="0"/>
              <a:t>Бліє</a:t>
            </a:r>
            <a:r>
              <a:rPr lang="uk-UA" sz="2000" dirty="0" smtClean="0"/>
              <a:t> здобув у 1974 </a:t>
            </a:r>
            <a:r>
              <a:rPr lang="uk-UA" sz="2000" dirty="0" err="1" smtClean="0"/>
              <a:t>р.після</a:t>
            </a:r>
            <a:r>
              <a:rPr lang="uk-UA" sz="2000" dirty="0" smtClean="0"/>
              <a:t> виходу картини “ </a:t>
            </a:r>
            <a:r>
              <a:rPr lang="uk-UA" sz="2000" dirty="0" err="1" smtClean="0"/>
              <a:t>Вальсуюючі”</a:t>
            </a:r>
            <a:r>
              <a:rPr lang="uk-UA" sz="2000" dirty="0" smtClean="0"/>
              <a:t>, до якої він написав сценарій.</a:t>
            </a:r>
            <a:br>
              <a:rPr lang="uk-UA" sz="2000" dirty="0" smtClean="0"/>
            </a:br>
            <a:r>
              <a:rPr lang="uk-UA" sz="2000" dirty="0" smtClean="0"/>
              <a:t>Вагомим доробком стала також реалістична кінострічка “ Холодні </a:t>
            </a:r>
            <a:r>
              <a:rPr lang="uk-UA" sz="2000" dirty="0" err="1" smtClean="0"/>
              <a:t>закуски”</a:t>
            </a:r>
            <a:r>
              <a:rPr lang="uk-UA" sz="2000" dirty="0" smtClean="0"/>
              <a:t>(1979 рік). Усього режисер зняв 22 кінострічки.</a:t>
            </a:r>
            <a:endParaRPr lang="ru-RU" sz="2000" dirty="0"/>
          </a:p>
        </p:txBody>
      </p:sp>
      <p:sp>
        <p:nvSpPr>
          <p:cNvPr id="50180" name="AutoShape 4" descr="data:image/jpeg;base64,/9j/4AAQSkZJRgABAQAAAQABAAD/2wCEAAkGBxQSEhQUEhQUFRQUGBQXFxQVFxUVGBcVFxUWFxUUFxYYHCggGBolHBQVITEhJSkrLi4uFx8zODMsNygtLisBCgoKDg0OGhAQGiwcHxwsLCwsLCwsLCwsLCwsLCwsLCwsLCwsLCwsLCwsLCwsLCwsLCwsLCwsLCwsNys3LCsrN//AABEIAKgBLAMBIgACEQEDEQH/xAAcAAAABwEBAAAAAAAAAAAAAAAAAQIDBAUGBwj/xAA+EAABAwIDBQUFBgUEAwEAAAABAAIRAyEEEjEFQVFhcQYigZHBBxMyobEUM0Jy0fAjUmKy4SSCwvGSk6I0/8QAGQEAAwEBAQAAAAAAAAAAAAAAAAEDAgQF/8QAIhEBAQACAgMBAAIDAAAAAAAAAAECESExAxJBIlHwBBNh/9oADAMBAAIRAxEAPwCixXwOPI/RcurfEep+q6fjfuz09FzCr8R6n6qpElKCIpULNbhJRI3IpTjN7BBEjQAQQQRwAQQQQAQhGjhAJhHlTjWqZh8E95a0Ay7SPmeiVykOTaE1k6AlL+znetXT7NFjC5xAM5QDMudbyiZPC28wpI7NENGYSXAOI35Tam3kXHyuo3zRSeNj2gN3T1/RSg+pBiwgGANdB6q+PZ7+I3OYbGYkawSQ2BxOUx1TuzsIPevJFnFzGf7G5mgcfhCzcz9VbQAAAr02uDo4ZhI5XCrtq7Iyd+kS6n829eXNafaWAhrd7t8bswBbPPvfNNVcG+icwBfTsHRcjjbgszPTXpthyiV/t3YwaPe0rsPxAfhPEcvoqBWmUs3ELjZdVIwHxhaph0WWwHxhadhTI8xTcAe8q9qn7O+JE7K9NE16Bemy5ILlVN0L2Zv++/2f8l0FpXO/Zie7WP8AUz6H9V0BhWK3DyIIpRrLQ0ERKLMgFKHjB3vD1KlqJjD3vD1KA88bSd/Dd+VczdqV0jHj+G48vRc2dqqWlBlGCklGEq3OxORIyiSKggggggQQQQBoIkoLQBGCiTuFoGo9rG6uIaPFKm0HZnY3vQXuHdv5Ad4rebE2GKTTWcP4jzDJ0psn4vAfM8lYbP2SyhSYwxla1oM7+E8ibnoovaPGPiWfC4hrAdzR3QT1cZ8VyZ5bq+MSaj6bpq1BFJgJa3gxs5Rzc52Zx45hwUZ1ckjPAcSar28DkIpU+ENBHjCoK+LJqsZOZlLK9wH4nNAyNnrl+ai4jaMF5mZ7s8TmlzuQLh5BJrlp8bSY1jHbyIHMMEk+BnyVJstrBFSoJA94GARd7j3neUCeZ4Kqxe1C+oBmORrWsF905j00AVhsih75xcbMaMrAdABw/VZp447pylSc+HfzPkHnpMecLZbMwDRBIhsQS7fxJCx+M7QYegWsANR4Nw3TpKk7O7Q1a9UAjK0j4EpLO1uPid2hwVBriaLXOJvUZq0t3wPFc07TbJFB4NMk0n3YTYji0jiF0bb+3qmFrNZhKLRDGmrUqCc5ffKODRbx6KN2v2dTxJDg3KC0VQ0WjOxrnNMc5I8VeSY8uXP9OZ7NHfC0oCocI8GpZoA5LQNVEBsU/Z3xKG1qm7N+JOdlV2UgpbkghUqbfezN3cqj+pv0XQablzv2Z6VurPoV0BhWa3EiUAU1mRgrJl1Cm2OQqFN00GlAqLjPi8PUp9jlHxr+8OnqUB502kf4bvy+i5wV0baf3bvyrnKpSgFGESUFmtwkokZCfwuCqVDFNjnH+kEpl9R0Fe0uyOMdpQf8v1UfF9nMVSEvoVAOIE/RLcP0y/hVIJTmxqkoZBGESMIA1svZtsn3lb3rohhAbP8AMd/gFjVs9k7ROHoBrPiLTJ/qfYeWqx5LqN4TdbXaG1RWrhjT3CYA4NaIn18FnO1/aFpdlpnuUxutLtwnf/lUFTaGSXToIHOdypaji83m9+pJUMcd9rXhd7Pxss1gmXPPp9PNFjqoyji42G8NH7+ah1GhjW3jfHE7j0uiwvfcN/Mo19OAxhc+bwTKuKmKIbDDlaBcn0SsNhNSBoFFrYV1RzabQTJvzS3yprhS1qxa4FrYBuHHV17mVpey1VxxFEj+YHw3rUVNnF9D3PuQGkNkkAkZdAHHQTfwVh2O7KNYHVtzTAB+cLWer0Xjl+tttTZ9PG0j7sNbWDcs5WkgWO/UWXPO0WwqjqD6TPeNrNYAWk/GWGQGnhBIjmtphdoNovzHlMcOqZ2z2xwpJDSHWuNYPVKZcN5eKbeftmtIqQRBGo0IO8QtGE72tweXGNqAQMRTZVjmZDvoD/uTQVpXBlNXRxrlM2b8SgNap+yx3k52zel24pBKNwTblSpt/wCzU9yr+Zv9q3jSsB7Nvu6v5x/at4wrNbh3OjzJuUJSM642SM1kWZCEGcpvTOKdcdPUoUhHzKbxbrjp6lOB592gYpu6Lm5K6LtD7t35VzlbIopyjSLiGtBJNgBqSkhskALpfYbYjabQ8iah3n8I4BYyy1FcMd1E7N+z4uIdif8A1j/kfRdJ2bsOnTADGtaBaGgBHhDwieKssI8A33rnyztrtw8cxTGbPgbrJirTboY+immm/L3YPVRK1B5MEgG8b5HRKtzSh2x2Yw1cTUpMP9UQfAi65f2w7Buw4NXD5n0xctN3NHEcQutvwrpdpAj4XQI4wdPBS/s7MrRaC24Jmx6p4Z3afl8WNjzAgtN7QNgjCYpwZ93U77I0F7t8D9VmV07cHR2kySBxICuMdVvANhHyCrdnMmo3lJ8hKlVjmkRx73opZ9q4dGPeBxk/CJgcVM2ZhDVNrTcu3AXk/NR6GCJIBnLy1PHorepigymQ0ZbRxPUlYyvyNSKnbuIa6qQz4Ww0dBqlbIrd87pVZUMklO4SrldKpcfynjl+nUuztEE3AutrsvZtBpktauZbJ2lYQdfktFT2yY1XN1XbNVsNrY2k1uSmBfz/AMJqpjRSoZWn4WnzO/zWLdtUzO9SG4w1O7xsjbfEV3ajbz/digzukgEkjWd6zlHDDukkmYmZuun7WpUHU2tc1pcIglYTb+NoMdkptzub8RBsOVk9fCyu0vtERXo0qjdaJLeYY+LeDgPNUcpOytqOe4tynIZBSqrYJHBVwvxxeac7KaVP2b8SrmlTtl/EqTtC9LtxTTilkpp5VKm3ns5+7qH+sf2hbtjlhfZ4f4L/AM5/tatwwrNbhwG6UHJkm6Ugy3Iw6ySSimEAppTGLfcdPUp8KHjNR09Sg3AtpCKT5/l9FztdE2pTig68930XOwtkl4Id4fVdb7O1h7pobwuuTYS0netv2c2xADeA+aj5OY6PFdZN/RMQSpzcREGdVU4WpnZqJRYmrDNdBuXK7kjavbQ0JytDoGpWTxntLq1CbRwgfIosZXpOBztLySGtpixe86N5Disji8FUdXdTFNrSItTByid1+GkquM3Ecrzp0vsvt04lwZciL9ZJVP2w2iWPyOqZHm7QJnLOpA3K37FbMdgu9UF3eMDko3bzsuKuJp4lp7hADxMSwaEcNSEprbWUtxYzb2G97hnPD3PNMgnNE8CQNQFil0vD9jgGVatMvg++YWyMob7uaetyS4O+S5quiOHPs/g6uV08j9EVN5LrW66Jtgkpd2yOBIRlBKuaNVlIZi4PcR8MGPEnVN4utnaS8wAO60Wk7yeQVS6YzTqgwyp+v1v2+EEKW3BZmgtKYF44rWYHYuSk4l13CY3Aj1Tyujww2qNkNLdT4cFoadbms6K2h4qyweInUqWXK2PHC9ojMr3ZWDjvTeDEFZnCVgDKmVdoOA7tljTUobfdXqPy0ZnSZsBFyqvDbCZTBNYue46gSB0vqrrZmMMybk7rFaHA4T3pBfAaEbvRzX1i6B70MYGgcFExzSHSd66XisLh6be7llYbtFVY493ctYcVPzc4qYFWOyDdVbSrPY+q6J24r0uXJh7k84plxVKm3/s8+5d+c/Rq21MrD+zz7l/DOf7QtrTKTcOON04EwbpbEGdcUWZJJRbkgdBUPFi/h6lPg2UbGOuOnqUG4Ntj7l9vwrnYXQtt/cu/KuerZJFIqz2fWyOBlNbK2YKl3VGUxuLpM+A3KzxOwnU2Zw5lRu8sOngVLKx0Y45dtzsDGB4uf3C0FXZYqt7puVz/AGNVygGbOFgtnsrasRyXNlNV2eO7xNUOzPu6gdVDg5t6dgWzvJ+ikt2QX1W95pe/RlOLDe58aBW2J7R5RcAxomcPtp2VzsoYSNwvHElG503MD+3MSxr/AHDO85oBPKLJqrtWl7gB5GZtsuoIOqzFbDYypTqV6ADnOcW6w6BvvzWF2hhMVh3D7SHQ4yTPnot4y1jLOTh1akxobkk5HAOa3kdCDvGq432w2Z9mxdRkd0nO38rr/WVvNjYqp3XPcXMYA1vJu4dLqu9rzM5w1Ub2lk8Ygtn5qmF5c3mk9dxgMMBMmwFz0CfOJ1JFzqN10zhxMjiCk4oQY6T1hay5qM4myM1+U6JeJpZHEDQGx5bimRI0U3DYoQQ69o5RwKKU5IpYln4mkniDCk19qPqNyAujmdVW1G+SJjoKXrOzmdnCcyQLo6eILSl035giqU1P6v8AE2ljTxU2jjQdT4LPZSN6BeUvXZezYU9rsZp5KWztbG4/qsH708Uh1cpzArm2WN7Rmpxuq51Rzj3rDhv8VmveGQZVjicS4PMOtDTG64BWvTSWWdq1Cs9jG6zNPaLt8eSscBtcs3A+YW5dVOytY9MuKrKO2i7Vo8CpVLFBy17Rj1sdJ9n5/gH87vRbNjbLF9gGxR6ucfoPRbGm5MQ8DdAuRIJNFgoxokxbqm6ZvCAce5RcUbjp6lOk/UJnEGD4fqg3B+0P/wCd99AufBdB7RD/AEzzyXPgtUovtk0hUaOLPiG/LMyFaY+m2k9rKbiWvEmdBppxWVwuIdTeHNMEfuFuuz21KFVmWpSc6qJALRMg/SOK585rl3eLOZTV7IpYLI4XBaILYVtSrAERYqJtbDHDua3KQ1wlsmY4iVXVnkiQdLhTvLc/LbshwB4IYiucuoWc2LtTMAHFXDXh1uaNN+6ybtluGoU2kgakzzMkrHbc7bUHvjI6oBN7AeCtHbFbiqrzWcfd0+61oMBx3zyUPaFJlM5MNQYI/FlDp8StzL4lq9ldmO02GqZmVmGk3LDXTIJJjL1upXa/Zxfs+pvOHcHA8WcfIp3Y9IVGvpYim0teNSwAtPI7laYfDGlgsdTqHMGUXZXH8TS05fHcq48oeTjbidPVTGZXCCCXTpxHJWmyuxeOrtDqWGquad8AA+ZCVjux+Po96phazQLyG5v7ZTslTmWmfxpEw0EDmo4KsK1MFri+Q7nvI3KuKULK87KLrJCU0JVZkHqAU2aewTrq0ZRkKmoOgq5wr1LPt0eO7gn4RE3CiVPASATKntTRk4duqosUe8VoK5MKgqM1KphUvJDSmVxNNj+HcPhJb8p8lCU7ZlP3hNObO85GkKqMM0ipNB86wNeajPp5XFp3GJThE3FosVmnFnSeNDp4/uVJZUG4SBP1hV9OsCBxA3fvVKFUjhc+d93JZado9nNUnDMn+Z0dM3/a3bNFz32YuP2Zs7nP8pn1W/Y5VnSP07mQzwkEoyJQZ9r0ib9UQCIoAqYhNYwHN4epUhpuo+MPe8PUoNwTtMP4Do0gLBBdA7QQcM6NwXPwtUoUNVLwmIcxwcxxa4bxZRKeqdGo6rNVxX+M23VrhoqOnLomaeN4qAx4OnRLa2bb1K4xeZ2rLCY/KeCt6O140WWdQISHVil6yj206PsraLC2C65ueqvBtCjSYT3b77LjlOs8XDiE4cbVfbMb2S9D/wBjq+w8Y3EVSAe7CmVNr0qmLo4QQW1KjKbo0dl7zh0tCw2ydmFlIkPOcwGxa/rqq3YuMNLaFKqQ4Mwz7g2Ntdd5KrjxNRHyW3mvV1GmAAAAALACyx3tA7c0tn0y1sVMQR3ae5s6Of8ApqfmsXtf2rYiqCMMxtFkWfZ7zwvoPLxXM9rVXVi573EucZJcZknXx8VmYpqfbO0n16r6tQ5nvJJOlzwG4clWkqdicLEc7qHUbBW4VEFLxtPuU3AWIIndIKhqyolrqMHUExzm8IEVoVvg3yFW1aREpWGxOTcs5Tcbwy1eWlw4T1RoAVPh9shv4T4EJG0Nr5xDQQo+lX95pJq4oTAVdjWwotOuRunqiq1y7UqkwsqV8k0bT+BdD29UwEpguqIp22WRVJ/mAOs8uPJRqZmysdsMmnSdqAIm+p3aa25+FgqphhI0trgOn7Kkhu+VEYdRH6X3qRQfNvKVmtR2T2Vn/Sj87/rPqt+1c99lRP2QE73vjpMehXQAVSdJXs6Epj02wpbAgy3OSM90shFkN41g/soBIH1TeJNx09SnqYtdM4sX8PUoNwHtIQMOfBYcLZdqz/A8QsaFqkMaoOckoI0e03ZdZodlf8LrE8DuKtsVgyx8Osdx3EcQs4tt2Sx9LEN+zYoTHwP0cOQPEJ+ky4PHO4qZ4MKK9q2O2extWk0vou99T1t8Y6jf4LK08M972sa0lzjAHNRuNxvLomcy6NUaDqjgxjXOcdGtBcT0AW62B7LcSQKuJLaDBfIe9UI6CzfPwWi7NYMbKp5nAPrPgmBLjP4GngE7tGttTGXbRdSpHe8imAOJnvHwCx7Kzx/afoOwWGAIeCQNTc+e5YXtJtCliMS51AANgBztA5xBBmdbHVaBvs972bEYoubqWUm5fDMST8lmNtUaNHEOpUJdTa0SDE5jzHBaxZ83XERntAbAECNd29RnUpJngIvqfBPYrS8bhA3Dko2H68gDw4WnVbcoVKFiTYjy326qnxOHtKuBckAWuPA7xZMYiiSCLW8OnqglEWI6T8pUwUDMEa+KKphrFAKqNkC4t+wmzhQQYNx8+SPANLnZb/4m6tKTBmnqJHqAkahLYsbEIQFdbQwYcMzYkXmdeMjcqfLCTc5NkJJTpCbITlZyxKotk2U1mGI1hRsI3vBXTmA5QDqANOaKUht9PNQeBEtM8411hUiv2suRaSCOPKd/JUTRBI4SiCl0SdOifmLqOyxn9wpe5IOy+zB/+iZxDn/3lb2msH7NWRgqXPOf/sreUWaKnyJ/SxZPQm2tT1NBhNknNzQqM1nwUNz3C2qQWFIyouMPe8PUo2VYHndMYx0kdB6pG8ybX206t3YysG7eeqqkEFUgQQQSAJdGoWuDmmCDII3FIRph2rsVtgYmiHTD2WqN58ehWhxmyaTHfafdsD41Fj1681yb2XsccWACcpgOA0MXE9IXb9rbGc9ncgmNCQJU/NncuHT/AI/ik/Soobap0CHGL6uMHy4dFk+0ntMMuZTNtN8/4TO2eyuPf8DabQSbve0eQErN4j2e45hBdTa6d7XtN/FRxm+1/JnZxIqcb2lxFW2d3e5nen9n0obJ7xJkk65v0t+903Edj8W0Zvs7jF4a5ptxgFQadbKwCL3/AGd//SpJPjkzuV7LxL7STY8rdLaJFAWnQiIJjXT0PBR6lQm26BNp36eUKTQADZkggWPnOu/9NybIBpa5pIjeABaJ18t6VVbDrOETIjTfYcEyDblw8deSczggDjw6SIn1QRn3Qz2IgG8nnCXVoydI1jf06fuU5VaTBHSen73oSIm9td14j18OiDNYOhl9478QkD1+vyT2FYSzMTcuOkXH7+ibxMWbffIiRx8LIqT4AAMRaBO/XXqfNIHQb2jhpO+T18VAx2Hzd4C/SAQptQCBrcmf1SWPvBuOc8wkcqiTbgrPauDy95uh1HBVpQ3bLDlD4m9QtJh2nP56cIjXjoszTNx1C0WCvJ4jjz3eCCyDKA7S0eJ85VBjWZajhz+vgr94h+6TOhJvHnuVNtpkVOoH6eiIxTHBPh1v3+9yj0zIUhgmGtBJOkSSbaW6Iodx9njIwOH5gn/yc4j6hbekbLHdkaYGFw8XApU/OAT85WsoP8lWdJfUiIRtemK1URr5XR0qgvcTabpGkPTZGiGedyIg9PJBjIHioeKMEdPUqQxwI70AzxHoq7aVGXzmGg4eqRvLaCCC2QIIIJgEaCCA3HZUfZ/dukh0y7droPJbjaXaqrSZLTI3Xn/pBBclvNehjxiye0O373iCcpB3fRQK/b6q6O8bckEFSYxDLzZSnj2+qubkp5g91s4MQN9lSVXEAGB+zr+/8IILWtJXO5do1Q33GwuIHnx3qYLDro0AzprO/wAbIIII17zdxv0PDrqk0ah4kAHfvnW3EoIICRUYTGu/WTut58Uqg+2kQSB0jhx/WN6CCATiKUtHEDy4RvUKlXgmZndJEHlBFuPCyCCKEupVJg8IEG26ZG5JFS0anW46eSCCQOPqgiN1jrqqPGUcruSCCDNNKv8AAOBEzwN9NI8bo0Ej+HqgOcG2keEfJU22PwHkQf3GqCCIV6R9nOioz8zP7gtNjXhz6eVwDRUdnh0HNBgyN0WQQWM5ulHU+xb2fYqHeu5rpOc2yk5LTB8VoaT5pGD3ssxmuXHVuTSEaCfrf5YTKgDnST3AdQ4ATl3ER01TLqgkEkHKyoSM0XBlote6NBL04/v/AExvqt3GIy/jJnM0yBJgRa+5OCqBmBMhw0zabou496+48EEEY7l7Bbq0m5kANBuPxZ238mqvxtBxLQwiGtAMGxdckjzRoIxwmz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2" name="AutoShape 6" descr="data:image/jpeg;base64,/9j/4AAQSkZJRgABAQAAAQABAAD/2wCEAAkGBxQSEhQUEhQUFRQUGBQXFxQVFxUVGBcVFxUWFxUUFxYYHCggGBolHBQVITEhJSkrLi4uFx8zODMsNygtLisBCgoKDg0OGhAQGiwcHxwsLCwsLCwsLCwsLCwsLCwsLCwsLCwsLCwsLCwsLCwsLCwsLCwsLCwsLCwsNys3LCsrN//AABEIAKgBLAMBIgACEQEDEQH/xAAcAAAABwEBAAAAAAAAAAAAAAAAAQIDBAUGBwj/xAA+EAABAwIDBQUFBgUEAwEAAAABAAIRAyEEEjEFQVFhcQYigZHBBxMyobEUM0Jy0fAjUmKy4SSCwvGSk6I0/8QAGQEAAwEBAQAAAAAAAAAAAAAAAAEDAgQF/8QAIhEBAQACAgMBAAIDAAAAAAAAAAECESExAxJBIlHwBBNh/9oADAMBAAIRAxEAPwCixXwOPI/RcurfEep+q6fjfuz09FzCr8R6n6qpElKCIpULNbhJRI3IpTjN7BBEjQAQQQRwAQQQQAQhGjhAJhHlTjWqZh8E95a0Ay7SPmeiVykOTaE1k6AlL+znetXT7NFjC5xAM5QDMudbyiZPC28wpI7NENGYSXAOI35Tam3kXHyuo3zRSeNj2gN3T1/RSg+pBiwgGANdB6q+PZ7+I3OYbGYkawSQ2BxOUx1TuzsIPevJFnFzGf7G5mgcfhCzcz9VbQAAAr02uDo4ZhI5XCrtq7Iyd+kS6n829eXNafaWAhrd7t8bswBbPPvfNNVcG+icwBfTsHRcjjbgszPTXpthyiV/t3YwaPe0rsPxAfhPEcvoqBWmUs3ELjZdVIwHxhaph0WWwHxhadhTI8xTcAe8q9qn7O+JE7K9NE16Bemy5ILlVN0L2Zv++/2f8l0FpXO/Zie7WP8AUz6H9V0BhWK3DyIIpRrLQ0ERKLMgFKHjB3vD1KlqJjD3vD1KA88bSd/Dd+VczdqV0jHj+G48vRc2dqqWlBlGCklGEq3OxORIyiSKggggggQQQQBoIkoLQBGCiTuFoGo9rG6uIaPFKm0HZnY3vQXuHdv5Ad4rebE2GKTTWcP4jzDJ0psn4vAfM8lYbP2SyhSYwxla1oM7+E8ibnoovaPGPiWfC4hrAdzR3QT1cZ8VyZ5bq+MSaj6bpq1BFJgJa3gxs5Rzc52Zx45hwUZ1ckjPAcSar28DkIpU+ENBHjCoK+LJqsZOZlLK9wH4nNAyNnrl+ai4jaMF5mZ7s8TmlzuQLh5BJrlp8bSY1jHbyIHMMEk+BnyVJstrBFSoJA94GARd7j3neUCeZ4Kqxe1C+oBmORrWsF905j00AVhsih75xcbMaMrAdABw/VZp447pylSc+HfzPkHnpMecLZbMwDRBIhsQS7fxJCx+M7QYegWsANR4Nw3TpKk7O7Q1a9UAjK0j4EpLO1uPid2hwVBriaLXOJvUZq0t3wPFc07TbJFB4NMk0n3YTYji0jiF0bb+3qmFrNZhKLRDGmrUqCc5ffKODRbx6KN2v2dTxJDg3KC0VQ0WjOxrnNMc5I8VeSY8uXP9OZ7NHfC0oCocI8GpZoA5LQNVEBsU/Z3xKG1qm7N+JOdlV2UgpbkghUqbfezN3cqj+pv0XQablzv2Z6VurPoV0BhWa3EiUAU1mRgrJl1Cm2OQqFN00GlAqLjPi8PUp9jlHxr+8OnqUB502kf4bvy+i5wV0baf3bvyrnKpSgFGESUFmtwkokZCfwuCqVDFNjnH+kEpl9R0Fe0uyOMdpQf8v1UfF9nMVSEvoVAOIE/RLcP0y/hVIJTmxqkoZBGESMIA1svZtsn3lb3rohhAbP8AMd/gFjVs9k7ROHoBrPiLTJ/qfYeWqx5LqN4TdbXaG1RWrhjT3CYA4NaIn18FnO1/aFpdlpnuUxutLtwnf/lUFTaGSXToIHOdypaji83m9+pJUMcd9rXhd7Pxss1gmXPPp9PNFjqoyji42G8NH7+ah1GhjW3jfHE7j0uiwvfcN/Mo19OAxhc+bwTKuKmKIbDDlaBcn0SsNhNSBoFFrYV1RzabQTJvzS3yprhS1qxa4FrYBuHHV17mVpey1VxxFEj+YHw3rUVNnF9D3PuQGkNkkAkZdAHHQTfwVh2O7KNYHVtzTAB+cLWer0Xjl+tttTZ9PG0j7sNbWDcs5WkgWO/UWXPO0WwqjqD6TPeNrNYAWk/GWGQGnhBIjmtphdoNovzHlMcOqZ2z2xwpJDSHWuNYPVKZcN5eKbeftmtIqQRBGo0IO8QtGE72tweXGNqAQMRTZVjmZDvoD/uTQVpXBlNXRxrlM2b8SgNap+yx3k52zel24pBKNwTblSpt/wCzU9yr+Zv9q3jSsB7Nvu6v5x/at4wrNbh3OjzJuUJSM642SM1kWZCEGcpvTOKdcdPUoUhHzKbxbrjp6lOB592gYpu6Lm5K6LtD7t35VzlbIopyjSLiGtBJNgBqSkhskALpfYbYjabQ8iah3n8I4BYyy1FcMd1E7N+z4uIdif8A1j/kfRdJ2bsOnTADGtaBaGgBHhDwieKssI8A33rnyztrtw8cxTGbPgbrJirTboY+immm/L3YPVRK1B5MEgG8b5HRKtzSh2x2Yw1cTUpMP9UQfAi65f2w7Buw4NXD5n0xctN3NHEcQutvwrpdpAj4XQI4wdPBS/s7MrRaC24Jmx6p4Z3afl8WNjzAgtN7QNgjCYpwZ93U77I0F7t8D9VmV07cHR2kySBxICuMdVvANhHyCrdnMmo3lJ8hKlVjmkRx73opZ9q4dGPeBxk/CJgcVM2ZhDVNrTcu3AXk/NR6GCJIBnLy1PHorepigymQ0ZbRxPUlYyvyNSKnbuIa6qQz4Ww0dBqlbIrd87pVZUMklO4SrldKpcfynjl+nUuztEE3AutrsvZtBpktauZbJ2lYQdfktFT2yY1XN1XbNVsNrY2k1uSmBfz/AMJqpjRSoZWn4WnzO/zWLdtUzO9SG4w1O7xsjbfEV3ajbz/digzukgEkjWd6zlHDDukkmYmZuun7WpUHU2tc1pcIglYTb+NoMdkptzub8RBsOVk9fCyu0vtERXo0qjdaJLeYY+LeDgPNUcpOytqOe4tynIZBSqrYJHBVwvxxeac7KaVP2b8SrmlTtl/EqTtC9LtxTTilkpp5VKm3ns5+7qH+sf2hbtjlhfZ4f4L/AM5/tatwwrNbhwG6UHJkm6Ugy3Iw6ySSimEAppTGLfcdPUp8KHjNR09Sg3AtpCKT5/l9FztdE2pTig68930XOwtkl4Id4fVdb7O1h7pobwuuTYS0netv2c2xADeA+aj5OY6PFdZN/RMQSpzcREGdVU4WpnZqJRYmrDNdBuXK7kjavbQ0JytDoGpWTxntLq1CbRwgfIosZXpOBztLySGtpixe86N5Disji8FUdXdTFNrSItTByid1+GkquM3Ecrzp0vsvt04lwZciL9ZJVP2w2iWPyOqZHm7QJnLOpA3K37FbMdgu9UF3eMDko3bzsuKuJp4lp7hADxMSwaEcNSEprbWUtxYzb2G97hnPD3PNMgnNE8CQNQFil0vD9jgGVatMvg++YWyMob7uaetyS4O+S5quiOHPs/g6uV08j9EVN5LrW66Jtgkpd2yOBIRlBKuaNVlIZi4PcR8MGPEnVN4utnaS8wAO60Wk7yeQVS6YzTqgwyp+v1v2+EEKW3BZmgtKYF44rWYHYuSk4l13CY3Aj1Tyujww2qNkNLdT4cFoadbms6K2h4qyweInUqWXK2PHC9ojMr3ZWDjvTeDEFZnCVgDKmVdoOA7tljTUobfdXqPy0ZnSZsBFyqvDbCZTBNYue46gSB0vqrrZmMMybk7rFaHA4T3pBfAaEbvRzX1i6B70MYGgcFExzSHSd66XisLh6be7llYbtFVY493ctYcVPzc4qYFWOyDdVbSrPY+q6J24r0uXJh7k84plxVKm3/s8+5d+c/Rq21MrD+zz7l/DOf7QtrTKTcOON04EwbpbEGdcUWZJJRbkgdBUPFi/h6lPg2UbGOuOnqUG4Ntj7l9vwrnYXQtt/cu/KuerZJFIqz2fWyOBlNbK2YKl3VGUxuLpM+A3KzxOwnU2Zw5lRu8sOngVLKx0Y45dtzsDGB4uf3C0FXZYqt7puVz/AGNVygGbOFgtnsrasRyXNlNV2eO7xNUOzPu6gdVDg5t6dgWzvJ+ikt2QX1W95pe/RlOLDe58aBW2J7R5RcAxomcPtp2VzsoYSNwvHElG503MD+3MSxr/AHDO85oBPKLJqrtWl7gB5GZtsuoIOqzFbDYypTqV6ADnOcW6w6BvvzWF2hhMVh3D7SHQ4yTPnot4y1jLOTh1akxobkk5HAOa3kdCDvGq432w2Z9mxdRkd0nO38rr/WVvNjYqp3XPcXMYA1vJu4dLqu9rzM5w1Ub2lk8Ygtn5qmF5c3mk9dxgMMBMmwFz0CfOJ1JFzqN10zhxMjiCk4oQY6T1hay5qM4myM1+U6JeJpZHEDQGx5bimRI0U3DYoQQ69o5RwKKU5IpYln4mkniDCk19qPqNyAujmdVW1G+SJjoKXrOzmdnCcyQLo6eILSl035giqU1P6v8AE2ljTxU2jjQdT4LPZSN6BeUvXZezYU9rsZp5KWztbG4/qsH708Uh1cpzArm2WN7Rmpxuq51Rzj3rDhv8VmveGQZVjicS4PMOtDTG64BWvTSWWdq1Cs9jG6zNPaLt8eSscBtcs3A+YW5dVOytY9MuKrKO2i7Vo8CpVLFBy17Rj1sdJ9n5/gH87vRbNjbLF9gGxR6ucfoPRbGm5MQ8DdAuRIJNFgoxokxbqm6ZvCAce5RcUbjp6lOk/UJnEGD4fqg3B+0P/wCd99AufBdB7RD/AEzzyXPgtUovtk0hUaOLPiG/LMyFaY+m2k9rKbiWvEmdBppxWVwuIdTeHNMEfuFuuz21KFVmWpSc6qJALRMg/SOK585rl3eLOZTV7IpYLI4XBaILYVtSrAERYqJtbDHDua3KQ1wlsmY4iVXVnkiQdLhTvLc/LbshwB4IYiucuoWc2LtTMAHFXDXh1uaNN+6ybtluGoU2kgakzzMkrHbc7bUHvjI6oBN7AeCtHbFbiqrzWcfd0+61oMBx3zyUPaFJlM5MNQYI/FlDp8StzL4lq9ldmO02GqZmVmGk3LDXTIJJjL1upXa/Zxfs+pvOHcHA8WcfIp3Y9IVGvpYim0teNSwAtPI7laYfDGlgsdTqHMGUXZXH8TS05fHcq48oeTjbidPVTGZXCCCXTpxHJWmyuxeOrtDqWGquad8AA+ZCVjux+Po96phazQLyG5v7ZTslTmWmfxpEw0EDmo4KsK1MFri+Q7nvI3KuKULK87KLrJCU0JVZkHqAU2aewTrq0ZRkKmoOgq5wr1LPt0eO7gn4RE3CiVPASATKntTRk4duqosUe8VoK5MKgqM1KphUvJDSmVxNNj+HcPhJb8p8lCU7ZlP3hNObO85GkKqMM0ipNB86wNeajPp5XFp3GJThE3FosVmnFnSeNDp4/uVJZUG4SBP1hV9OsCBxA3fvVKFUjhc+d93JZado9nNUnDMn+Z0dM3/a3bNFz32YuP2Zs7nP8pn1W/Y5VnSP07mQzwkEoyJQZ9r0ib9UQCIoAqYhNYwHN4epUhpuo+MPe8PUoNwTtMP4Do0gLBBdA7QQcM6NwXPwtUoUNVLwmIcxwcxxa4bxZRKeqdGo6rNVxX+M23VrhoqOnLomaeN4qAx4OnRLa2bb1K4xeZ2rLCY/KeCt6O140WWdQISHVil6yj206PsraLC2C65ueqvBtCjSYT3b77LjlOs8XDiE4cbVfbMb2S9D/wBjq+w8Y3EVSAe7CmVNr0qmLo4QQW1KjKbo0dl7zh0tCw2ydmFlIkPOcwGxa/rqq3YuMNLaFKqQ4Mwz7g2Ntdd5KrjxNRHyW3mvV1GmAAAAALACyx3tA7c0tn0y1sVMQR3ae5s6Of8ApqfmsXtf2rYiqCMMxtFkWfZ7zwvoPLxXM9rVXVi573EucZJcZknXx8VmYpqfbO0n16r6tQ5nvJJOlzwG4clWkqdicLEc7qHUbBW4VEFLxtPuU3AWIIndIKhqyolrqMHUExzm8IEVoVvg3yFW1aREpWGxOTcs5Tcbwy1eWlw4T1RoAVPh9shv4T4EJG0Nr5xDQQo+lX95pJq4oTAVdjWwotOuRunqiq1y7UqkwsqV8k0bT+BdD29UwEpguqIp22WRVJ/mAOs8uPJRqZmysdsMmnSdqAIm+p3aa25+FgqphhI0trgOn7Kkhu+VEYdRH6X3qRQfNvKVmtR2T2Vn/Sj87/rPqt+1c99lRP2QE73vjpMehXQAVSdJXs6Epj02wpbAgy3OSM90shFkN41g/soBIH1TeJNx09SnqYtdM4sX8PUoNwHtIQMOfBYcLZdqz/A8QsaFqkMaoOckoI0e03ZdZodlf8LrE8DuKtsVgyx8Osdx3EcQs4tt2Sx9LEN+zYoTHwP0cOQPEJ+ky4PHO4qZ4MKK9q2O2extWk0vou99T1t8Y6jf4LK08M972sa0lzjAHNRuNxvLomcy6NUaDqjgxjXOcdGtBcT0AW62B7LcSQKuJLaDBfIe9UI6CzfPwWi7NYMbKp5nAPrPgmBLjP4GngE7tGttTGXbRdSpHe8imAOJnvHwCx7Kzx/afoOwWGAIeCQNTc+e5YXtJtCliMS51AANgBztA5xBBmdbHVaBvs972bEYoubqWUm5fDMST8lmNtUaNHEOpUJdTa0SDE5jzHBaxZ83XERntAbAECNd29RnUpJngIvqfBPYrS8bhA3Dko2H68gDw4WnVbcoVKFiTYjy326qnxOHtKuBckAWuPA7xZMYiiSCLW8OnqglEWI6T8pUwUDMEa+KKphrFAKqNkC4t+wmzhQQYNx8+SPANLnZb/4m6tKTBmnqJHqAkahLYsbEIQFdbQwYcMzYkXmdeMjcqfLCTc5NkJJTpCbITlZyxKotk2U1mGI1hRsI3vBXTmA5QDqANOaKUht9PNQeBEtM8411hUiv2suRaSCOPKd/JUTRBI4SiCl0SdOifmLqOyxn9wpe5IOy+zB/+iZxDn/3lb2msH7NWRgqXPOf/sreUWaKnyJ/SxZPQm2tT1NBhNknNzQqM1nwUNz3C2qQWFIyouMPe8PUo2VYHndMYx0kdB6pG8ybX206t3YysG7eeqqkEFUgQQQSAJdGoWuDmmCDII3FIRph2rsVtgYmiHTD2WqN58ehWhxmyaTHfafdsD41Fj1681yb2XsccWACcpgOA0MXE9IXb9rbGc9ncgmNCQJU/NncuHT/AI/ik/Soobap0CHGL6uMHy4dFk+0ntMMuZTNtN8/4TO2eyuPf8DabQSbve0eQErN4j2e45hBdTa6d7XtN/FRxm+1/JnZxIqcb2lxFW2d3e5nen9n0obJ7xJkk65v0t+903Edj8W0Zvs7jF4a5ptxgFQadbKwCL3/AGd//SpJPjkzuV7LxL7STY8rdLaJFAWnQiIJjXT0PBR6lQm26BNp36eUKTQADZkggWPnOu/9NybIBpa5pIjeABaJ18t6VVbDrOETIjTfYcEyDblw8deSczggDjw6SIn1QRn3Qz2IgG8nnCXVoydI1jf06fuU5VaTBHSen73oSIm9td14j18OiDNYOhl9478QkD1+vyT2FYSzMTcuOkXH7+ibxMWbffIiRx8LIqT4AAMRaBO/XXqfNIHQb2jhpO+T18VAx2Hzd4C/SAQptQCBrcmf1SWPvBuOc8wkcqiTbgrPauDy95uh1HBVpQ3bLDlD4m9QtJh2nP56cIjXjoszTNx1C0WCvJ4jjz3eCCyDKA7S0eJ85VBjWZajhz+vgr94h+6TOhJvHnuVNtpkVOoH6eiIxTHBPh1v3+9yj0zIUhgmGtBJOkSSbaW6Iodx9njIwOH5gn/yc4j6hbekbLHdkaYGFw8XApU/OAT85WsoP8lWdJfUiIRtemK1URr5XR0qgvcTabpGkPTZGiGedyIg9PJBjIHioeKMEdPUqQxwI70AzxHoq7aVGXzmGg4eqRvLaCCC2QIIIJgEaCCA3HZUfZ/dukh0y7droPJbjaXaqrSZLTI3Xn/pBBclvNehjxiye0O373iCcpB3fRQK/b6q6O8bckEFSYxDLzZSnj2+qubkp5g91s4MQN9lSVXEAGB+zr+/8IILWtJXO5do1Q33GwuIHnx3qYLDro0AzprO/wAbIIII17zdxv0PDrqk0ah4kAHfvnW3EoIICRUYTGu/WTut58Uqg+2kQSB0jhx/WN6CCATiKUtHEDy4RvUKlXgmZndJEHlBFuPCyCCKEupVJg8IEG26ZG5JFS0anW46eSCCQOPqgiN1jrqqPGUcruSCCDNNKv8AAOBEzwN9NI8bo0Ej+HqgOcG2keEfJU22PwHkQf3GqCCIV6R9nOioz8zP7gtNjXhz6eVwDRUdnh0HNBgyN0WQQWM5ulHU+xb2fYqHeu5rpOc2yk5LTB8VoaT5pGD3ssxmuXHVuTSEaCfrf5YTKgDnST3AdQ4ATl3ER01TLqgkEkHKyoSM0XBlote6NBL04/v/AExvqt3GIy/jJnM0yBJgRa+5OCqBmBMhw0zabou496+48EEEY7l7Bbq0m5kANBuPxZ238mqvxtBxLQwiGtAMGxdckjzRoIxwmz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4" name="AutoShape 8" descr="data:image/jpeg;base64,/9j/4AAQSkZJRgABAQAAAQABAAD/2wCEAAkGBxQSEhQUEhQUFRQUGBQXFxQVFxUVGBcVFxUWFxUUFxYYHCggGBolHBQVITEhJSkrLi4uFx8zODMsNygtLisBCgoKDg0OGhAQGiwcHxwsLCwsLCwsLCwsLCwsLCwsLCwsLCwsLCwsLCwsLCwsLCwsLCwsLCwsLCwsNys3LCsrN//AABEIAKgBLAMBIgACEQEDEQH/xAAcAAAABwEBAAAAAAAAAAAAAAAAAQIDBAUGBwj/xAA+EAABAwIDBQUFBgUEAwEAAAABAAIRAyEEEjEFQVFhcQYigZHBBxMyobEUM0Jy0fAjUmKy4SSCwvGSk6I0/8QAGQEAAwEBAQAAAAAAAAAAAAAAAAEDAgQF/8QAIhEBAQACAgMBAAIDAAAAAAAAAAECESExAxJBIlHwBBNh/9oADAMBAAIRAxEAPwCixXwOPI/RcurfEep+q6fjfuz09FzCr8R6n6qpElKCIpULNbhJRI3IpTjN7BBEjQAQQQRwAQQQQAQhGjhAJhHlTjWqZh8E95a0Ay7SPmeiVykOTaE1k6AlL+znetXT7NFjC5xAM5QDMudbyiZPC28wpI7NENGYSXAOI35Tam3kXHyuo3zRSeNj2gN3T1/RSg+pBiwgGANdB6q+PZ7+I3OYbGYkawSQ2BxOUx1TuzsIPevJFnFzGf7G5mgcfhCzcz9VbQAAAr02uDo4ZhI5XCrtq7Iyd+kS6n829eXNafaWAhrd7t8bswBbPPvfNNVcG+icwBfTsHRcjjbgszPTXpthyiV/t3YwaPe0rsPxAfhPEcvoqBWmUs3ELjZdVIwHxhaph0WWwHxhadhTI8xTcAe8q9qn7O+JE7K9NE16Bemy5ILlVN0L2Zv++/2f8l0FpXO/Zie7WP8AUz6H9V0BhWK3DyIIpRrLQ0ERKLMgFKHjB3vD1KlqJjD3vD1KA88bSd/Dd+VczdqV0jHj+G48vRc2dqqWlBlGCklGEq3OxORIyiSKggggggQQQQBoIkoLQBGCiTuFoGo9rG6uIaPFKm0HZnY3vQXuHdv5Ad4rebE2GKTTWcP4jzDJ0psn4vAfM8lYbP2SyhSYwxla1oM7+E8ibnoovaPGPiWfC4hrAdzR3QT1cZ8VyZ5bq+MSaj6bpq1BFJgJa3gxs5Rzc52Zx45hwUZ1ckjPAcSar28DkIpU+ENBHjCoK+LJqsZOZlLK9wH4nNAyNnrl+ai4jaMF5mZ7s8TmlzuQLh5BJrlp8bSY1jHbyIHMMEk+BnyVJstrBFSoJA94GARd7j3neUCeZ4Kqxe1C+oBmORrWsF905j00AVhsih75xcbMaMrAdABw/VZp447pylSc+HfzPkHnpMecLZbMwDRBIhsQS7fxJCx+M7QYegWsANR4Nw3TpKk7O7Q1a9UAjK0j4EpLO1uPid2hwVBriaLXOJvUZq0t3wPFc07TbJFB4NMk0n3YTYji0jiF0bb+3qmFrNZhKLRDGmrUqCc5ffKODRbx6KN2v2dTxJDg3KC0VQ0WjOxrnNMc5I8VeSY8uXP9OZ7NHfC0oCocI8GpZoA5LQNVEBsU/Z3xKG1qm7N+JOdlV2UgpbkghUqbfezN3cqj+pv0XQablzv2Z6VurPoV0BhWa3EiUAU1mRgrJl1Cm2OQqFN00GlAqLjPi8PUp9jlHxr+8OnqUB502kf4bvy+i5wV0baf3bvyrnKpSgFGESUFmtwkokZCfwuCqVDFNjnH+kEpl9R0Fe0uyOMdpQf8v1UfF9nMVSEvoVAOIE/RLcP0y/hVIJTmxqkoZBGESMIA1svZtsn3lb3rohhAbP8AMd/gFjVs9k7ROHoBrPiLTJ/qfYeWqx5LqN4TdbXaG1RWrhjT3CYA4NaIn18FnO1/aFpdlpnuUxutLtwnf/lUFTaGSXToIHOdypaji83m9+pJUMcd9rXhd7Pxss1gmXPPp9PNFjqoyji42G8NH7+ah1GhjW3jfHE7j0uiwvfcN/Mo19OAxhc+bwTKuKmKIbDDlaBcn0SsNhNSBoFFrYV1RzabQTJvzS3yprhS1qxa4FrYBuHHV17mVpey1VxxFEj+YHw3rUVNnF9D3PuQGkNkkAkZdAHHQTfwVh2O7KNYHVtzTAB+cLWer0Xjl+tttTZ9PG0j7sNbWDcs5WkgWO/UWXPO0WwqjqD6TPeNrNYAWk/GWGQGnhBIjmtphdoNovzHlMcOqZ2z2xwpJDSHWuNYPVKZcN5eKbeftmtIqQRBGo0IO8QtGE72tweXGNqAQMRTZVjmZDvoD/uTQVpXBlNXRxrlM2b8SgNap+yx3k52zel24pBKNwTblSpt/wCzU9yr+Zv9q3jSsB7Nvu6v5x/at4wrNbh3OjzJuUJSM642SM1kWZCEGcpvTOKdcdPUoUhHzKbxbrjp6lOB592gYpu6Lm5K6LtD7t35VzlbIopyjSLiGtBJNgBqSkhskALpfYbYjabQ8iah3n8I4BYyy1FcMd1E7N+z4uIdif8A1j/kfRdJ2bsOnTADGtaBaGgBHhDwieKssI8A33rnyztrtw8cxTGbPgbrJirTboY+immm/L3YPVRK1B5MEgG8b5HRKtzSh2x2Yw1cTUpMP9UQfAi65f2w7Buw4NXD5n0xctN3NHEcQutvwrpdpAj4XQI4wdPBS/s7MrRaC24Jmx6p4Z3afl8WNjzAgtN7QNgjCYpwZ93U77I0F7t8D9VmV07cHR2kySBxICuMdVvANhHyCrdnMmo3lJ8hKlVjmkRx73opZ9q4dGPeBxk/CJgcVM2ZhDVNrTcu3AXk/NR6GCJIBnLy1PHorepigymQ0ZbRxPUlYyvyNSKnbuIa6qQz4Ww0dBqlbIrd87pVZUMklO4SrldKpcfynjl+nUuztEE3AutrsvZtBpktauZbJ2lYQdfktFT2yY1XN1XbNVsNrY2k1uSmBfz/AMJqpjRSoZWn4WnzO/zWLdtUzO9SG4w1O7xsjbfEV3ajbz/digzukgEkjWd6zlHDDukkmYmZuun7WpUHU2tc1pcIglYTb+NoMdkptzub8RBsOVk9fCyu0vtERXo0qjdaJLeYY+LeDgPNUcpOytqOe4tynIZBSqrYJHBVwvxxeac7KaVP2b8SrmlTtl/EqTtC9LtxTTilkpp5VKm3ns5+7qH+sf2hbtjlhfZ4f4L/AM5/tatwwrNbhwG6UHJkm6Ugy3Iw6ySSimEAppTGLfcdPUp8KHjNR09Sg3AtpCKT5/l9FztdE2pTig68930XOwtkl4Id4fVdb7O1h7pobwuuTYS0netv2c2xADeA+aj5OY6PFdZN/RMQSpzcREGdVU4WpnZqJRYmrDNdBuXK7kjavbQ0JytDoGpWTxntLq1CbRwgfIosZXpOBztLySGtpixe86N5Disji8FUdXdTFNrSItTByid1+GkquM3Ecrzp0vsvt04lwZciL9ZJVP2w2iWPyOqZHm7QJnLOpA3K37FbMdgu9UF3eMDko3bzsuKuJp4lp7hADxMSwaEcNSEprbWUtxYzb2G97hnPD3PNMgnNE8CQNQFil0vD9jgGVatMvg++YWyMob7uaetyS4O+S5quiOHPs/g6uV08j9EVN5LrW66Jtgkpd2yOBIRlBKuaNVlIZi4PcR8MGPEnVN4utnaS8wAO60Wk7yeQVS6YzTqgwyp+v1v2+EEKW3BZmgtKYF44rWYHYuSk4l13CY3Aj1Tyujww2qNkNLdT4cFoadbms6K2h4qyweInUqWXK2PHC9ojMr3ZWDjvTeDEFZnCVgDKmVdoOA7tljTUobfdXqPy0ZnSZsBFyqvDbCZTBNYue46gSB0vqrrZmMMybk7rFaHA4T3pBfAaEbvRzX1i6B70MYGgcFExzSHSd66XisLh6be7llYbtFVY493ctYcVPzc4qYFWOyDdVbSrPY+q6J24r0uXJh7k84plxVKm3/s8+5d+c/Rq21MrD+zz7l/DOf7QtrTKTcOON04EwbpbEGdcUWZJJRbkgdBUPFi/h6lPg2UbGOuOnqUG4Ntj7l9vwrnYXQtt/cu/KuerZJFIqz2fWyOBlNbK2YKl3VGUxuLpM+A3KzxOwnU2Zw5lRu8sOngVLKx0Y45dtzsDGB4uf3C0FXZYqt7puVz/AGNVygGbOFgtnsrasRyXNlNV2eO7xNUOzPu6gdVDg5t6dgWzvJ+ikt2QX1W95pe/RlOLDe58aBW2J7R5RcAxomcPtp2VzsoYSNwvHElG503MD+3MSxr/AHDO85oBPKLJqrtWl7gB5GZtsuoIOqzFbDYypTqV6ADnOcW6w6BvvzWF2hhMVh3D7SHQ4yTPnot4y1jLOTh1akxobkk5HAOa3kdCDvGq432w2Z9mxdRkd0nO38rr/WVvNjYqp3XPcXMYA1vJu4dLqu9rzM5w1Ub2lk8Ygtn5qmF5c3mk9dxgMMBMmwFz0CfOJ1JFzqN10zhxMjiCk4oQY6T1hay5qM4myM1+U6JeJpZHEDQGx5bimRI0U3DYoQQ69o5RwKKU5IpYln4mkniDCk19qPqNyAujmdVW1G+SJjoKXrOzmdnCcyQLo6eILSl035giqU1P6v8AE2ljTxU2jjQdT4LPZSN6BeUvXZezYU9rsZp5KWztbG4/qsH708Uh1cpzArm2WN7Rmpxuq51Rzj3rDhv8VmveGQZVjicS4PMOtDTG64BWvTSWWdq1Cs9jG6zNPaLt8eSscBtcs3A+YW5dVOytY9MuKrKO2i7Vo8CpVLFBy17Rj1sdJ9n5/gH87vRbNjbLF9gGxR6ucfoPRbGm5MQ8DdAuRIJNFgoxokxbqm6ZvCAce5RcUbjp6lOk/UJnEGD4fqg3B+0P/wCd99AufBdB7RD/AEzzyXPgtUovtk0hUaOLPiG/LMyFaY+m2k9rKbiWvEmdBppxWVwuIdTeHNMEfuFuuz21KFVmWpSc6qJALRMg/SOK585rl3eLOZTV7IpYLI4XBaILYVtSrAERYqJtbDHDua3KQ1wlsmY4iVXVnkiQdLhTvLc/LbshwB4IYiucuoWc2LtTMAHFXDXh1uaNN+6ybtluGoU2kgakzzMkrHbc7bUHvjI6oBN7AeCtHbFbiqrzWcfd0+61oMBx3zyUPaFJlM5MNQYI/FlDp8StzL4lq9ldmO02GqZmVmGk3LDXTIJJjL1upXa/Zxfs+pvOHcHA8WcfIp3Y9IVGvpYim0teNSwAtPI7laYfDGlgsdTqHMGUXZXH8TS05fHcq48oeTjbidPVTGZXCCCXTpxHJWmyuxeOrtDqWGquad8AA+ZCVjux+Po96phazQLyG5v7ZTslTmWmfxpEw0EDmo4KsK1MFri+Q7nvI3KuKULK87KLrJCU0JVZkHqAU2aewTrq0ZRkKmoOgq5wr1LPt0eO7gn4RE3CiVPASATKntTRk4duqosUe8VoK5MKgqM1KphUvJDSmVxNNj+HcPhJb8p8lCU7ZlP3hNObO85GkKqMM0ipNB86wNeajPp5XFp3GJThE3FosVmnFnSeNDp4/uVJZUG4SBP1hV9OsCBxA3fvVKFUjhc+d93JZado9nNUnDMn+Z0dM3/a3bNFz32YuP2Zs7nP8pn1W/Y5VnSP07mQzwkEoyJQZ9r0ib9UQCIoAqYhNYwHN4epUhpuo+MPe8PUoNwTtMP4Do0gLBBdA7QQcM6NwXPwtUoUNVLwmIcxwcxxa4bxZRKeqdGo6rNVxX+M23VrhoqOnLomaeN4qAx4OnRLa2bb1K4xeZ2rLCY/KeCt6O140WWdQISHVil6yj206PsraLC2C65ueqvBtCjSYT3b77LjlOs8XDiE4cbVfbMb2S9D/wBjq+w8Y3EVSAe7CmVNr0qmLo4QQW1KjKbo0dl7zh0tCw2ydmFlIkPOcwGxa/rqq3YuMNLaFKqQ4Mwz7g2Ntdd5KrjxNRHyW3mvV1GmAAAAALACyx3tA7c0tn0y1sVMQR3ae5s6Of8ApqfmsXtf2rYiqCMMxtFkWfZ7zwvoPLxXM9rVXVi573EucZJcZknXx8VmYpqfbO0n16r6tQ5nvJJOlzwG4clWkqdicLEc7qHUbBW4VEFLxtPuU3AWIIndIKhqyolrqMHUExzm8IEVoVvg3yFW1aREpWGxOTcs5Tcbwy1eWlw4T1RoAVPh9shv4T4EJG0Nr5xDQQo+lX95pJq4oTAVdjWwotOuRunqiq1y7UqkwsqV8k0bT+BdD29UwEpguqIp22WRVJ/mAOs8uPJRqZmysdsMmnSdqAIm+p3aa25+FgqphhI0trgOn7Kkhu+VEYdRH6X3qRQfNvKVmtR2T2Vn/Sj87/rPqt+1c99lRP2QE73vjpMehXQAVSdJXs6Epj02wpbAgy3OSM90shFkN41g/soBIH1TeJNx09SnqYtdM4sX8PUoNwHtIQMOfBYcLZdqz/A8QsaFqkMaoOckoI0e03ZdZodlf8LrE8DuKtsVgyx8Osdx3EcQs4tt2Sx9LEN+zYoTHwP0cOQPEJ+ky4PHO4qZ4MKK9q2O2extWk0vou99T1t8Y6jf4LK08M972sa0lzjAHNRuNxvLomcy6NUaDqjgxjXOcdGtBcT0AW62B7LcSQKuJLaDBfIe9UI6CzfPwWi7NYMbKp5nAPrPgmBLjP4GngE7tGttTGXbRdSpHe8imAOJnvHwCx7Kzx/afoOwWGAIeCQNTc+e5YXtJtCliMS51AANgBztA5xBBmdbHVaBvs972bEYoubqWUm5fDMST8lmNtUaNHEOpUJdTa0SDE5jzHBaxZ83XERntAbAECNd29RnUpJngIvqfBPYrS8bhA3Dko2H68gDw4WnVbcoVKFiTYjy326qnxOHtKuBckAWuPA7xZMYiiSCLW8OnqglEWI6T8pUwUDMEa+KKphrFAKqNkC4t+wmzhQQYNx8+SPANLnZb/4m6tKTBmnqJHqAkahLYsbEIQFdbQwYcMzYkXmdeMjcqfLCTc5NkJJTpCbITlZyxKotk2U1mGI1hRsI3vBXTmA5QDqANOaKUht9PNQeBEtM8411hUiv2suRaSCOPKd/JUTRBI4SiCl0SdOifmLqOyxn9wpe5IOy+zB/+iZxDn/3lb2msH7NWRgqXPOf/sreUWaKnyJ/SxZPQm2tT1NBhNknNzQqM1nwUNz3C2qQWFIyouMPe8PUo2VYHndMYx0kdB6pG8ybX206t3YysG7eeqqkEFUgQQQSAJdGoWuDmmCDII3FIRph2rsVtgYmiHTD2WqN58ehWhxmyaTHfafdsD41Fj1681yb2XsccWACcpgOA0MXE9IXb9rbGc9ncgmNCQJU/NncuHT/AI/ik/Soobap0CHGL6uMHy4dFk+0ntMMuZTNtN8/4TO2eyuPf8DabQSbve0eQErN4j2e45hBdTa6d7XtN/FRxm+1/JnZxIqcb2lxFW2d3e5nen9n0obJ7xJkk65v0t+903Edj8W0Zvs7jF4a5ptxgFQadbKwCL3/AGd//SpJPjkzuV7LxL7STY8rdLaJFAWnQiIJjXT0PBR6lQm26BNp36eUKTQADZkggWPnOu/9NybIBpa5pIjeABaJ18t6VVbDrOETIjTfYcEyDblw8deSczggDjw6SIn1QRn3Qz2IgG8nnCXVoydI1jf06fuU5VaTBHSen73oSIm9td14j18OiDNYOhl9478QkD1+vyT2FYSzMTcuOkXH7+ibxMWbffIiRx8LIqT4AAMRaBO/XXqfNIHQb2jhpO+T18VAx2Hzd4C/SAQptQCBrcmf1SWPvBuOc8wkcqiTbgrPauDy95uh1HBVpQ3bLDlD4m9QtJh2nP56cIjXjoszTNx1C0WCvJ4jjz3eCCyDKA7S0eJ85VBjWZajhz+vgr94h+6TOhJvHnuVNtpkVOoH6eiIxTHBPh1v3+9yj0zIUhgmGtBJOkSSbaW6Iodx9njIwOH5gn/yc4j6hbekbLHdkaYGFw8XApU/OAT85WsoP8lWdJfUiIRtemK1URr5XR0qgvcTabpGkPTZGiGedyIg9PJBjIHioeKMEdPUqQxwI70AzxHoq7aVGXzmGg4eqRvLaCCC2QIIIJgEaCCA3HZUfZ/dukh0y7droPJbjaXaqrSZLTI3Xn/pBBclvNehjxiye0O373iCcpB3fRQK/b6q6O8bckEFSYxDLzZSnj2+qubkp5g91s4MQN9lSVXEAGB+zr+/8IILWtJXO5do1Q33GwuIHnx3qYLDro0AzprO/wAbIIII17zdxv0PDrqk0ah4kAHfvnW3EoIICRUYTGu/WTut58Uqg+2kQSB0jhx/WN6CCATiKUtHEDy4RvUKlXgmZndJEHlBFuPCyCCKEupVJg8IEG26ZG5JFS0anW46eSCCQOPqgiN1jrqqPGUcruSCCDNNKv8AAOBEzwN9NI8bo0Ej+HqgOcG2keEfJU22PwHkQf3GqCCIV6R9nOioz8zP7gtNjXhz6eVwDRUdnh0HNBgyN0WQQWM5ulHU+xb2fYqHeu5rpOc2yk5LTB8VoaT5pGD3ssxmuXHVuTSEaCfrf5YTKgDnST3AdQ4ATl3ER01TLqgkEkHKyoSM0XBlote6NBL04/v/AExvqt3GIy/jJnM0yBJgRa+5OCqBmBMhw0zabou496+48EEEY7l7Bbq0m5kANBuPxZ238mqvxtBxLQwiGtAMGxdckjzRoIxwmz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6" name="AutoShape 10" descr="data:image/jpeg;base64,/9j/4AAQSkZJRgABAQAAAQABAAD/2wCEAAkGBxQSEhQUEhQUFRQUGBQXFxQVFxUVGBcVFxUWFxUUFxYYHCggGBolHBQVITEhJSkrLi4uFx8zODMsNygtLisBCgoKDg0OGhAQGiwcHxwsLCwsLCwsLCwsLCwsLCwsLCwsLCwsLCwsLCwsLCwsLCwsLCwsLCwsLCwsNys3LCsrN//AABEIAKgBLAMBIgACEQEDEQH/xAAcAAAABwEBAAAAAAAAAAAAAAAAAQIDBAUGBwj/xAA+EAABAwIDBQUFBgUEAwEAAAABAAIRAyEEEjEFQVFhcQYigZHBBxMyobEUM0Jy0fAjUmKy4SSCwvGSk6I0/8QAGQEAAwEBAQAAAAAAAAAAAAAAAAEDAgQF/8QAIhEBAQACAgMBAAIDAAAAAAAAAAECESExAxJBIlHwBBNh/9oADAMBAAIRAxEAPwCixXwOPI/RcurfEep+q6fjfuz09FzCr8R6n6qpElKCIpULNbhJRI3IpTjN7BBEjQAQQQRwAQQQQAQhGjhAJhHlTjWqZh8E95a0Ay7SPmeiVykOTaE1k6AlL+znetXT7NFjC5xAM5QDMudbyiZPC28wpI7NENGYSXAOI35Tam3kXHyuo3zRSeNj2gN3T1/RSg+pBiwgGANdB6q+PZ7+I3OYbGYkawSQ2BxOUx1TuzsIPevJFnFzGf7G5mgcfhCzcz9VbQAAAr02uDo4ZhI5XCrtq7Iyd+kS6n829eXNafaWAhrd7t8bswBbPPvfNNVcG+icwBfTsHRcjjbgszPTXpthyiV/t3YwaPe0rsPxAfhPEcvoqBWmUs3ELjZdVIwHxhaph0WWwHxhadhTI8xTcAe8q9qn7O+JE7K9NE16Bemy5ILlVN0L2Zv++/2f8l0FpXO/Zie7WP8AUz6H9V0BhWK3DyIIpRrLQ0ERKLMgFKHjB3vD1KlqJjD3vD1KA88bSd/Dd+VczdqV0jHj+G48vRc2dqqWlBlGCklGEq3OxORIyiSKggggggQQQQBoIkoLQBGCiTuFoGo9rG6uIaPFKm0HZnY3vQXuHdv5Ad4rebE2GKTTWcP4jzDJ0psn4vAfM8lYbP2SyhSYwxla1oM7+E8ibnoovaPGPiWfC4hrAdzR3QT1cZ8VyZ5bq+MSaj6bpq1BFJgJa3gxs5Rzc52Zx45hwUZ1ckjPAcSar28DkIpU+ENBHjCoK+LJqsZOZlLK9wH4nNAyNnrl+ai4jaMF5mZ7s8TmlzuQLh5BJrlp8bSY1jHbyIHMMEk+BnyVJstrBFSoJA94GARd7j3neUCeZ4Kqxe1C+oBmORrWsF905j00AVhsih75xcbMaMrAdABw/VZp447pylSc+HfzPkHnpMecLZbMwDRBIhsQS7fxJCx+M7QYegWsANR4Nw3TpKk7O7Q1a9UAjK0j4EpLO1uPid2hwVBriaLXOJvUZq0t3wPFc07TbJFB4NMk0n3YTYji0jiF0bb+3qmFrNZhKLRDGmrUqCc5ffKODRbx6KN2v2dTxJDg3KC0VQ0WjOxrnNMc5I8VeSY8uXP9OZ7NHfC0oCocI8GpZoA5LQNVEBsU/Z3xKG1qm7N+JOdlV2UgpbkghUqbfezN3cqj+pv0XQablzv2Z6VurPoV0BhWa3EiUAU1mRgrJl1Cm2OQqFN00GlAqLjPi8PUp9jlHxr+8OnqUB502kf4bvy+i5wV0baf3bvyrnKpSgFGESUFmtwkokZCfwuCqVDFNjnH+kEpl9R0Fe0uyOMdpQf8v1UfF9nMVSEvoVAOIE/RLcP0y/hVIJTmxqkoZBGESMIA1svZtsn3lb3rohhAbP8AMd/gFjVs9k7ROHoBrPiLTJ/qfYeWqx5LqN4TdbXaG1RWrhjT3CYA4NaIn18FnO1/aFpdlpnuUxutLtwnf/lUFTaGSXToIHOdypaji83m9+pJUMcd9rXhd7Pxss1gmXPPp9PNFjqoyji42G8NH7+ah1GhjW3jfHE7j0uiwvfcN/Mo19OAxhc+bwTKuKmKIbDDlaBcn0SsNhNSBoFFrYV1RzabQTJvzS3yprhS1qxa4FrYBuHHV17mVpey1VxxFEj+YHw3rUVNnF9D3PuQGkNkkAkZdAHHQTfwVh2O7KNYHVtzTAB+cLWer0Xjl+tttTZ9PG0j7sNbWDcs5WkgWO/UWXPO0WwqjqD6TPeNrNYAWk/GWGQGnhBIjmtphdoNovzHlMcOqZ2z2xwpJDSHWuNYPVKZcN5eKbeftmtIqQRBGo0IO8QtGE72tweXGNqAQMRTZVjmZDvoD/uTQVpXBlNXRxrlM2b8SgNap+yx3k52zel24pBKNwTblSpt/wCzU9yr+Zv9q3jSsB7Nvu6v5x/at4wrNbh3OjzJuUJSM642SM1kWZCEGcpvTOKdcdPUoUhHzKbxbrjp6lOB592gYpu6Lm5K6LtD7t35VzlbIopyjSLiGtBJNgBqSkhskALpfYbYjabQ8iah3n8I4BYyy1FcMd1E7N+z4uIdif8A1j/kfRdJ2bsOnTADGtaBaGgBHhDwieKssI8A33rnyztrtw8cxTGbPgbrJirTboY+immm/L3YPVRK1B5MEgG8b5HRKtzSh2x2Yw1cTUpMP9UQfAi65f2w7Buw4NXD5n0xctN3NHEcQutvwrpdpAj4XQI4wdPBS/s7MrRaC24Jmx6p4Z3afl8WNjzAgtN7QNgjCYpwZ93U77I0F7t8D9VmV07cHR2kySBxICuMdVvANhHyCrdnMmo3lJ8hKlVjmkRx73opZ9q4dGPeBxk/CJgcVM2ZhDVNrTcu3AXk/NR6GCJIBnLy1PHorepigymQ0ZbRxPUlYyvyNSKnbuIa6qQz4Ww0dBqlbIrd87pVZUMklO4SrldKpcfynjl+nUuztEE3AutrsvZtBpktauZbJ2lYQdfktFT2yY1XN1XbNVsNrY2k1uSmBfz/AMJqpjRSoZWn4WnzO/zWLdtUzO9SG4w1O7xsjbfEV3ajbz/digzukgEkjWd6zlHDDukkmYmZuun7WpUHU2tc1pcIglYTb+NoMdkptzub8RBsOVk9fCyu0vtERXo0qjdaJLeYY+LeDgPNUcpOytqOe4tynIZBSqrYJHBVwvxxeac7KaVP2b8SrmlTtl/EqTtC9LtxTTilkpp5VKm3ns5+7qH+sf2hbtjlhfZ4f4L/AM5/tatwwrNbhwG6UHJkm6Ugy3Iw6ySSimEAppTGLfcdPUp8KHjNR09Sg3AtpCKT5/l9FztdE2pTig68930XOwtkl4Id4fVdb7O1h7pobwuuTYS0netv2c2xADeA+aj5OY6PFdZN/RMQSpzcREGdVU4WpnZqJRYmrDNdBuXK7kjavbQ0JytDoGpWTxntLq1CbRwgfIosZXpOBztLySGtpixe86N5Disji8FUdXdTFNrSItTByid1+GkquM3Ecrzp0vsvt04lwZciL9ZJVP2w2iWPyOqZHm7QJnLOpA3K37FbMdgu9UF3eMDko3bzsuKuJp4lp7hADxMSwaEcNSEprbWUtxYzb2G97hnPD3PNMgnNE8CQNQFil0vD9jgGVatMvg++YWyMob7uaetyS4O+S5quiOHPs/g6uV08j9EVN5LrW66Jtgkpd2yOBIRlBKuaNVlIZi4PcR8MGPEnVN4utnaS8wAO60Wk7yeQVS6YzTqgwyp+v1v2+EEKW3BZmgtKYF44rWYHYuSk4l13CY3Aj1Tyujww2qNkNLdT4cFoadbms6K2h4qyweInUqWXK2PHC9ojMr3ZWDjvTeDEFZnCVgDKmVdoOA7tljTUobfdXqPy0ZnSZsBFyqvDbCZTBNYue46gSB0vqrrZmMMybk7rFaHA4T3pBfAaEbvRzX1i6B70MYGgcFExzSHSd66XisLh6be7llYbtFVY493ctYcVPzc4qYFWOyDdVbSrPY+q6J24r0uXJh7k84plxVKm3/s8+5d+c/Rq21MrD+zz7l/DOf7QtrTKTcOON04EwbpbEGdcUWZJJRbkgdBUPFi/h6lPg2UbGOuOnqUG4Ntj7l9vwrnYXQtt/cu/KuerZJFIqz2fWyOBlNbK2YKl3VGUxuLpM+A3KzxOwnU2Zw5lRu8sOngVLKx0Y45dtzsDGB4uf3C0FXZYqt7puVz/AGNVygGbOFgtnsrasRyXNlNV2eO7xNUOzPu6gdVDg5t6dgWzvJ+ikt2QX1W95pe/RlOLDe58aBW2J7R5RcAxomcPtp2VzsoYSNwvHElG503MD+3MSxr/AHDO85oBPKLJqrtWl7gB5GZtsuoIOqzFbDYypTqV6ADnOcW6w6BvvzWF2hhMVh3D7SHQ4yTPnot4y1jLOTh1akxobkk5HAOa3kdCDvGq432w2Z9mxdRkd0nO38rr/WVvNjYqp3XPcXMYA1vJu4dLqu9rzM5w1Ub2lk8Ygtn5qmF5c3mk9dxgMMBMmwFz0CfOJ1JFzqN10zhxMjiCk4oQY6T1hay5qM4myM1+U6JeJpZHEDQGx5bimRI0U3DYoQQ69o5RwKKU5IpYln4mkniDCk19qPqNyAujmdVW1G+SJjoKXrOzmdnCcyQLo6eILSl035giqU1P6v8AE2ljTxU2jjQdT4LPZSN6BeUvXZezYU9rsZp5KWztbG4/qsH708Uh1cpzArm2WN7Rmpxuq51Rzj3rDhv8VmveGQZVjicS4PMOtDTG64BWvTSWWdq1Cs9jG6zNPaLt8eSscBtcs3A+YW5dVOytY9MuKrKO2i7Vo8CpVLFBy17Rj1sdJ9n5/gH87vRbNjbLF9gGxR6ucfoPRbGm5MQ8DdAuRIJNFgoxokxbqm6ZvCAce5RcUbjp6lOk/UJnEGD4fqg3B+0P/wCd99AufBdB7RD/AEzzyXPgtUovtk0hUaOLPiG/LMyFaY+m2k9rKbiWvEmdBppxWVwuIdTeHNMEfuFuuz21KFVmWpSc6qJALRMg/SOK585rl3eLOZTV7IpYLI4XBaILYVtSrAERYqJtbDHDua3KQ1wlsmY4iVXVnkiQdLhTvLc/LbshwB4IYiucuoWc2LtTMAHFXDXh1uaNN+6ybtluGoU2kgakzzMkrHbc7bUHvjI6oBN7AeCtHbFbiqrzWcfd0+61oMBx3zyUPaFJlM5MNQYI/FlDp8StzL4lq9ldmO02GqZmVmGk3LDXTIJJjL1upXa/Zxfs+pvOHcHA8WcfIp3Y9IVGvpYim0teNSwAtPI7laYfDGlgsdTqHMGUXZXH8TS05fHcq48oeTjbidPVTGZXCCCXTpxHJWmyuxeOrtDqWGquad8AA+ZCVjux+Po96phazQLyG5v7ZTslTmWmfxpEw0EDmo4KsK1MFri+Q7nvI3KuKULK87KLrJCU0JVZkHqAU2aewTrq0ZRkKmoOgq5wr1LPt0eO7gn4RE3CiVPASATKntTRk4duqosUe8VoK5MKgqM1KphUvJDSmVxNNj+HcPhJb8p8lCU7ZlP3hNObO85GkKqMM0ipNB86wNeajPp5XFp3GJThE3FosVmnFnSeNDp4/uVJZUG4SBP1hV9OsCBxA3fvVKFUjhc+d93JZado9nNUnDMn+Z0dM3/a3bNFz32YuP2Zs7nP8pn1W/Y5VnSP07mQzwkEoyJQZ9r0ib9UQCIoAqYhNYwHN4epUhpuo+MPe8PUoNwTtMP4Do0gLBBdA7QQcM6NwXPwtUoUNVLwmIcxwcxxa4bxZRKeqdGo6rNVxX+M23VrhoqOnLomaeN4qAx4OnRLa2bb1K4xeZ2rLCY/KeCt6O140WWdQISHVil6yj206PsraLC2C65ueqvBtCjSYT3b77LjlOs8XDiE4cbVfbMb2S9D/wBjq+w8Y3EVSAe7CmVNr0qmLo4QQW1KjKbo0dl7zh0tCw2ydmFlIkPOcwGxa/rqq3YuMNLaFKqQ4Mwz7g2Ntdd5KrjxNRHyW3mvV1GmAAAAALACyx3tA7c0tn0y1sVMQR3ae5s6Of8ApqfmsXtf2rYiqCMMxtFkWfZ7zwvoPLxXM9rVXVi573EucZJcZknXx8VmYpqfbO0n16r6tQ5nvJJOlzwG4clWkqdicLEc7qHUbBW4VEFLxtPuU3AWIIndIKhqyolrqMHUExzm8IEVoVvg3yFW1aREpWGxOTcs5Tcbwy1eWlw4T1RoAVPh9shv4T4EJG0Nr5xDQQo+lX95pJq4oTAVdjWwotOuRunqiq1y7UqkwsqV8k0bT+BdD29UwEpguqIp22WRVJ/mAOs8uPJRqZmysdsMmnSdqAIm+p3aa25+FgqphhI0trgOn7Kkhu+VEYdRH6X3qRQfNvKVmtR2T2Vn/Sj87/rPqt+1c99lRP2QE73vjpMehXQAVSdJXs6Epj02wpbAgy3OSM90shFkN41g/soBIH1TeJNx09SnqYtdM4sX8PUoNwHtIQMOfBYcLZdqz/A8QsaFqkMaoOckoI0e03ZdZodlf8LrE8DuKtsVgyx8Osdx3EcQs4tt2Sx9LEN+zYoTHwP0cOQPEJ+ky4PHO4qZ4MKK9q2O2extWk0vou99T1t8Y6jf4LK08M972sa0lzjAHNRuNxvLomcy6NUaDqjgxjXOcdGtBcT0AW62B7LcSQKuJLaDBfIe9UI6CzfPwWi7NYMbKp5nAPrPgmBLjP4GngE7tGttTGXbRdSpHe8imAOJnvHwCx7Kzx/afoOwWGAIeCQNTc+e5YXtJtCliMS51AANgBztA5xBBmdbHVaBvs972bEYoubqWUm5fDMST8lmNtUaNHEOpUJdTa0SDE5jzHBaxZ83XERntAbAECNd29RnUpJngIvqfBPYrS8bhA3Dko2H68gDw4WnVbcoVKFiTYjy326qnxOHtKuBckAWuPA7xZMYiiSCLW8OnqglEWI6T8pUwUDMEa+KKphrFAKqNkC4t+wmzhQQYNx8+SPANLnZb/4m6tKTBmnqJHqAkahLYsbEIQFdbQwYcMzYkXmdeMjcqfLCTc5NkJJTpCbITlZyxKotk2U1mGI1hRsI3vBXTmA5QDqANOaKUht9PNQeBEtM8411hUiv2suRaSCOPKd/JUTRBI4SiCl0SdOifmLqOyxn9wpe5IOy+zB/+iZxDn/3lb2msH7NWRgqXPOf/sreUWaKnyJ/SxZPQm2tT1NBhNknNzQqM1nwUNz3C2qQWFIyouMPe8PUo2VYHndMYx0kdB6pG8ybX206t3YysG7eeqqkEFUgQQQSAJdGoWuDmmCDII3FIRph2rsVtgYmiHTD2WqN58ehWhxmyaTHfafdsD41Fj1681yb2XsccWACcpgOA0MXE9IXb9rbGc9ncgmNCQJU/NncuHT/AI/ik/Soobap0CHGL6uMHy4dFk+0ntMMuZTNtN8/4TO2eyuPf8DabQSbve0eQErN4j2e45hBdTa6d7XtN/FRxm+1/JnZxIqcb2lxFW2d3e5nen9n0obJ7xJkk65v0t+903Edj8W0Zvs7jF4a5ptxgFQadbKwCL3/AGd//SpJPjkzuV7LxL7STY8rdLaJFAWnQiIJjXT0PBR6lQm26BNp36eUKTQADZkggWPnOu/9NybIBpa5pIjeABaJ18t6VVbDrOETIjTfYcEyDblw8deSczggDjw6SIn1QRn3Qz2IgG8nnCXVoydI1jf06fuU5VaTBHSen73oSIm9td14j18OiDNYOhl9478QkD1+vyT2FYSzMTcuOkXH7+ibxMWbffIiRx8LIqT4AAMRaBO/XXqfNIHQb2jhpO+T18VAx2Hzd4C/SAQptQCBrcmf1SWPvBuOc8wkcqiTbgrPauDy95uh1HBVpQ3bLDlD4m9QtJh2nP56cIjXjoszTNx1C0WCvJ4jjz3eCCyDKA7S0eJ85VBjWZajhz+vgr94h+6TOhJvHnuVNtpkVOoH6eiIxTHBPh1v3+9yj0zIUhgmGtBJOkSSbaW6Iodx9njIwOH5gn/yc4j6hbekbLHdkaYGFw8XApU/OAT85WsoP8lWdJfUiIRtemK1URr5XR0qgvcTabpGkPTZGiGedyIg9PJBjIHioeKMEdPUqQxwI70AzxHoq7aVGXzmGg4eqRvLaCCC2QIIIJgEaCCA3HZUfZ/dukh0y7droPJbjaXaqrSZLTI3Xn/pBBclvNehjxiye0O373iCcpB3fRQK/b6q6O8bckEFSYxDLzZSnj2+qubkp5g91s4MQN9lSVXEAGB+zr+/8IILWtJXO5do1Q33GwuIHnx3qYLDro0AzprO/wAbIIII17zdxv0PDrqk0ah4kAHfvnW3EoIICRUYTGu/WTut58Uqg+2kQSB0jhx/WN6CCATiKUtHEDy4RvUKlXgmZndJEHlBFuPCyCCKEupVJg8IEG26ZG5JFS0anW46eSCCQOPqgiN1jrqqPGUcruSCCDNNKv8AAOBEzwN9NI8bo0Ej+HqgOcG2keEfJU22PwHkQf3GqCCIV6R9nOioz8zP7gtNjXhz6eVwDRUdnh0HNBgyN0WQQWM5ulHU+xb2fYqHeu5rpOc2yk5LTB8VoaT5pGD3ssxmuXHVuTSEaCfrf5YTKgDnST3AdQ4ATl3ER01TLqgkEkHKyoSM0XBlote6NBL04/v/AExvqt3GIy/jJnM0yBJgRa+5OCqBmBMhw0zabou496+48EEEY7l7Bbq0m5kANBuPxZ238mqvxtBxLQwiGtAMGxdckjzRoIxwmz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8" name="AutoShape 12" descr="data:image/jpeg;base64,/9j/4AAQSkZJRgABAQAAAQABAAD/2wCEAAkGBxQSEhQUEhQUFRQUGBQXFxQVFxUVGBcVFxUWFxUUFxYYHCggGBolHBQVITEhJSkrLi4uFx8zODMsNygtLisBCgoKDg0OGhAQGiwcHxwsLCwsLCwsLCwsLCwsLCwsLCwsLCwsLCwsLCwsLCwsLCwsLCwsLCwsLCwsNys3LCsrN//AABEIAKgBLAMBIgACEQEDEQH/xAAcAAAABwEBAAAAAAAAAAAAAAAAAQIDBAUGBwj/xAA+EAABAwIDBQUFBgUEAwEAAAABAAIRAyEEEjEFQVFhcQYigZHBBxMyobEUM0Jy0fAjUmKy4SSCwvGSk6I0/8QAGQEAAwEBAQAAAAAAAAAAAAAAAAEDAgQF/8QAIhEBAQACAgMBAAIDAAAAAAAAAAECESExAxJBIlHwBBNh/9oADAMBAAIRAxEAPwCixXwOPI/RcurfEep+q6fjfuz09FzCr8R6n6qpElKCIpULNbhJRI3IpTjN7BBEjQAQQQRwAQQQQAQhGjhAJhHlTjWqZh8E95a0Ay7SPmeiVykOTaE1k6AlL+znetXT7NFjC5xAM5QDMudbyiZPC28wpI7NENGYSXAOI35Tam3kXHyuo3zRSeNj2gN3T1/RSg+pBiwgGANdB6q+PZ7+I3OYbGYkawSQ2BxOUx1TuzsIPevJFnFzGf7G5mgcfhCzcz9VbQAAAr02uDo4ZhI5XCrtq7Iyd+kS6n829eXNafaWAhrd7t8bswBbPPvfNNVcG+icwBfTsHRcjjbgszPTXpthyiV/t3YwaPe0rsPxAfhPEcvoqBWmUs3ELjZdVIwHxhaph0WWwHxhadhTI8xTcAe8q9qn7O+JE7K9NE16Bemy5ILlVN0L2Zv++/2f8l0FpXO/Zie7WP8AUz6H9V0BhWK3DyIIpRrLQ0ERKLMgFKHjB3vD1KlqJjD3vD1KA88bSd/Dd+VczdqV0jHj+G48vRc2dqqWlBlGCklGEq3OxORIyiSKggggggQQQQBoIkoLQBGCiTuFoGo9rG6uIaPFKm0HZnY3vQXuHdv5Ad4rebE2GKTTWcP4jzDJ0psn4vAfM8lYbP2SyhSYwxla1oM7+E8ibnoovaPGPiWfC4hrAdzR3QT1cZ8VyZ5bq+MSaj6bpq1BFJgJa3gxs5Rzc52Zx45hwUZ1ckjPAcSar28DkIpU+ENBHjCoK+LJqsZOZlLK9wH4nNAyNnrl+ai4jaMF5mZ7s8TmlzuQLh5BJrlp8bSY1jHbyIHMMEk+BnyVJstrBFSoJA94GARd7j3neUCeZ4Kqxe1C+oBmORrWsF905j00AVhsih75xcbMaMrAdABw/VZp447pylSc+HfzPkHnpMecLZbMwDRBIhsQS7fxJCx+M7QYegWsANR4Nw3TpKk7O7Q1a9UAjK0j4EpLO1uPid2hwVBriaLXOJvUZq0t3wPFc07TbJFB4NMk0n3YTYji0jiF0bb+3qmFrNZhKLRDGmrUqCc5ffKODRbx6KN2v2dTxJDg3KC0VQ0WjOxrnNMc5I8VeSY8uXP9OZ7NHfC0oCocI8GpZoA5LQNVEBsU/Z3xKG1qm7N+JOdlV2UgpbkghUqbfezN3cqj+pv0XQablzv2Z6VurPoV0BhWa3EiUAU1mRgrJl1Cm2OQqFN00GlAqLjPi8PUp9jlHxr+8OnqUB502kf4bvy+i5wV0baf3bvyrnKpSgFGESUFmtwkokZCfwuCqVDFNjnH+kEpl9R0Fe0uyOMdpQf8v1UfF9nMVSEvoVAOIE/RLcP0y/hVIJTmxqkoZBGESMIA1svZtsn3lb3rohhAbP8AMd/gFjVs9k7ROHoBrPiLTJ/qfYeWqx5LqN4TdbXaG1RWrhjT3CYA4NaIn18FnO1/aFpdlpnuUxutLtwnf/lUFTaGSXToIHOdypaji83m9+pJUMcd9rXhd7Pxss1gmXPPp9PNFjqoyji42G8NH7+ah1GhjW3jfHE7j0uiwvfcN/Mo19OAxhc+bwTKuKmKIbDDlaBcn0SsNhNSBoFFrYV1RzabQTJvzS3yprhS1qxa4FrYBuHHV17mVpey1VxxFEj+YHw3rUVNnF9D3PuQGkNkkAkZdAHHQTfwVh2O7KNYHVtzTAB+cLWer0Xjl+tttTZ9PG0j7sNbWDcs5WkgWO/UWXPO0WwqjqD6TPeNrNYAWk/GWGQGnhBIjmtphdoNovzHlMcOqZ2z2xwpJDSHWuNYPVKZcN5eKbeftmtIqQRBGo0IO8QtGE72tweXGNqAQMRTZVjmZDvoD/uTQVpXBlNXRxrlM2b8SgNap+yx3k52zel24pBKNwTblSpt/wCzU9yr+Zv9q3jSsB7Nvu6v5x/at4wrNbh3OjzJuUJSM642SM1kWZCEGcpvTOKdcdPUoUhHzKbxbrjp6lOB592gYpu6Lm5K6LtD7t35VzlbIopyjSLiGtBJNgBqSkhskALpfYbYjabQ8iah3n8I4BYyy1FcMd1E7N+z4uIdif8A1j/kfRdJ2bsOnTADGtaBaGgBHhDwieKssI8A33rnyztrtw8cxTGbPgbrJirTboY+immm/L3YPVRK1B5MEgG8b5HRKtzSh2x2Yw1cTUpMP9UQfAi65f2w7Buw4NXD5n0xctN3NHEcQutvwrpdpAj4XQI4wdPBS/s7MrRaC24Jmx6p4Z3afl8WNjzAgtN7QNgjCYpwZ93U77I0F7t8D9VmV07cHR2kySBxICuMdVvANhHyCrdnMmo3lJ8hKlVjmkRx73opZ9q4dGPeBxk/CJgcVM2ZhDVNrTcu3AXk/NR6GCJIBnLy1PHorepigymQ0ZbRxPUlYyvyNSKnbuIa6qQz4Ww0dBqlbIrd87pVZUMklO4SrldKpcfynjl+nUuztEE3AutrsvZtBpktauZbJ2lYQdfktFT2yY1XN1XbNVsNrY2k1uSmBfz/AMJqpjRSoZWn4WnzO/zWLdtUzO9SG4w1O7xsjbfEV3ajbz/digzukgEkjWd6zlHDDukkmYmZuun7WpUHU2tc1pcIglYTb+NoMdkptzub8RBsOVk9fCyu0vtERXo0qjdaJLeYY+LeDgPNUcpOytqOe4tynIZBSqrYJHBVwvxxeac7KaVP2b8SrmlTtl/EqTtC9LtxTTilkpp5VKm3ns5+7qH+sf2hbtjlhfZ4f4L/AM5/tatwwrNbhwG6UHJkm6Ugy3Iw6ySSimEAppTGLfcdPUp8KHjNR09Sg3AtpCKT5/l9FztdE2pTig68930XOwtkl4Id4fVdb7O1h7pobwuuTYS0netv2c2xADeA+aj5OY6PFdZN/RMQSpzcREGdVU4WpnZqJRYmrDNdBuXK7kjavbQ0JytDoGpWTxntLq1CbRwgfIosZXpOBztLySGtpixe86N5Disji8FUdXdTFNrSItTByid1+GkquM3Ecrzp0vsvt04lwZciL9ZJVP2w2iWPyOqZHm7QJnLOpA3K37FbMdgu9UF3eMDko3bzsuKuJp4lp7hADxMSwaEcNSEprbWUtxYzb2G97hnPD3PNMgnNE8CQNQFil0vD9jgGVatMvg++YWyMob7uaetyS4O+S5quiOHPs/g6uV08j9EVN5LrW66Jtgkpd2yOBIRlBKuaNVlIZi4PcR8MGPEnVN4utnaS8wAO60Wk7yeQVS6YzTqgwyp+v1v2+EEKW3BZmgtKYF44rWYHYuSk4l13CY3Aj1Tyujww2qNkNLdT4cFoadbms6K2h4qyweInUqWXK2PHC9ojMr3ZWDjvTeDEFZnCVgDKmVdoOA7tljTUobfdXqPy0ZnSZsBFyqvDbCZTBNYue46gSB0vqrrZmMMybk7rFaHA4T3pBfAaEbvRzX1i6B70MYGgcFExzSHSd66XisLh6be7llYbtFVY493ctYcVPzc4qYFWOyDdVbSrPY+q6J24r0uXJh7k84plxVKm3/s8+5d+c/Rq21MrD+zz7l/DOf7QtrTKTcOON04EwbpbEGdcUWZJJRbkgdBUPFi/h6lPg2UbGOuOnqUG4Ntj7l9vwrnYXQtt/cu/KuerZJFIqz2fWyOBlNbK2YKl3VGUxuLpM+A3KzxOwnU2Zw5lRu8sOngVLKx0Y45dtzsDGB4uf3C0FXZYqt7puVz/AGNVygGbOFgtnsrasRyXNlNV2eO7xNUOzPu6gdVDg5t6dgWzvJ+ikt2QX1W95pe/RlOLDe58aBW2J7R5RcAxomcPtp2VzsoYSNwvHElG503MD+3MSxr/AHDO85oBPKLJqrtWl7gB5GZtsuoIOqzFbDYypTqV6ADnOcW6w6BvvzWF2hhMVh3D7SHQ4yTPnot4y1jLOTh1akxobkk5HAOa3kdCDvGq432w2Z9mxdRkd0nO38rr/WVvNjYqp3XPcXMYA1vJu4dLqu9rzM5w1Ub2lk8Ygtn5qmF5c3mk9dxgMMBMmwFz0CfOJ1JFzqN10zhxMjiCk4oQY6T1hay5qM4myM1+U6JeJpZHEDQGx5bimRI0U3DYoQQ69o5RwKKU5IpYln4mkniDCk19qPqNyAujmdVW1G+SJjoKXrOzmdnCcyQLo6eILSl035giqU1P6v8AE2ljTxU2jjQdT4LPZSN6BeUvXZezYU9rsZp5KWztbG4/qsH708Uh1cpzArm2WN7Rmpxuq51Rzj3rDhv8VmveGQZVjicS4PMOtDTG64BWvTSWWdq1Cs9jG6zNPaLt8eSscBtcs3A+YW5dVOytY9MuKrKO2i7Vo8CpVLFBy17Rj1sdJ9n5/gH87vRbNjbLF9gGxR6ucfoPRbGm5MQ8DdAuRIJNFgoxokxbqm6ZvCAce5RcUbjp6lOk/UJnEGD4fqg3B+0P/wCd99AufBdB7RD/AEzzyXPgtUovtk0hUaOLPiG/LMyFaY+m2k9rKbiWvEmdBppxWVwuIdTeHNMEfuFuuz21KFVmWpSc6qJALRMg/SOK585rl3eLOZTV7IpYLI4XBaILYVtSrAERYqJtbDHDua3KQ1wlsmY4iVXVnkiQdLhTvLc/LbshwB4IYiucuoWc2LtTMAHFXDXh1uaNN+6ybtluGoU2kgakzzMkrHbc7bUHvjI6oBN7AeCtHbFbiqrzWcfd0+61oMBx3zyUPaFJlM5MNQYI/FlDp8StzL4lq9ldmO02GqZmVmGk3LDXTIJJjL1upXa/Zxfs+pvOHcHA8WcfIp3Y9IVGvpYim0teNSwAtPI7laYfDGlgsdTqHMGUXZXH8TS05fHcq48oeTjbidPVTGZXCCCXTpxHJWmyuxeOrtDqWGquad8AA+ZCVjux+Po96phazQLyG5v7ZTslTmWmfxpEw0EDmo4KsK1MFri+Q7nvI3KuKULK87KLrJCU0JVZkHqAU2aewTrq0ZRkKmoOgq5wr1LPt0eO7gn4RE3CiVPASATKntTRk4duqosUe8VoK5MKgqM1KphUvJDSmVxNNj+HcPhJb8p8lCU7ZlP3hNObO85GkKqMM0ipNB86wNeajPp5XFp3GJThE3FosVmnFnSeNDp4/uVJZUG4SBP1hV9OsCBxA3fvVKFUjhc+d93JZado9nNUnDMn+Z0dM3/a3bNFz32YuP2Zs7nP8pn1W/Y5VnSP07mQzwkEoyJQZ9r0ib9UQCIoAqYhNYwHN4epUhpuo+MPe8PUoNwTtMP4Do0gLBBdA7QQcM6NwXPwtUoUNVLwmIcxwcxxa4bxZRKeqdGo6rNVxX+M23VrhoqOnLomaeN4qAx4OnRLa2bb1K4xeZ2rLCY/KeCt6O140WWdQISHVil6yj206PsraLC2C65ueqvBtCjSYT3b77LjlOs8XDiE4cbVfbMb2S9D/wBjq+w8Y3EVSAe7CmVNr0qmLo4QQW1KjKbo0dl7zh0tCw2ydmFlIkPOcwGxa/rqq3YuMNLaFKqQ4Mwz7g2Ntdd5KrjxNRHyW3mvV1GmAAAAALACyx3tA7c0tn0y1sVMQR3ae5s6Of8ApqfmsXtf2rYiqCMMxtFkWfZ7zwvoPLxXM9rVXVi573EucZJcZknXx8VmYpqfbO0n16r6tQ5nvJJOlzwG4clWkqdicLEc7qHUbBW4VEFLxtPuU3AWIIndIKhqyolrqMHUExzm8IEVoVvg3yFW1aREpWGxOTcs5Tcbwy1eWlw4T1RoAVPh9shv4T4EJG0Nr5xDQQo+lX95pJq4oTAVdjWwotOuRunqiq1y7UqkwsqV8k0bT+BdD29UwEpguqIp22WRVJ/mAOs8uPJRqZmysdsMmnSdqAIm+p3aa25+FgqphhI0trgOn7Kkhu+VEYdRH6X3qRQfNvKVmtR2T2Vn/Sj87/rPqt+1c99lRP2QE73vjpMehXQAVSdJXs6Epj02wpbAgy3OSM90shFkN41g/soBIH1TeJNx09SnqYtdM4sX8PUoNwHtIQMOfBYcLZdqz/A8QsaFqkMaoOckoI0e03ZdZodlf8LrE8DuKtsVgyx8Osdx3EcQs4tt2Sx9LEN+zYoTHwP0cOQPEJ+ky4PHO4qZ4MKK9q2O2extWk0vou99T1t8Y6jf4LK08M972sa0lzjAHNRuNxvLomcy6NUaDqjgxjXOcdGtBcT0AW62B7LcSQKuJLaDBfIe9UI6CzfPwWi7NYMbKp5nAPrPgmBLjP4GngE7tGttTGXbRdSpHe8imAOJnvHwCx7Kzx/afoOwWGAIeCQNTc+e5YXtJtCliMS51AANgBztA5xBBmdbHVaBvs972bEYoubqWUm5fDMST8lmNtUaNHEOpUJdTa0SDE5jzHBaxZ83XERntAbAECNd29RnUpJngIvqfBPYrS8bhA3Dko2H68gDw4WnVbcoVKFiTYjy326qnxOHtKuBckAWuPA7xZMYiiSCLW8OnqglEWI6T8pUwUDMEa+KKphrFAKqNkC4t+wmzhQQYNx8+SPANLnZb/4m6tKTBmnqJHqAkahLYsbEIQFdbQwYcMzYkXmdeMjcqfLCTc5NkJJTpCbITlZyxKotk2U1mGI1hRsI3vBXTmA5QDqANOaKUht9PNQeBEtM8411hUiv2suRaSCOPKd/JUTRBI4SiCl0SdOifmLqOyxn9wpe5IOy+zB/+iZxDn/3lb2msH7NWRgqXPOf/sreUWaKnyJ/SxZPQm2tT1NBhNknNzQqM1nwUNz3C2qQWFIyouMPe8PUo2VYHndMYx0kdB6pG8ybX206t3YysG7eeqqkEFUgQQQSAJdGoWuDmmCDII3FIRph2rsVtgYmiHTD2WqN58ehWhxmyaTHfafdsD41Fj1681yb2XsccWACcpgOA0MXE9IXb9rbGc9ncgmNCQJU/NncuHT/AI/ik/Soobap0CHGL6uMHy4dFk+0ntMMuZTNtN8/4TO2eyuPf8DabQSbve0eQErN4j2e45hBdTa6d7XtN/FRxm+1/JnZxIqcb2lxFW2d3e5nen9n0obJ7xJkk65v0t+903Edj8W0Zvs7jF4a5ptxgFQadbKwCL3/AGd//SpJPjkzuV7LxL7STY8rdLaJFAWnQiIJjXT0PBR6lQm26BNp36eUKTQADZkggWPnOu/9NybIBpa5pIjeABaJ18t6VVbDrOETIjTfYcEyDblw8deSczggDjw6SIn1QRn3Qz2IgG8nnCXVoydI1jf06fuU5VaTBHSen73oSIm9td14j18OiDNYOhl9478QkD1+vyT2FYSzMTcuOkXH7+ibxMWbffIiRx8LIqT4AAMRaBO/XXqfNIHQb2jhpO+T18VAx2Hzd4C/SAQptQCBrcmf1SWPvBuOc8wkcqiTbgrPauDy95uh1HBVpQ3bLDlD4m9QtJh2nP56cIjXjoszTNx1C0WCvJ4jjz3eCCyDKA7S0eJ85VBjWZajhz+vgr94h+6TOhJvHnuVNtpkVOoH6eiIxTHBPh1v3+9yj0zIUhgmGtBJOkSSbaW6Iodx9njIwOH5gn/yc4j6hbekbLHdkaYGFw8XApU/OAT85WsoP8lWdJfUiIRtemK1URr5XR0qgvcTabpGkPTZGiGedyIg9PJBjIHioeKMEdPUqQxwI70AzxHoq7aVGXzmGg4eqRvLaCCC2QIIIJgEaCCA3HZUfZ/dukh0y7droPJbjaXaqrSZLTI3Xn/pBBclvNehjxiye0O373iCcpB3fRQK/b6q6O8bckEFSYxDLzZSnj2+qubkp5g91s4MQN9lSVXEAGB+zr+/8IILWtJXO5do1Q33GwuIHnx3qYLDro0AzprO/wAbIIII17zdxv0PDrqk0ah4kAHfvnW3EoIICRUYTGu/WTut58Uqg+2kQSB0jhx/WN6CCATiKUtHEDy4RvUKlXgmZndJEHlBFuPCyCCKEupVJg8IEG26ZG5JFS0anW46eSCCQOPqgiN1jrqqPGUcruSCCDNNKv8AAOBEzwN9NI8bo0Ej+HqgOcG2keEfJU22PwHkQf3GqCCIV6R9nOioz8zP7gtNjXhz6eVwDRUdnh0HNBgyN0WQQWM5ulHU+xb2fYqHeu5rpOc2yk5LTB8VoaT5pGD3ssxmuXHVuTSEaCfrf5YTKgDnST3AdQ4ATl3ER01TLqgkEkHKyoSM0XBlote6NBL04/v/AExvqt3GIy/jJnM0yBJgRa+5OCqBmBMhw0zabou496+48EEEY7l7Bbq0m5kANBuPxZ238mqvxtBxLQwiGtAMGxdckjzRoIxwmz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загруженн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9193" y="2996952"/>
            <a:ext cx="4514807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4788024" y="6453336"/>
            <a:ext cx="435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Кадр з фільму “ Холодні </a:t>
            </a:r>
            <a:r>
              <a:rPr lang="uk-UA" dirty="0" err="1" smtClean="0"/>
              <a:t>закуски”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 descr="data:image/jpeg;base64,/9j/4AAQSkZJRgABAQAAAQABAAD/2wCEAAkGBxQSEhQUEhQVFhUXFRcUFxUXFxgVFxQaFxcXFxQXFRcYHSggGBolHBcUITEiJSkrLi4uFx8zODMsNygtLisBCgoKDg0OGxAQGiwkICQsLCwsLCwsLCwsLCwsLCwsLCwsLCwsLCwsLCwsLCwsLCwsLCwsLCwsLCwsLCwsLCwsLv/AABEIALcBEwMBIgACEQEDEQH/xAAcAAABBQEBAQAAAAAAAAAAAAACAAEDBAUGBwj/xAA4EAABAwIEAwYEBQQCAwAAAAABAAIRAyEEBRIxBkFREyJhcYGRobHB8AcUMtHhQmJy8SNSFTOC/8QAGgEAAgMBAQAAAAAAAAAAAAAAAQQAAgMFBv/EACYRAAICAQQCAQUBAQAAAAAAAAABAhEDBBIhMUFRIgUTFDJxQiP/2gAMAwEAAhEDEQA/AN0BGEgEULyh2xwEUJgiCABgEScBOAoEZGAkEQUICu4wtMtpsaIENG89PBcTpXeHb0++a6v01fsxHVvpFZ9t7/T02VOpuTbcK9UbZUyDMlO5DGBUxjR5KhUpiNz1N/gruNYSeSpkS7rad9/uySydjcOikQ2wvvO5WdmdcgEfvdX6jCHSQVQrnVyJ9P4SsuqGYHN4h55g+ypPfe8+y2cTQM3ssvFBYLhjJnvrXMNd62UQddWngBVXLeNMDYFUqs6pZS1DCqVqlr2TEEYyZTxdSNlh1nTK0sW7lzWa+yfxqkczPK2CHbJ3OQkgKIuWyQsy0x97q9l1S5BO4sfHUP5WW18Kegbj7hEqfQHAOO7XDtn+l1osIcBNj4g+67h/JeScH5u3C06YqybF1iC5wLibj+neZPQrssh4zp1nFj2hgGzgZ6zqn6dVmpxvbZr9mbjurgXETIru8h623WUQtbP57YnkQ0tO4LYsR8VlkLk5l/0f9HsT+CIiEBClhA4KhdgQnRQmRATAIgmCMBKGwgEQTBEAgQcJwkE4UIKESQToACoslwAHMfNd47ZchldIatbtm96/wVyvxTTY7STvcciR69PvcLt/T4OONyfk5+qknNRRtkWhU628dbKGhnNN8gOv0NjPkfNE58xC2nJFYJg1XC481RZR3Jjn8FZiXeqfEABoE9JPxS7VjCdcGRi+gF1WFM3gEj2+JWo+IJ9/osvF45reYS0oOzaMzHzWgZJsPclYdTDXv+ysZtxDTaSC4T0XN4vido/2sfx8jdpDCzRS5Zo1qAVOtR6LIqcUTsp8PnTHxeCtVp8kVbB+RCXFhVWnmq9VqvPqAqs5axZGZmMwsiViV2Qup0yszNMLbUE1iyeGJ58Vq0YUodgjIQ/6TaEGA0SruGkmBz38FXYFpYOlAVZMvjjbNvC1202aWxJ3PP3VjBZkQ17WbuEF3h0b+6x6DdQlWMG26TlGra7OxjSbin0ex5TjfzGX4aof1MLqLtuV27eAQlVeB3TltQR+muIv1AMxy3KtkJbUcyT9oWSptemRuCAoygKyQRkk/ukrFSUIwhCJIjAUIgmCIBEggnCQRBAg4CcJBEoAnwslrmNJBdERa/muazbhDGa9barXg/qYReOUTOw9drroG/ZTZvxgGCm1rSSZ1lukxp33Nut11tJmuGx+BLNi+W45rLKFWg7S8Ecrz1J3JtuB9F1mFxUAQuMzriIxSc7t2Grq0Auo1J0RqljGyBcLTyrPmvAD9jEPFp81pO0+QwSa4OtNbYqlj8d3TygR7KRlPUwObcdQRC5nPajqUk7LFto1hFMr5txARTcJEm1jyn7915znuc1XDSCY6C03U2a48lxO6xK2OvdNYlXJTJFdNmbU1uN9RPjdRmjU6K/+c5DfxsFpNLBANSi53/UPMj12W25rwL7I+znThn8wh7N42nzW+arHcj5gh3yuoX4dp/Q8O8Nj6hT7nst9pf5ZUwWZvZZwlbuCxoqCPsLBqU4MEXUuC7rpWc4RkrL48koumdIW2iFHWbLSE9GqSPBFUMj9kp0x18o5PEUyCQoQN1fzGnD1WLR+y6EXaOTNU6JMFQkyVdqugGFLl1CwV7NME1rGuE9HdJ5LGWRbqHMWN7Spg5I2VzCDvKLLWwrtOhLpWE8nyaZ044v+aaPTuGqHZ4Oqzl+Za4cwWuosqNjwhwUpRZNUnBN66qYPm2gwR7aUiEvn/ZfwQVtv+kRQkIyEJCyCAkjSVwEgCIJgEQSVm4QRAIQEQCIAk4TJ4VQhBEgCMKIAQWpkmCp1C4vYHRB7173vCygug4bb3Xnq6PYfyndFzlQvqOIHN53wu3tDUp9k1xEDU092RBLbcxBhZWPygNa1lO7rXMges7LvMyZVM9mW+ZiyxGcOlzg6o9zj0Fm+finskflwjLFJJW2W+GMAaesadLCGkAv1kuAhzthE29lznHlE6SPG3su6y7Aii0m8nqZXFcZVplZ6r4Y17NNM92RnimKou1OnksSs0kr0THZc11+fzXO5hkjh3gLrTDqYyLajTy7RzDaLnGGgn0W5/wCIxGmnTqU3imx7qjdNOZLw2ZLRqNmtF58FJlrnMeCRBHgu+p5gyq24c239O3nM7rWeWujCOG+zi6PDbi3U5nZztq7kDlvz9OayMZlT2kQ8O8QD8DzXdY9zW3EzcSZPOfouZxFYknYCfsqkcsmaLDGjFD3mzwSevNXsHgHO2t4lbNHLQ4Agz6EK7SwrWi7fUhZT1CXCNYafyzJp4UtVhrVdLB0E+QVaoz72WaluN6SMvHUQbrPq4b5la2Jba/8ApZ2LMfH5pvE+Dn50txo4YQG9Vp4qmRSOvmLfRZ2XVQC0nldatauytpl0QZPilclqXQ9iraVcDgjAt9FYqmO625Vlzw7us26qzlWU66jWNuXOAnoOZ9pS7k7t9jqmmq8I7XJqBp4Og07u11Tb/sYb8GhSuVjE6dUN/S0BjfJogfJV3IZHbOavZG4IUTkBVUQcJ0KdWASgIgEIRJQ2CCIBCEQRAEiTQnAQCOAjAQgIgoiChdJw7/6j/kfoucW9w3U7rm9DPunNC6zC+p5gaugJgADA36p3v6KOm6Cuy3yIJMLGuhpXmXFNeTHj/teiZzV0sPqvJ84cXPP3z2XN+oS+SR0tBDhszg7rsiqwQAowxCUgq8HQYf5Fj9wJ6wrLcpaNvgYUIV/DVQArKcvDMnBFWvlZcI1O2gWBjxuL7LNOSNYdQM+YA9iuiqVPFZuJrFX+7LoqsaKbvuVG8pVKu8qpVrgbKRg2XsVQxt1TNEjxVV9fxUuFr7/cym4QZhklwUcUD6LMxLDM72iVpYioSfifZPhsuNTaB6n2TcFQjkdsoULha1HKY3K1uGeETWL31HFtOmx7zH6jpFgJ8VeyvIvzBijiGi/6XsdqHq2R8VjkUn+o3gyQS+RkUacGy9AybLvy7JcP+ZzYP9jTy/yKHAcOU8I86ndrVbs4jSxh6tZeT4kq6Sk5y2/0tkmp/r0OgKNA5ZGZG5CiKAoog4ToNSdWtAomCNAEaVNR2o2oAiCAUSJwkE6jIIIghRhQjEr2UVtFQdHd0/RUk7bbeavCW2SaKSjuVHWVrKrh3anhvS59P5hPUfqY1w5if3TZTEPdzmCfAbfVdtS3SQhVRKfEtfux9gLzfHPv0+a7XiavJK4LE1hdczV3PJZ1NItuMrwZT1qUBSUazQoa+MaeYS1SvhDXBA6rCtUayx6lXUXAXUeGx8HS43+aY+064M9yOhdWKpVqkKM4oEKpiMSCpGHIGwMRXHNZ1Sr0unxD+ioarpyGPgXnOi0Xz9/JCK4AHz/ZUatc9VDq+dkxGArky3wjVZS1uIHOPguzyPDNYJcId0udxF9hC5LKzBE7nlO/UeC7DKXuNhIbBlkQRA3EnzVomEjtcgwo/K1QLaqbhsRuCOazeAcvLHvJt3oNrENuDPmCumwENomOcX8ZVZ720MNia1u5SqO9mu/lX28ozc2kzEy3PaGMLtDwHyTB535Kw9pBgr58wNZ4LQ17mkRBBIgx4L3Tgyu+thG9q4ueBZx3tuCl9RpVL5R7NMOdr4yL6FycoXLmDxGQgKMoYVkAFOnhOrUAMFGgCJKGwQKJpQyiCACQIgVGEUqMKCUgKiBUgKiAwgnQgogVYBsZTUmm5p/pMjyK0MLhwGEdblYOW19NQdDYrYdXNx4rr6SSlC344Ec6alwcdxnSqsDiGkjqBI+G3qvJsfiapJsbdOXn0Xvz8RvbrcSF57jcb2mMayCG6ryLGNpnZXeOMXaNseaTVM8pxWZVRaYH31UVLMH7Ez8F6Zxnw3TqA1WNa20mBvuRfl6rzh+WkExO58RE7yOS0Wyuijlku0zo+HWA0y51yT8hH1VjHYHVdsah7FZuHxBY0CdhE/FSVsznYx+6Rljk52h5TW2mNrOxsQoK9QhV6+MkyDBFvDyKVPEaxeOn7rdQrlmf3E+ER1cSqVat05p8VbyVB755piEUJ5cjssap91NTE/L9lUpX5qbtCNvJWaM0zayar3wDeJsduf8AB9F2vC8OeGhvIj16EcxBPTkvPctqnXZ0G3MX916BwsZDSS6NM3ttt/lzVUiNnoNXFBlOIjYfLkuc/EHNhSyvEAG9UikP/o974SsbiXikMGkETOw3EWIXn/F3ETsQ1lMHutJMeOw+qursza+Jh4ZsuFp6wvdPw1raqNoLYgGZ/kHwXhOFaSe7JPhv6L278NGhtPuuLmuNp3aQBLSfb3Wr6Ml+xuVdz5qJxUlY3PmoiuBLtnXXQJKZIoZURAoToZSVuSpICiQI0ozcKU4QoggQOU4Qp1CBhGFE1SBFAYYRBAEYKIB1oVa7joc0TIuNrhZxVvLqne0nY7eBTOlybZV7Mc0bVl+tUa0S8EAjzA8JCw/ytA1S9u97nlzXXsiLrAzvJmE6md3lDTAPW3M7LrTg6sXxSjdGJnmJospFgcJ0wfneV5fmAp6TDwJ3HPquxz7hES93bvsO6JaQeZkEea4HP8hDHEMqucOVgOfOBcQsPPLoc2rb8VZn4vFXsQep63mVm4jFydwPijqZWRuU1PLlutqFZKb8FVlaTY+60MLVj6+CZ2XwkWxyRbTKxjKLGxlVZ5IUtZ1/kg5bKyVGUnbH1Ry2TlwidlGJKBxVqKlqjVOqSZ63XR0c77Cj3TJIPpIH88lybakfNRV65dbkiolWyxiMa5xJJ8VV1IU4KskAu5YBrEnSSQA4f0k8yOmy98/DbK/1OqWc+mGv02Gtti4eY0+y8QyTAF52kOY4gCziW3bpPmAvoHhWoaJoseb1Jv1hsotFb5sbMcE6k8td6HkQqZXeY/CNqt0O8weYPULiMZhzTeWOFx7HoQuPqNO8btdHQw5t6p9ldyEhEUBKXNxJIZSVgE8opUYKMFKGwcogUAKIFQgacIU6gAgUYKjRSoEklO0oAU8opFWHKloU3Ey3ldT4HAmpc2C0sRUZRZH2V0tLoZyalLhCefUxiqRcovloI2IXPcRNewFzCRzjfzWnkVfW0jmHH43CtZhhg9pB2IXQyQF8c6dnkecVqou5+4md48/guFzfEua65J52XpfE2WVJLGMMRIO/kFwOM4Zri7mn1jl9EvFRT5HHObVJmPQralfZYbBaGC4fIHeMKStgQAbbSbRdZzyxbpG8ItK2Y9fbblzWXinXvt9VsV4M+14WLjNOrey1xcmGfoq1iDCZpt9/FC96B1WAmaEr5Gc5RF6Fz1CXSrJFbDdUQgoU4V0AOUdI3EqJGx6gDsuCq41saRJDnubH9TdDtTT7n3Xo+LzfTmGFpRGmnqnz2XmvANLXXa6w0kgiYsWkyPUBars4FTNe01SAQydgNI2+aNFJOlR7jxLnLaNAVCYiCquDx1LMaUsI7QCQfofBeVcfcTmq3smmw3HVYPBnElXCVmlpOmRIWWWKapkxzd2j1WuwtcWuEEGCFCXLocfpxdBuJpfqDe8PDnPiPkubJXGzY3jlR1cU98bC1JKIlJZ2zQttCJRhGCljUkThACjpsJ2CKVvgDYSeUzxG9kxrNG5C0jhnJ0kVc4rySNUgas2rnNNm5C57NeNgLUxKahoX/pmEtTFdHV4vGNp7m6fJya7wBe8noF5zhMyfXqaTdxOy9m4PykUKQJ/URcp/T6WEeaE82pk+Ea1d7aVMk2AC8/qZocRW8Jt5K5+IGeR/xtPmuZ4UcS6V0F6EXyd/gKwZVa2QNQ+IWvXqSIC86zbMYeC03YQ4ehXU4fNW16WthGl0z/b4OKzzLyjfC/Y2IqS4Dnz8/wBljZ00cukz6qPMs00EXmRt0iR62usnMsYXUy6QLLmSTZ04NIx8fjQ0mDfp/pc9jsZqMF0H7+irZlmIk6o3N9iI8PHqsTEY8nY7KY8HkvLOkibG1pkagY/fn4rLqVVHWqyfu6gdVT0IUhCctzJTUUD6iBzky0SKDpJpSCIB0pTJKBHKJqEImHqoA7zhJ4oUcRWJDoptqBvRxkELk6NfSS4bySrtfENZh9LT3qkax/iNvJZQKL4KLk1GVC86nXWpgqDZBBjz2XPsxJAVrD5gRabLGSbCuD3D8Mc2aCaZNj7Lc4lyLR/yUh3D+po/o8R/b8l4dkfELsM8Obccwva+EfxAw2LaKbnBlTbS60+SpPDGcdrLY8rhKzAlJdlX4daXEhrSCZ5/ukk/wZexv8uPo5iUbRJgK9h8r5vMJY7MaGGaTIsscP0/JPmXCNcmrhDrklwuX86hgdE2Y5zRotgELzrPuPHPJbSMDque7epU7z3EDxXTxYMeJVFc+xCeaeQ67MuIDUd3CsnG5roHefJ6LDfmcS2kL9VTqWBLzJVqQE2W/wA0+s65gdFVxD4MBLLaskzsrWDwvaVQ3qUKJZ3H4Z5Fqd2rh5L1HOcxbh6JO1oCocJZeKNFtuS4j8TM8k6GnwTKSjEXttnNZrmfbVTckkrpMvLaFEuNrLjuHKGp8lXeOc3FOloG5sgnxYGrZjDiXViiHHuOMIsRnNfBvq9k8hjjJbuD4x1XBmqdWrnMyutzCqK1BrhvABVo8xo0a2tGg7iftRDjoIBMxImLbX3+ip4riOq1ulw1NdEO6CNlzldxBI8EVPEnSOmyz+3D0XUpLyBjMbrv0VN9Uqd0GeqgfThDakXsiJTIkyhBkpSSRIJJJJAgkkk4UIJOw3TJIkLFStMDkAAnBUTGo0G7JQYKWpAkEAFzBVBqAdsruaYXs3jSfEGY9ZWLzVntnOEOO2yPgo482ekZZ+JuOpUmMOh+kRqcZJHKfRJedNnqkqUybT0fNOPXkENBC43MM2q1nd5xKSSs5NgUV2SYekKY1PueQVhtN9W5OlvQJJKj4LpWRuqhlmhUqrtSSSASfLjdekcE5GHO1lJJaY0nIyyPg9JzXEdhQt0heN5sO1qEkpJLWfZSK4IXYoYdsjdcFnmZOrPJJSSWbZpBGZCuZfjiwxuOiSSKdGjXBZgOk9Qqb7NCSSsyqERf0QzafGEySqiwFQXKCEklAjJ0yShBJJJIBEkkkoASlw7L3SSUZCeoAo3JJKqICiakkiiMIBFKdJQA2pJJJS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data:image/jpeg;base64,/9j/4AAQSkZJRgABAQAAAQABAAD/2wCEAAkGBxQSEhQUEhQVFhUXFRcUFxUXFxgVFxQaFxcXFxQXFRcYHSggGBolHBcUITEiJSkrLi4uFx8zODMsNygtLisBCgoKDg0OGxAQGiwkICQsLCwsLCwsLCwsLCwsLCwsLCwsLCwsLCwsLCwsLCwsLCwsLCwsLCwsLCwsLCwsLCwsLv/AABEIALcBEwMBIgACEQEDEQH/xAAcAAABBQEBAQAAAAAAAAAAAAACAAEDBAUGBwj/xAA4EAABAwIEAwYEBQQCAwAAAAABAAIRAyEEBRIxBkFREyJhcYGRobHB8AcUMtHhQmJy8SNSFTOC/8QAGgEAAgMBAQAAAAAAAAAAAAAAAQQAAgMFBv/EACYRAAICAQQCAQUBAQAAAAAAAAABAhEDBBIhMUFRIgUTFDJxQiP/2gAMAwEAAhEDEQA/AN0BGEgEULyh2xwEUJgiCABgEScBOAoEZGAkEQUICu4wtMtpsaIENG89PBcTpXeHb0++a6v01fsxHVvpFZ9t7/T02VOpuTbcK9UbZUyDMlO5DGBUxjR5KhUpiNz1N/gruNYSeSpkS7rad9/uySydjcOikQ2wvvO5WdmdcgEfvdX6jCHSQVQrnVyJ9P4SsuqGYHN4h55g+ypPfe8+y2cTQM3ssvFBYLhjJnvrXMNd62UQddWngBVXLeNMDYFUqs6pZS1DCqVqlr2TEEYyZTxdSNlh1nTK0sW7lzWa+yfxqkczPK2CHbJ3OQkgKIuWyQsy0x97q9l1S5BO4sfHUP5WW18Kegbj7hEqfQHAOO7XDtn+l1osIcBNj4g+67h/JeScH5u3C06YqybF1iC5wLibj+neZPQrssh4zp1nFj2hgGzgZ6zqn6dVmpxvbZr9mbjurgXETIru8h623WUQtbP57YnkQ0tO4LYsR8VlkLk5l/0f9HsT+CIiEBClhA4KhdgQnRQmRATAIgmCMBKGwgEQTBEAgQcJwkE4UIKESQToACoslwAHMfNd47ZchldIatbtm96/wVyvxTTY7STvcciR69PvcLt/T4OONyfk5+qknNRRtkWhU628dbKGhnNN8gOv0NjPkfNE58xC2nJFYJg1XC481RZR3Jjn8FZiXeqfEABoE9JPxS7VjCdcGRi+gF1WFM3gEj2+JWo+IJ9/osvF45reYS0oOzaMzHzWgZJsPclYdTDXv+ysZtxDTaSC4T0XN4vido/2sfx8jdpDCzRS5Zo1qAVOtR6LIqcUTsp8PnTHxeCtVp8kVbB+RCXFhVWnmq9VqvPqAqs5axZGZmMwsiViV2Qup0yszNMLbUE1iyeGJ58Vq0YUodgjIQ/6TaEGA0SruGkmBz38FXYFpYOlAVZMvjjbNvC1202aWxJ3PP3VjBZkQ17WbuEF3h0b+6x6DdQlWMG26TlGra7OxjSbin0ex5TjfzGX4aof1MLqLtuV27eAQlVeB3TltQR+muIv1AMxy3KtkJbUcyT9oWSptemRuCAoygKyQRkk/ukrFSUIwhCJIjAUIgmCIBEggnCQRBAg4CcJBEoAnwslrmNJBdERa/muazbhDGa9barXg/qYReOUTOw9drroG/ZTZvxgGCm1rSSZ1lukxp33Nut11tJmuGx+BLNi+W45rLKFWg7S8Ecrz1J3JtuB9F1mFxUAQuMzriIxSc7t2Grq0Auo1J0RqljGyBcLTyrPmvAD9jEPFp81pO0+QwSa4OtNbYqlj8d3TygR7KRlPUwObcdQRC5nPajqUk7LFto1hFMr5txARTcJEm1jyn7915znuc1XDSCY6C03U2a48lxO6xK2OvdNYlXJTJFdNmbU1uN9RPjdRmjU6K/+c5DfxsFpNLBANSi53/UPMj12W25rwL7I+znThn8wh7N42nzW+arHcj5gh3yuoX4dp/Q8O8Nj6hT7nst9pf5ZUwWZvZZwlbuCxoqCPsLBqU4MEXUuC7rpWc4RkrL48koumdIW2iFHWbLSE9GqSPBFUMj9kp0x18o5PEUyCQoQN1fzGnD1WLR+y6EXaOTNU6JMFQkyVdqugGFLl1CwV7NME1rGuE9HdJ5LGWRbqHMWN7Spg5I2VzCDvKLLWwrtOhLpWE8nyaZ044v+aaPTuGqHZ4Oqzl+Za4cwWuosqNjwhwUpRZNUnBN66qYPm2gwR7aUiEvn/ZfwQVtv+kRQkIyEJCyCAkjSVwEgCIJgEQSVm4QRAIQEQCIAk4TJ4VQhBEgCMKIAQWpkmCp1C4vYHRB7173vCygug4bb3Xnq6PYfyndFzlQvqOIHN53wu3tDUp9k1xEDU092RBLbcxBhZWPygNa1lO7rXMges7LvMyZVM9mW+ZiyxGcOlzg6o9zj0Fm+finskflwjLFJJW2W+GMAaesadLCGkAv1kuAhzthE29lznHlE6SPG3su6y7Aii0m8nqZXFcZVplZ6r4Y17NNM92RnimKou1OnksSs0kr0THZc11+fzXO5hkjh3gLrTDqYyLajTy7RzDaLnGGgn0W5/wCIxGmnTqU3imx7qjdNOZLw2ZLRqNmtF58FJlrnMeCRBHgu+p5gyq24c239O3nM7rWeWujCOG+zi6PDbi3U5nZztq7kDlvz9OayMZlT2kQ8O8QD8DzXdY9zW3EzcSZPOfouZxFYknYCfsqkcsmaLDGjFD3mzwSevNXsHgHO2t4lbNHLQ4Agz6EK7SwrWi7fUhZT1CXCNYafyzJp4UtVhrVdLB0E+QVaoz72WaluN6SMvHUQbrPq4b5la2Jba/8ApZ2LMfH5pvE+Dn50txo4YQG9Vp4qmRSOvmLfRZ2XVQC0nldatauytpl0QZPilclqXQ9iraVcDgjAt9FYqmO625Vlzw7us26qzlWU66jWNuXOAnoOZ9pS7k7t9jqmmq8I7XJqBp4Og07u11Tb/sYb8GhSuVjE6dUN/S0BjfJogfJV3IZHbOavZG4IUTkBVUQcJ0KdWASgIgEIRJQ2CCIBCEQRAEiTQnAQCOAjAQgIgoiChdJw7/6j/kfoucW9w3U7rm9DPunNC6zC+p5gaugJgADA36p3v6KOm6Cuy3yIJMLGuhpXmXFNeTHj/teiZzV0sPqvJ84cXPP3z2XN+oS+SR0tBDhszg7rsiqwQAowxCUgq8HQYf5Fj9wJ6wrLcpaNvgYUIV/DVQArKcvDMnBFWvlZcI1O2gWBjxuL7LNOSNYdQM+YA9iuiqVPFZuJrFX+7LoqsaKbvuVG8pVKu8qpVrgbKRg2XsVQxt1TNEjxVV9fxUuFr7/cym4QZhklwUcUD6LMxLDM72iVpYioSfifZPhsuNTaB6n2TcFQjkdsoULha1HKY3K1uGeETWL31HFtOmx7zH6jpFgJ8VeyvIvzBijiGi/6XsdqHq2R8VjkUn+o3gyQS+RkUacGy9AybLvy7JcP+ZzYP9jTy/yKHAcOU8I86ndrVbs4jSxh6tZeT4kq6Sk5y2/0tkmp/r0OgKNA5ZGZG5CiKAoog4ToNSdWtAomCNAEaVNR2o2oAiCAUSJwkE6jIIIghRhQjEr2UVtFQdHd0/RUk7bbeavCW2SaKSjuVHWVrKrh3anhvS59P5hPUfqY1w5if3TZTEPdzmCfAbfVdtS3SQhVRKfEtfux9gLzfHPv0+a7XiavJK4LE1hdczV3PJZ1NItuMrwZT1qUBSUazQoa+MaeYS1SvhDXBA6rCtUayx6lXUXAXUeGx8HS43+aY+064M9yOhdWKpVqkKM4oEKpiMSCpGHIGwMRXHNZ1Sr0unxD+ioarpyGPgXnOi0Xz9/JCK4AHz/ZUatc9VDq+dkxGArky3wjVZS1uIHOPguzyPDNYJcId0udxF9hC5LKzBE7nlO/UeC7DKXuNhIbBlkQRA3EnzVomEjtcgwo/K1QLaqbhsRuCOazeAcvLHvJt3oNrENuDPmCumwENomOcX8ZVZ720MNia1u5SqO9mu/lX28ozc2kzEy3PaGMLtDwHyTB535Kw9pBgr58wNZ4LQ17mkRBBIgx4L3Tgyu+thG9q4ueBZx3tuCl9RpVL5R7NMOdr4yL6FycoXLmDxGQgKMoYVkAFOnhOrUAMFGgCJKGwQKJpQyiCACQIgVGEUqMKCUgKiBUgKiAwgnQgogVYBsZTUmm5p/pMjyK0MLhwGEdblYOW19NQdDYrYdXNx4rr6SSlC344Ec6alwcdxnSqsDiGkjqBI+G3qvJsfiapJsbdOXn0Xvz8RvbrcSF57jcb2mMayCG6ryLGNpnZXeOMXaNseaTVM8pxWZVRaYH31UVLMH7Ez8F6Zxnw3TqA1WNa20mBvuRfl6rzh+WkExO58RE7yOS0Wyuijlku0zo+HWA0y51yT8hH1VjHYHVdsah7FZuHxBY0CdhE/FSVsznYx+6Rljk52h5TW2mNrOxsQoK9QhV6+MkyDBFvDyKVPEaxeOn7rdQrlmf3E+ER1cSqVat05p8VbyVB755piEUJ5cjssap91NTE/L9lUpX5qbtCNvJWaM0zayar3wDeJsduf8AB9F2vC8OeGhvIj16EcxBPTkvPctqnXZ0G3MX916BwsZDSS6NM3ttt/lzVUiNnoNXFBlOIjYfLkuc/EHNhSyvEAG9UikP/o974SsbiXikMGkETOw3EWIXn/F3ETsQ1lMHutJMeOw+qursza+Jh4ZsuFp6wvdPw1raqNoLYgGZ/kHwXhOFaSe7JPhv6L278NGhtPuuLmuNp3aQBLSfb3Wr6Ml+xuVdz5qJxUlY3PmoiuBLtnXXQJKZIoZURAoToZSVuSpICiQI0ozcKU4QoggQOU4Qp1CBhGFE1SBFAYYRBAEYKIB1oVa7joc0TIuNrhZxVvLqne0nY7eBTOlybZV7Mc0bVl+tUa0S8EAjzA8JCw/ytA1S9u97nlzXXsiLrAzvJmE6md3lDTAPW3M7LrTg6sXxSjdGJnmJospFgcJ0wfneV5fmAp6TDwJ3HPquxz7hES93bvsO6JaQeZkEea4HP8hDHEMqucOVgOfOBcQsPPLoc2rb8VZn4vFXsQep63mVm4jFydwPijqZWRuU1PLlutqFZKb8FVlaTY+60MLVj6+CZ2XwkWxyRbTKxjKLGxlVZ5IUtZ1/kg5bKyVGUnbH1Ry2TlwidlGJKBxVqKlqjVOqSZ63XR0c77Cj3TJIPpIH88lybakfNRV65dbkiolWyxiMa5xJJ8VV1IU4KskAu5YBrEnSSQA4f0k8yOmy98/DbK/1OqWc+mGv02Gtti4eY0+y8QyTAF52kOY4gCziW3bpPmAvoHhWoaJoseb1Jv1hsotFb5sbMcE6k8td6HkQqZXeY/CNqt0O8weYPULiMZhzTeWOFx7HoQuPqNO8btdHQw5t6p9ldyEhEUBKXNxJIZSVgE8opUYKMFKGwcogUAKIFQgacIU6gAgUYKjRSoEklO0oAU8opFWHKloU3Ey3ldT4HAmpc2C0sRUZRZH2V0tLoZyalLhCefUxiqRcovloI2IXPcRNewFzCRzjfzWnkVfW0jmHH43CtZhhg9pB2IXQyQF8c6dnkecVqou5+4md48/guFzfEua65J52XpfE2WVJLGMMRIO/kFwOM4Zri7mn1jl9EvFRT5HHObVJmPQralfZYbBaGC4fIHeMKStgQAbbSbRdZzyxbpG8ItK2Y9fbblzWXinXvt9VsV4M+14WLjNOrey1xcmGfoq1iDCZpt9/FC96B1WAmaEr5Gc5RF6Fz1CXSrJFbDdUQgoU4V0AOUdI3EqJGx6gDsuCq41saRJDnubH9TdDtTT7n3Xo+LzfTmGFpRGmnqnz2XmvANLXXa6w0kgiYsWkyPUBars4FTNe01SAQydgNI2+aNFJOlR7jxLnLaNAVCYiCquDx1LMaUsI7QCQfofBeVcfcTmq3smmw3HVYPBnElXCVmlpOmRIWWWKapkxzd2j1WuwtcWuEEGCFCXLocfpxdBuJpfqDe8PDnPiPkubJXGzY3jlR1cU98bC1JKIlJZ2zQttCJRhGCljUkThACjpsJ2CKVvgDYSeUzxG9kxrNG5C0jhnJ0kVc4rySNUgas2rnNNm5C57NeNgLUxKahoX/pmEtTFdHV4vGNp7m6fJya7wBe8noF5zhMyfXqaTdxOy9m4PykUKQJ/URcp/T6WEeaE82pk+Ea1d7aVMk2AC8/qZocRW8Jt5K5+IGeR/xtPmuZ4UcS6V0F6EXyd/gKwZVa2QNQ+IWvXqSIC86zbMYeC03YQ4ehXU4fNW16WthGl0z/b4OKzzLyjfC/Y2IqS4Dnz8/wBljZ00cukz6qPMs00EXmRt0iR62usnMsYXUy6QLLmSTZ04NIx8fjQ0mDfp/pc9jsZqMF0H7+irZlmIk6o3N9iI8PHqsTEY8nY7KY8HkvLOkibG1pkagY/fn4rLqVVHWqyfu6gdVT0IUhCctzJTUUD6iBzky0SKDpJpSCIB0pTJKBHKJqEImHqoA7zhJ4oUcRWJDoptqBvRxkELk6NfSS4bySrtfENZh9LT3qkax/iNvJZQKL4KLk1GVC86nXWpgqDZBBjz2XPsxJAVrD5gRabLGSbCuD3D8Mc2aCaZNj7Lc4lyLR/yUh3D+po/o8R/b8l4dkfELsM8Obccwva+EfxAw2LaKbnBlTbS60+SpPDGcdrLY8rhKzAlJdlX4daXEhrSCZ5/ukk/wZexv8uPo5iUbRJgK9h8r5vMJY7MaGGaTIsscP0/JPmXCNcmrhDrklwuX86hgdE2Y5zRotgELzrPuPHPJbSMDque7epU7z3EDxXTxYMeJVFc+xCeaeQ67MuIDUd3CsnG5roHefJ6LDfmcS2kL9VTqWBLzJVqQE2W/wA0+s65gdFVxD4MBLLaskzsrWDwvaVQ3qUKJZ3H4Z5Fqd2rh5L1HOcxbh6JO1oCocJZeKNFtuS4j8TM8k6GnwTKSjEXttnNZrmfbVTckkrpMvLaFEuNrLjuHKGp8lXeOc3FOloG5sgnxYGrZjDiXViiHHuOMIsRnNfBvq9k8hjjJbuD4x1XBmqdWrnMyutzCqK1BrhvABVo8xo0a2tGg7iftRDjoIBMxImLbX3+ip4riOq1ulw1NdEO6CNlzldxBI8EVPEnSOmyz+3D0XUpLyBjMbrv0VN9Uqd0GeqgfThDakXsiJTIkyhBkpSSRIJJJJAgkkk4UIJOw3TJIkLFStMDkAAnBUTGo0G7JQYKWpAkEAFzBVBqAdsruaYXs3jSfEGY9ZWLzVntnOEOO2yPgo482ekZZ+JuOpUmMOh+kRqcZJHKfRJedNnqkqUybT0fNOPXkENBC43MM2q1nd5xKSSs5NgUV2SYekKY1PueQVhtN9W5OlvQJJKj4LpWRuqhlmhUqrtSSSASfLjdekcE5GHO1lJJaY0nIyyPg9JzXEdhQt0heN5sO1qEkpJLWfZSK4IXYoYdsjdcFnmZOrPJJSSWbZpBGZCuZfjiwxuOiSSKdGjXBZgOk9Qqb7NCSSsyqERf0QzafGEySqiwFQXKCEklAjJ0yShBJJJIBEkkkoASlw7L3SSUZCeoAo3JJKqICiakkiiMIBFKdJQA2pJJJS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6" name="AutoShape 6" descr="data:image/jpeg;base64,/9j/4AAQSkZJRgABAQAAAQABAAD/2wCEAAkGBxQSEhQUEhQVFhUXFRcUFxUXFxgVFxQaFxcXFxQXFRcYHSggGBolHBcUITEiJSkrLi4uFx8zODMsNygtLisBCgoKDg0OGxAQGiwkICQsLCwsLCwsLCwsLCwsLCwsLCwsLCwsLCwsLCwsLCwsLCwsLCwsLCwsLCwsLCwsLCwsLv/AABEIALcBEwMBIgACEQEDEQH/xAAcAAABBQEBAQAAAAAAAAAAAAACAAEDBAUGBwj/xAA4EAABAwIEAwYEBQQCAwAAAAABAAIRAyEEBRIxBkFREyJhcYGRobHB8AcUMtHhQmJy8SNSFTOC/8QAGgEAAgMBAQAAAAAAAAAAAAAAAQQAAgMFBv/EACYRAAICAQQCAQUBAQAAAAAAAAABAhEDBBIhMUFRIgUTFDJxQiP/2gAMAwEAAhEDEQA/AN0BGEgEULyh2xwEUJgiCABgEScBOAoEZGAkEQUICu4wtMtpsaIENG89PBcTpXeHb0++a6v01fsxHVvpFZ9t7/T02VOpuTbcK9UbZUyDMlO5DGBUxjR5KhUpiNz1N/gruNYSeSpkS7rad9/uySydjcOikQ2wvvO5WdmdcgEfvdX6jCHSQVQrnVyJ9P4SsuqGYHN4h55g+ypPfe8+y2cTQM3ssvFBYLhjJnvrXMNd62UQddWngBVXLeNMDYFUqs6pZS1DCqVqlr2TEEYyZTxdSNlh1nTK0sW7lzWa+yfxqkczPK2CHbJ3OQkgKIuWyQsy0x97q9l1S5BO4sfHUP5WW18Kegbj7hEqfQHAOO7XDtn+l1osIcBNj4g+67h/JeScH5u3C06YqybF1iC5wLibj+neZPQrssh4zp1nFj2hgGzgZ6zqn6dVmpxvbZr9mbjurgXETIru8h623WUQtbP57YnkQ0tO4LYsR8VlkLk5l/0f9HsT+CIiEBClhA4KhdgQnRQmRATAIgmCMBKGwgEQTBEAgQcJwkE4UIKESQToACoslwAHMfNd47ZchldIatbtm96/wVyvxTTY7STvcciR69PvcLt/T4OONyfk5+qknNRRtkWhU628dbKGhnNN8gOv0NjPkfNE58xC2nJFYJg1XC481RZR3Jjn8FZiXeqfEABoE9JPxS7VjCdcGRi+gF1WFM3gEj2+JWo+IJ9/osvF45reYS0oOzaMzHzWgZJsPclYdTDXv+ysZtxDTaSC4T0XN4vido/2sfx8jdpDCzRS5Zo1qAVOtR6LIqcUTsp8PnTHxeCtVp8kVbB+RCXFhVWnmq9VqvPqAqs5axZGZmMwsiViV2Qup0yszNMLbUE1iyeGJ58Vq0YUodgjIQ/6TaEGA0SruGkmBz38FXYFpYOlAVZMvjjbNvC1202aWxJ3PP3VjBZkQ17WbuEF3h0b+6x6DdQlWMG26TlGra7OxjSbin0ex5TjfzGX4aof1MLqLtuV27eAQlVeB3TltQR+muIv1AMxy3KtkJbUcyT9oWSptemRuCAoygKyQRkk/ukrFSUIwhCJIjAUIgmCIBEggnCQRBAg4CcJBEoAnwslrmNJBdERa/muazbhDGa9barXg/qYReOUTOw9drroG/ZTZvxgGCm1rSSZ1lukxp33Nut11tJmuGx+BLNi+W45rLKFWg7S8Ecrz1J3JtuB9F1mFxUAQuMzriIxSc7t2Grq0Auo1J0RqljGyBcLTyrPmvAD9jEPFp81pO0+QwSa4OtNbYqlj8d3TygR7KRlPUwObcdQRC5nPajqUk7LFto1hFMr5txARTcJEm1jyn7915znuc1XDSCY6C03U2a48lxO6xK2OvdNYlXJTJFdNmbU1uN9RPjdRmjU6K/+c5DfxsFpNLBANSi53/UPMj12W25rwL7I+znThn8wh7N42nzW+arHcj5gh3yuoX4dp/Q8O8Nj6hT7nst9pf5ZUwWZvZZwlbuCxoqCPsLBqU4MEXUuC7rpWc4RkrL48koumdIW2iFHWbLSE9GqSPBFUMj9kp0x18o5PEUyCQoQN1fzGnD1WLR+y6EXaOTNU6JMFQkyVdqugGFLl1CwV7NME1rGuE9HdJ5LGWRbqHMWN7Spg5I2VzCDvKLLWwrtOhLpWE8nyaZ044v+aaPTuGqHZ4Oqzl+Za4cwWuosqNjwhwUpRZNUnBN66qYPm2gwR7aUiEvn/ZfwQVtv+kRQkIyEJCyCAkjSVwEgCIJgEQSVm4QRAIQEQCIAk4TJ4VQhBEgCMKIAQWpkmCp1C4vYHRB7173vCygug4bb3Xnq6PYfyndFzlQvqOIHN53wu3tDUp9k1xEDU092RBLbcxBhZWPygNa1lO7rXMges7LvMyZVM9mW+ZiyxGcOlzg6o9zj0Fm+finskflwjLFJJW2W+GMAaesadLCGkAv1kuAhzthE29lznHlE6SPG3su6y7Aii0m8nqZXFcZVplZ6r4Y17NNM92RnimKou1OnksSs0kr0THZc11+fzXO5hkjh3gLrTDqYyLajTy7RzDaLnGGgn0W5/wCIxGmnTqU3imx7qjdNOZLw2ZLRqNmtF58FJlrnMeCRBHgu+p5gyq24c239O3nM7rWeWujCOG+zi6PDbi3U5nZztq7kDlvz9OayMZlT2kQ8O8QD8DzXdY9zW3EzcSZPOfouZxFYknYCfsqkcsmaLDGjFD3mzwSevNXsHgHO2t4lbNHLQ4Agz6EK7SwrWi7fUhZT1CXCNYafyzJp4UtVhrVdLB0E+QVaoz72WaluN6SMvHUQbrPq4b5la2Jba/8ApZ2LMfH5pvE+Dn50txo4YQG9Vp4qmRSOvmLfRZ2XVQC0nldatauytpl0QZPilclqXQ9iraVcDgjAt9FYqmO625Vlzw7us26qzlWU66jWNuXOAnoOZ9pS7k7t9jqmmq8I7XJqBp4Og07u11Tb/sYb8GhSuVjE6dUN/S0BjfJogfJV3IZHbOavZG4IUTkBVUQcJ0KdWASgIgEIRJQ2CCIBCEQRAEiTQnAQCOAjAQgIgoiChdJw7/6j/kfoucW9w3U7rm9DPunNC6zC+p5gaugJgADA36p3v6KOm6Cuy3yIJMLGuhpXmXFNeTHj/teiZzV0sPqvJ84cXPP3z2XN+oS+SR0tBDhszg7rsiqwQAowxCUgq8HQYf5Fj9wJ6wrLcpaNvgYUIV/DVQArKcvDMnBFWvlZcI1O2gWBjxuL7LNOSNYdQM+YA9iuiqVPFZuJrFX+7LoqsaKbvuVG8pVKu8qpVrgbKRg2XsVQxt1TNEjxVV9fxUuFr7/cym4QZhklwUcUD6LMxLDM72iVpYioSfifZPhsuNTaB6n2TcFQjkdsoULha1HKY3K1uGeETWL31HFtOmx7zH6jpFgJ8VeyvIvzBijiGi/6XsdqHq2R8VjkUn+o3gyQS+RkUacGy9AybLvy7JcP+ZzYP9jTy/yKHAcOU8I86ndrVbs4jSxh6tZeT4kq6Sk5y2/0tkmp/r0OgKNA5ZGZG5CiKAoog4ToNSdWtAomCNAEaVNR2o2oAiCAUSJwkE6jIIIghRhQjEr2UVtFQdHd0/RUk7bbeavCW2SaKSjuVHWVrKrh3anhvS59P5hPUfqY1w5if3TZTEPdzmCfAbfVdtS3SQhVRKfEtfux9gLzfHPv0+a7XiavJK4LE1hdczV3PJZ1NItuMrwZT1qUBSUazQoa+MaeYS1SvhDXBA6rCtUayx6lXUXAXUeGx8HS43+aY+064M9yOhdWKpVqkKM4oEKpiMSCpGHIGwMRXHNZ1Sr0unxD+ioarpyGPgXnOi0Xz9/JCK4AHz/ZUatc9VDq+dkxGArky3wjVZS1uIHOPguzyPDNYJcId0udxF9hC5LKzBE7nlO/UeC7DKXuNhIbBlkQRA3EnzVomEjtcgwo/K1QLaqbhsRuCOazeAcvLHvJt3oNrENuDPmCumwENomOcX8ZVZ720MNia1u5SqO9mu/lX28ozc2kzEy3PaGMLtDwHyTB535Kw9pBgr58wNZ4LQ17mkRBBIgx4L3Tgyu+thG9q4ueBZx3tuCl9RpVL5R7NMOdr4yL6FycoXLmDxGQgKMoYVkAFOnhOrUAMFGgCJKGwQKJpQyiCACQIgVGEUqMKCUgKiBUgKiAwgnQgogVYBsZTUmm5p/pMjyK0MLhwGEdblYOW19NQdDYrYdXNx4rr6SSlC344Ec6alwcdxnSqsDiGkjqBI+G3qvJsfiapJsbdOXn0Xvz8RvbrcSF57jcb2mMayCG6ryLGNpnZXeOMXaNseaTVM8pxWZVRaYH31UVLMH7Ez8F6Zxnw3TqA1WNa20mBvuRfl6rzh+WkExO58RE7yOS0Wyuijlku0zo+HWA0y51yT8hH1VjHYHVdsah7FZuHxBY0CdhE/FSVsznYx+6Rljk52h5TW2mNrOxsQoK9QhV6+MkyDBFvDyKVPEaxeOn7rdQrlmf3E+ER1cSqVat05p8VbyVB755piEUJ5cjssap91NTE/L9lUpX5qbtCNvJWaM0zayar3wDeJsduf8AB9F2vC8OeGhvIj16EcxBPTkvPctqnXZ0G3MX916BwsZDSS6NM3ttt/lzVUiNnoNXFBlOIjYfLkuc/EHNhSyvEAG9UikP/o974SsbiXikMGkETOw3EWIXn/F3ETsQ1lMHutJMeOw+qursza+Jh4ZsuFp6wvdPw1raqNoLYgGZ/kHwXhOFaSe7JPhv6L278NGhtPuuLmuNp3aQBLSfb3Wr6Ml+xuVdz5qJxUlY3PmoiuBLtnXXQJKZIoZURAoToZSVuSpICiQI0ozcKU4QoggQOU4Qp1CBhGFE1SBFAYYRBAEYKIB1oVa7joc0TIuNrhZxVvLqne0nY7eBTOlybZV7Mc0bVl+tUa0S8EAjzA8JCw/ytA1S9u97nlzXXsiLrAzvJmE6md3lDTAPW3M7LrTg6sXxSjdGJnmJospFgcJ0wfneV5fmAp6TDwJ3HPquxz7hES93bvsO6JaQeZkEea4HP8hDHEMqucOVgOfOBcQsPPLoc2rb8VZn4vFXsQep63mVm4jFydwPijqZWRuU1PLlutqFZKb8FVlaTY+60MLVj6+CZ2XwkWxyRbTKxjKLGxlVZ5IUtZ1/kg5bKyVGUnbH1Ry2TlwidlGJKBxVqKlqjVOqSZ63XR0c77Cj3TJIPpIH88lybakfNRV65dbkiolWyxiMa5xJJ8VV1IU4KskAu5YBrEnSSQA4f0k8yOmy98/DbK/1OqWc+mGv02Gtti4eY0+y8QyTAF52kOY4gCziW3bpPmAvoHhWoaJoseb1Jv1hsotFb5sbMcE6k8td6HkQqZXeY/CNqt0O8weYPULiMZhzTeWOFx7HoQuPqNO8btdHQw5t6p9ldyEhEUBKXNxJIZSVgE8opUYKMFKGwcogUAKIFQgacIU6gAgUYKjRSoEklO0oAU8opFWHKloU3Ey3ldT4HAmpc2C0sRUZRZH2V0tLoZyalLhCefUxiqRcovloI2IXPcRNewFzCRzjfzWnkVfW0jmHH43CtZhhg9pB2IXQyQF8c6dnkecVqou5+4md48/guFzfEua65J52XpfE2WVJLGMMRIO/kFwOM4Zri7mn1jl9EvFRT5HHObVJmPQralfZYbBaGC4fIHeMKStgQAbbSbRdZzyxbpG8ItK2Y9fbblzWXinXvt9VsV4M+14WLjNOrey1xcmGfoq1iDCZpt9/FC96B1WAmaEr5Gc5RF6Fz1CXSrJFbDdUQgoU4V0AOUdI3EqJGx6gDsuCq41saRJDnubH9TdDtTT7n3Xo+LzfTmGFpRGmnqnz2XmvANLXXa6w0kgiYsWkyPUBars4FTNe01SAQydgNI2+aNFJOlR7jxLnLaNAVCYiCquDx1LMaUsI7QCQfofBeVcfcTmq3smmw3HVYPBnElXCVmlpOmRIWWWKapkxzd2j1WuwtcWuEEGCFCXLocfpxdBuJpfqDe8PDnPiPkubJXGzY3jlR1cU98bC1JKIlJZ2zQttCJRhGCljUkThACjpsJ2CKVvgDYSeUzxG9kxrNG5C0jhnJ0kVc4rySNUgas2rnNNm5C57NeNgLUxKahoX/pmEtTFdHV4vGNp7m6fJya7wBe8noF5zhMyfXqaTdxOy9m4PykUKQJ/URcp/T6WEeaE82pk+Ea1d7aVMk2AC8/qZocRW8Jt5K5+IGeR/xtPmuZ4UcS6V0F6EXyd/gKwZVa2QNQ+IWvXqSIC86zbMYeC03YQ4ehXU4fNW16WthGl0z/b4OKzzLyjfC/Y2IqS4Dnz8/wBljZ00cukz6qPMs00EXmRt0iR62usnMsYXUy6QLLmSTZ04NIx8fjQ0mDfp/pc9jsZqMF0H7+irZlmIk6o3N9iI8PHqsTEY8nY7KY8HkvLOkibG1pkagY/fn4rLqVVHWqyfu6gdVT0IUhCctzJTUUD6iBzky0SKDpJpSCIB0pTJKBHKJqEImHqoA7zhJ4oUcRWJDoptqBvRxkELk6NfSS4bySrtfENZh9LT3qkax/iNvJZQKL4KLk1GVC86nXWpgqDZBBjz2XPsxJAVrD5gRabLGSbCuD3D8Mc2aCaZNj7Lc4lyLR/yUh3D+po/o8R/b8l4dkfELsM8Obccwva+EfxAw2LaKbnBlTbS60+SpPDGcdrLY8rhKzAlJdlX4daXEhrSCZ5/ukk/wZexv8uPo5iUbRJgK9h8r5vMJY7MaGGaTIsscP0/JPmXCNcmrhDrklwuX86hgdE2Y5zRotgELzrPuPHPJbSMDque7epU7z3EDxXTxYMeJVFc+xCeaeQ67MuIDUd3CsnG5roHefJ6LDfmcS2kL9VTqWBLzJVqQE2W/wA0+s65gdFVxD4MBLLaskzsrWDwvaVQ3qUKJZ3H4Z5Fqd2rh5L1HOcxbh6JO1oCocJZeKNFtuS4j8TM8k6GnwTKSjEXttnNZrmfbVTckkrpMvLaFEuNrLjuHKGp8lXeOc3FOloG5sgnxYGrZjDiXViiHHuOMIsRnNfBvq9k8hjjJbuD4x1XBmqdWrnMyutzCqK1BrhvABVo8xo0a2tGg7iftRDjoIBMxImLbX3+ip4riOq1ulw1NdEO6CNlzldxBI8EVPEnSOmyz+3D0XUpLyBjMbrv0VN9Uqd0GeqgfThDakXsiJTIkyhBkpSSRIJJJJAgkkk4UIJOw3TJIkLFStMDkAAnBUTGo0G7JQYKWpAkEAFzBVBqAdsruaYXs3jSfEGY9ZWLzVntnOEOO2yPgo482ekZZ+JuOpUmMOh+kRqcZJHKfRJedNnqkqUybT0fNOPXkENBC43MM2q1nd5xKSSs5NgUV2SYekKY1PueQVhtN9W5OlvQJJKj4LpWRuqhlmhUqrtSSSASfLjdekcE5GHO1lJJaY0nIyyPg9JzXEdhQt0heN5sO1qEkpJLWfZSK4IXYoYdsjdcFnmZOrPJJSSWbZpBGZCuZfjiwxuOiSSKdGjXBZgOk9Qqb7NCSSsyqERf0QzafGEySqiwFQXKCEklAjJ0yShBJJJIBEkkkoASlw7L3SSUZCeoAo3JJKqICiakkiiMIBFKdJQA2pJJJS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8" name="AutoShape 8" descr="data:image/jpeg;base64,/9j/4AAQSkZJRgABAQAAAQABAAD/2wCEAAkGBxQSEhQUEhQVFhUXFRcUFxUXFxgVFxQaFxcXFxQXFRcYHSggGBolHBcUITEiJSkrLi4uFx8zODMsNygtLisBCgoKDg0OGxAQGiwkICQsLCwsLCwsLCwsLCwsLCwsLCwsLCwsLCwsLCwsLCwsLCwsLCwsLCwsLCwsLCwsLCwsLv/AABEIALcBEwMBIgACEQEDEQH/xAAcAAABBQEBAQAAAAAAAAAAAAACAAEDBAUGBwj/xAA4EAABAwIEAwYEBQQCAwAAAAABAAIRAyEEBRIxBkFREyJhcYGRobHB8AcUMtHhQmJy8SNSFTOC/8QAGgEAAgMBAQAAAAAAAAAAAAAAAQQAAgMFBv/EACYRAAICAQQCAQUBAQAAAAAAAAABAhEDBBIhMUFRIgUTFDJxQiP/2gAMAwEAAhEDEQA/AN0BGEgEULyh2xwEUJgiCABgEScBOAoEZGAkEQUICu4wtMtpsaIENG89PBcTpXeHb0++a6v01fsxHVvpFZ9t7/T02VOpuTbcK9UbZUyDMlO5DGBUxjR5KhUpiNz1N/gruNYSeSpkS7rad9/uySydjcOikQ2wvvO5WdmdcgEfvdX6jCHSQVQrnVyJ9P4SsuqGYHN4h55g+ypPfe8+y2cTQM3ssvFBYLhjJnvrXMNd62UQddWngBVXLeNMDYFUqs6pZS1DCqVqlr2TEEYyZTxdSNlh1nTK0sW7lzWa+yfxqkczPK2CHbJ3OQkgKIuWyQsy0x97q9l1S5BO4sfHUP5WW18Kegbj7hEqfQHAOO7XDtn+l1osIcBNj4g+67h/JeScH5u3C06YqybF1iC5wLibj+neZPQrssh4zp1nFj2hgGzgZ6zqn6dVmpxvbZr9mbjurgXETIru8h623WUQtbP57YnkQ0tO4LYsR8VlkLk5l/0f9HsT+CIiEBClhA4KhdgQnRQmRATAIgmCMBKGwgEQTBEAgQcJwkE4UIKESQToACoslwAHMfNd47ZchldIatbtm96/wVyvxTTY7STvcciR69PvcLt/T4OONyfk5+qknNRRtkWhU628dbKGhnNN8gOv0NjPkfNE58xC2nJFYJg1XC481RZR3Jjn8FZiXeqfEABoE9JPxS7VjCdcGRi+gF1WFM3gEj2+JWo+IJ9/osvF45reYS0oOzaMzHzWgZJsPclYdTDXv+ysZtxDTaSC4T0XN4vido/2sfx8jdpDCzRS5Zo1qAVOtR6LIqcUTsp8PnTHxeCtVp8kVbB+RCXFhVWnmq9VqvPqAqs5axZGZmMwsiViV2Qup0yszNMLbUE1iyeGJ58Vq0YUodgjIQ/6TaEGA0SruGkmBz38FXYFpYOlAVZMvjjbNvC1202aWxJ3PP3VjBZkQ17WbuEF3h0b+6x6DdQlWMG26TlGra7OxjSbin0ex5TjfzGX4aof1MLqLtuV27eAQlVeB3TltQR+muIv1AMxy3KtkJbUcyT9oWSptemRuCAoygKyQRkk/ukrFSUIwhCJIjAUIgmCIBEggnCQRBAg4CcJBEoAnwslrmNJBdERa/muazbhDGa9barXg/qYReOUTOw9drroG/ZTZvxgGCm1rSSZ1lukxp33Nut11tJmuGx+BLNi+W45rLKFWg7S8Ecrz1J3JtuB9F1mFxUAQuMzriIxSc7t2Grq0Auo1J0RqljGyBcLTyrPmvAD9jEPFp81pO0+QwSa4OtNbYqlj8d3TygR7KRlPUwObcdQRC5nPajqUk7LFto1hFMr5txARTcJEm1jyn7915znuc1XDSCY6C03U2a48lxO6xK2OvdNYlXJTJFdNmbU1uN9RPjdRmjU6K/+c5DfxsFpNLBANSi53/UPMj12W25rwL7I+znThn8wh7N42nzW+arHcj5gh3yuoX4dp/Q8O8Nj6hT7nst9pf5ZUwWZvZZwlbuCxoqCPsLBqU4MEXUuC7rpWc4RkrL48koumdIW2iFHWbLSE9GqSPBFUMj9kp0x18o5PEUyCQoQN1fzGnD1WLR+y6EXaOTNU6JMFQkyVdqugGFLl1CwV7NME1rGuE9HdJ5LGWRbqHMWN7Spg5I2VzCDvKLLWwrtOhLpWE8nyaZ044v+aaPTuGqHZ4Oqzl+Za4cwWuosqNjwhwUpRZNUnBN66qYPm2gwR7aUiEvn/ZfwQVtv+kRQkIyEJCyCAkjSVwEgCIJgEQSVm4QRAIQEQCIAk4TJ4VQhBEgCMKIAQWpkmCp1C4vYHRB7173vCygug4bb3Xnq6PYfyndFzlQvqOIHN53wu3tDUp9k1xEDU092RBLbcxBhZWPygNa1lO7rXMges7LvMyZVM9mW+ZiyxGcOlzg6o9zj0Fm+finskflwjLFJJW2W+GMAaesadLCGkAv1kuAhzthE29lznHlE6SPG3su6y7Aii0m8nqZXFcZVplZ6r4Y17NNM92RnimKou1OnksSs0kr0THZc11+fzXO5hkjh3gLrTDqYyLajTy7RzDaLnGGgn0W5/wCIxGmnTqU3imx7qjdNOZLw2ZLRqNmtF58FJlrnMeCRBHgu+p5gyq24c239O3nM7rWeWujCOG+zi6PDbi3U5nZztq7kDlvz9OayMZlT2kQ8O8QD8DzXdY9zW3EzcSZPOfouZxFYknYCfsqkcsmaLDGjFD3mzwSevNXsHgHO2t4lbNHLQ4Agz6EK7SwrWi7fUhZT1CXCNYafyzJp4UtVhrVdLB0E+QVaoz72WaluN6SMvHUQbrPq4b5la2Jba/8ApZ2LMfH5pvE+Dn50txo4YQG9Vp4qmRSOvmLfRZ2XVQC0nldatauytpl0QZPilclqXQ9iraVcDgjAt9FYqmO625Vlzw7us26qzlWU66jWNuXOAnoOZ9pS7k7t9jqmmq8I7XJqBp4Og07u11Tb/sYb8GhSuVjE6dUN/S0BjfJogfJV3IZHbOavZG4IUTkBVUQcJ0KdWASgIgEIRJQ2CCIBCEQRAEiTQnAQCOAjAQgIgoiChdJw7/6j/kfoucW9w3U7rm9DPunNC6zC+p5gaugJgADA36p3v6KOm6Cuy3yIJMLGuhpXmXFNeTHj/teiZzV0sPqvJ84cXPP3z2XN+oS+SR0tBDhszg7rsiqwQAowxCUgq8HQYf5Fj9wJ6wrLcpaNvgYUIV/DVQArKcvDMnBFWvlZcI1O2gWBjxuL7LNOSNYdQM+YA9iuiqVPFZuJrFX+7LoqsaKbvuVG8pVKu8qpVrgbKRg2XsVQxt1TNEjxVV9fxUuFr7/cym4QZhklwUcUD6LMxLDM72iVpYioSfifZPhsuNTaB6n2TcFQjkdsoULha1HKY3K1uGeETWL31HFtOmx7zH6jpFgJ8VeyvIvzBijiGi/6XsdqHq2R8VjkUn+o3gyQS+RkUacGy9AybLvy7JcP+ZzYP9jTy/yKHAcOU8I86ndrVbs4jSxh6tZeT4kq6Sk5y2/0tkmp/r0OgKNA5ZGZG5CiKAoog4ToNSdWtAomCNAEaVNR2o2oAiCAUSJwkE6jIIIghRhQjEr2UVtFQdHd0/RUk7bbeavCW2SaKSjuVHWVrKrh3anhvS59P5hPUfqY1w5if3TZTEPdzmCfAbfVdtS3SQhVRKfEtfux9gLzfHPv0+a7XiavJK4LE1hdczV3PJZ1NItuMrwZT1qUBSUazQoa+MaeYS1SvhDXBA6rCtUayx6lXUXAXUeGx8HS43+aY+064M9yOhdWKpVqkKM4oEKpiMSCpGHIGwMRXHNZ1Sr0unxD+ioarpyGPgXnOi0Xz9/JCK4AHz/ZUatc9VDq+dkxGArky3wjVZS1uIHOPguzyPDNYJcId0udxF9hC5LKzBE7nlO/UeC7DKXuNhIbBlkQRA3EnzVomEjtcgwo/K1QLaqbhsRuCOazeAcvLHvJt3oNrENuDPmCumwENomOcX8ZVZ720MNia1u5SqO9mu/lX28ozc2kzEy3PaGMLtDwHyTB535Kw9pBgr58wNZ4LQ17mkRBBIgx4L3Tgyu+thG9q4ueBZx3tuCl9RpVL5R7NMOdr4yL6FycoXLmDxGQgKMoYVkAFOnhOrUAMFGgCJKGwQKJpQyiCACQIgVGEUqMKCUgKiBUgKiAwgnQgogVYBsZTUmm5p/pMjyK0MLhwGEdblYOW19NQdDYrYdXNx4rr6SSlC344Ec6alwcdxnSqsDiGkjqBI+G3qvJsfiapJsbdOXn0Xvz8RvbrcSF57jcb2mMayCG6ryLGNpnZXeOMXaNseaTVM8pxWZVRaYH31UVLMH7Ez8F6Zxnw3TqA1WNa20mBvuRfl6rzh+WkExO58RE7yOS0Wyuijlku0zo+HWA0y51yT8hH1VjHYHVdsah7FZuHxBY0CdhE/FSVsznYx+6Rljk52h5TW2mNrOxsQoK9QhV6+MkyDBFvDyKVPEaxeOn7rdQrlmf3E+ER1cSqVat05p8VbyVB755piEUJ5cjssap91NTE/L9lUpX5qbtCNvJWaM0zayar3wDeJsduf8AB9F2vC8OeGhvIj16EcxBPTkvPctqnXZ0G3MX916BwsZDSS6NM3ttt/lzVUiNnoNXFBlOIjYfLkuc/EHNhSyvEAG9UikP/o974SsbiXikMGkETOw3EWIXn/F3ETsQ1lMHutJMeOw+qursza+Jh4ZsuFp6wvdPw1raqNoLYgGZ/kHwXhOFaSe7JPhv6L278NGhtPuuLmuNp3aQBLSfb3Wr6Ml+xuVdz5qJxUlY3PmoiuBLtnXXQJKZIoZURAoToZSVuSpICiQI0ozcKU4QoggQOU4Qp1CBhGFE1SBFAYYRBAEYKIB1oVa7joc0TIuNrhZxVvLqne0nY7eBTOlybZV7Mc0bVl+tUa0S8EAjzA8JCw/ytA1S9u97nlzXXsiLrAzvJmE6md3lDTAPW3M7LrTg6sXxSjdGJnmJospFgcJ0wfneV5fmAp6TDwJ3HPquxz7hES93bvsO6JaQeZkEea4HP8hDHEMqucOVgOfOBcQsPPLoc2rb8VZn4vFXsQep63mVm4jFydwPijqZWRuU1PLlutqFZKb8FVlaTY+60MLVj6+CZ2XwkWxyRbTKxjKLGxlVZ5IUtZ1/kg5bKyVGUnbH1Ry2TlwidlGJKBxVqKlqjVOqSZ63XR0c77Cj3TJIPpIH88lybakfNRV65dbkiolWyxiMa5xJJ8VV1IU4KskAu5YBrEnSSQA4f0k8yOmy98/DbK/1OqWc+mGv02Gtti4eY0+y8QyTAF52kOY4gCziW3bpPmAvoHhWoaJoseb1Jv1hsotFb5sbMcE6k8td6HkQqZXeY/CNqt0O8weYPULiMZhzTeWOFx7HoQuPqNO8btdHQw5t6p9ldyEhEUBKXNxJIZSVgE8opUYKMFKGwcogUAKIFQgacIU6gAgUYKjRSoEklO0oAU8opFWHKloU3Ey3ldT4HAmpc2C0sRUZRZH2V0tLoZyalLhCefUxiqRcovloI2IXPcRNewFzCRzjfzWnkVfW0jmHH43CtZhhg9pB2IXQyQF8c6dnkecVqou5+4md48/guFzfEua65J52XpfE2WVJLGMMRIO/kFwOM4Zri7mn1jl9EvFRT5HHObVJmPQralfZYbBaGC4fIHeMKStgQAbbSbRdZzyxbpG8ItK2Y9fbblzWXinXvt9VsV4M+14WLjNOrey1xcmGfoq1iDCZpt9/FC96B1WAmaEr5Gc5RF6Fz1CXSrJFbDdUQgoU4V0AOUdI3EqJGx6gDsuCq41saRJDnubH9TdDtTT7n3Xo+LzfTmGFpRGmnqnz2XmvANLXXa6w0kgiYsWkyPUBars4FTNe01SAQydgNI2+aNFJOlR7jxLnLaNAVCYiCquDx1LMaUsI7QCQfofBeVcfcTmq3smmw3HVYPBnElXCVmlpOmRIWWWKapkxzd2j1WuwtcWuEEGCFCXLocfpxdBuJpfqDe8PDnPiPkubJXGzY3jlR1cU98bC1JKIlJZ2zQttCJRhGCljUkThACjpsJ2CKVvgDYSeUzxG9kxrNG5C0jhnJ0kVc4rySNUgas2rnNNm5C57NeNgLUxKahoX/pmEtTFdHV4vGNp7m6fJya7wBe8noF5zhMyfXqaTdxOy9m4PykUKQJ/URcp/T6WEeaE82pk+Ea1d7aVMk2AC8/qZocRW8Jt5K5+IGeR/xtPmuZ4UcS6V0F6EXyd/gKwZVa2QNQ+IWvXqSIC86zbMYeC03YQ4ehXU4fNW16WthGl0z/b4OKzzLyjfC/Y2IqS4Dnz8/wBljZ00cukz6qPMs00EXmRt0iR62usnMsYXUy6QLLmSTZ04NIx8fjQ0mDfp/pc9jsZqMF0H7+irZlmIk6o3N9iI8PHqsTEY8nY7KY8HkvLOkibG1pkagY/fn4rLqVVHWqyfu6gdVT0IUhCctzJTUUD6iBzky0SKDpJpSCIB0pTJKBHKJqEImHqoA7zhJ4oUcRWJDoptqBvRxkELk6NfSS4bySrtfENZh9LT3qkax/iNvJZQKL4KLk1GVC86nXWpgqDZBBjz2XPsxJAVrD5gRabLGSbCuD3D8Mc2aCaZNj7Lc4lyLR/yUh3D+po/o8R/b8l4dkfELsM8Obccwva+EfxAw2LaKbnBlTbS60+SpPDGcdrLY8rhKzAlJdlX4daXEhrSCZ5/ukk/wZexv8uPo5iUbRJgK9h8r5vMJY7MaGGaTIsscP0/JPmXCNcmrhDrklwuX86hgdE2Y5zRotgELzrPuPHPJbSMDque7epU7z3EDxXTxYMeJVFc+xCeaeQ67MuIDUd3CsnG5roHefJ6LDfmcS2kL9VTqWBLzJVqQE2W/wA0+s65gdFVxD4MBLLaskzsrWDwvaVQ3qUKJZ3H4Z5Fqd2rh5L1HOcxbh6JO1oCocJZeKNFtuS4j8TM8k6GnwTKSjEXttnNZrmfbVTckkrpMvLaFEuNrLjuHKGp8lXeOc3FOloG5sgnxYGrZjDiXViiHHuOMIsRnNfBvq9k8hjjJbuD4x1XBmqdWrnMyutzCqK1BrhvABVo8xo0a2tGg7iftRDjoIBMxImLbX3+ip4riOq1ulw1NdEO6CNlzldxBI8EVPEnSOmyz+3D0XUpLyBjMbrv0VN9Uqd0GeqgfThDakXsiJTIkyhBkpSSRIJJJJAgkkk4UIJOw3TJIkLFStMDkAAnBUTGo0G7JQYKWpAkEAFzBVBqAdsruaYXs3jSfEGY9ZWLzVntnOEOO2yPgo482ekZZ+JuOpUmMOh+kRqcZJHKfRJedNnqkqUybT0fNOPXkENBC43MM2q1nd5xKSSs5NgUV2SYekKY1PueQVhtN9W5OlvQJJKj4LpWRuqhlmhUqrtSSSASfLjdekcE5GHO1lJJaY0nIyyPg9JzXEdhQt0heN5sO1qEkpJLWfZSK4IXYoYdsjdcFnmZOrPJJSSWbZpBGZCuZfjiwxuOiSSKdGjXBZgOk9Qqb7NCSSsyqERf0QzafGEySqiwFQXKCEklAjJ0yShBJJJIBEkkkoASlw7L3SSUZCeoAo3JJKqICiakkiiMIBFKdJQA2pJJJS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10" name="AutoShape 10" descr="data:image/jpeg;base64,/9j/4AAQSkZJRgABAQAAAQABAAD/2wCEAAkGBxQSEhQUEhQVFhUXFRcUFxUXFxgVFxQaFxcXFxQXFRcYHSggGBolHBcUITEiJSkrLi4uFx8zODMsNygtLisBCgoKDg0OGxAQGiwkICQsLCwsLCwsLCwsLCwsLCwsLCwsLCwsLCwsLCwsLCwsLCwsLCwsLCwsLCwsLCwsLCwsLv/AABEIALcBEwMBIgACEQEDEQH/xAAcAAABBQEBAQAAAAAAAAAAAAACAAEDBAUGBwj/xAA4EAABAwIEAwYEBQQCAwAAAAABAAIRAyEEBRIxBkFREyJhcYGRobHB8AcUMtHhQmJy8SNSFTOC/8QAGgEAAgMBAQAAAAAAAAAAAAAAAQQAAgMFBv/EACYRAAICAQQCAQUBAQAAAAAAAAABAhEDBBIhMUFRIgUTFDJxQiP/2gAMAwEAAhEDEQA/AN0BGEgEULyh2xwEUJgiCABgEScBOAoEZGAkEQUICu4wtMtpsaIENG89PBcTpXeHb0++a6v01fsxHVvpFZ9t7/T02VOpuTbcK9UbZUyDMlO5DGBUxjR5KhUpiNz1N/gruNYSeSpkS7rad9/uySydjcOikQ2wvvO5WdmdcgEfvdX6jCHSQVQrnVyJ9P4SsuqGYHN4h55g+ypPfe8+y2cTQM3ssvFBYLhjJnvrXMNd62UQddWngBVXLeNMDYFUqs6pZS1DCqVqlr2TEEYyZTxdSNlh1nTK0sW7lzWa+yfxqkczPK2CHbJ3OQkgKIuWyQsy0x97q9l1S5BO4sfHUP5WW18Kegbj7hEqfQHAOO7XDtn+l1osIcBNj4g+67h/JeScH5u3C06YqybF1iC5wLibj+neZPQrssh4zp1nFj2hgGzgZ6zqn6dVmpxvbZr9mbjurgXETIru8h623WUQtbP57YnkQ0tO4LYsR8VlkLk5l/0f9HsT+CIiEBClhA4KhdgQnRQmRATAIgmCMBKGwgEQTBEAgQcJwkE4UIKESQToACoslwAHMfNd47ZchldIatbtm96/wVyvxTTY7STvcciR69PvcLt/T4OONyfk5+qknNRRtkWhU628dbKGhnNN8gOv0NjPkfNE58xC2nJFYJg1XC481RZR3Jjn8FZiXeqfEABoE9JPxS7VjCdcGRi+gF1WFM3gEj2+JWo+IJ9/osvF45reYS0oOzaMzHzWgZJsPclYdTDXv+ysZtxDTaSC4T0XN4vido/2sfx8jdpDCzRS5Zo1qAVOtR6LIqcUTsp8PnTHxeCtVp8kVbB+RCXFhVWnmq9VqvPqAqs5axZGZmMwsiViV2Qup0yszNMLbUE1iyeGJ58Vq0YUodgjIQ/6TaEGA0SruGkmBz38FXYFpYOlAVZMvjjbNvC1202aWxJ3PP3VjBZkQ17WbuEF3h0b+6x6DdQlWMG26TlGra7OxjSbin0ex5TjfzGX4aof1MLqLtuV27eAQlVeB3TltQR+muIv1AMxy3KtkJbUcyT9oWSptemRuCAoygKyQRkk/ukrFSUIwhCJIjAUIgmCIBEggnCQRBAg4CcJBEoAnwslrmNJBdERa/muazbhDGa9barXg/qYReOUTOw9drroG/ZTZvxgGCm1rSSZ1lukxp33Nut11tJmuGx+BLNi+W45rLKFWg7S8Ecrz1J3JtuB9F1mFxUAQuMzriIxSc7t2Grq0Auo1J0RqljGyBcLTyrPmvAD9jEPFp81pO0+QwSa4OtNbYqlj8d3TygR7KRlPUwObcdQRC5nPajqUk7LFto1hFMr5txARTcJEm1jyn7915znuc1XDSCY6C03U2a48lxO6xK2OvdNYlXJTJFdNmbU1uN9RPjdRmjU6K/+c5DfxsFpNLBANSi53/UPMj12W25rwL7I+znThn8wh7N42nzW+arHcj5gh3yuoX4dp/Q8O8Nj6hT7nst9pf5ZUwWZvZZwlbuCxoqCPsLBqU4MEXUuC7rpWc4RkrL48koumdIW2iFHWbLSE9GqSPBFUMj9kp0x18o5PEUyCQoQN1fzGnD1WLR+y6EXaOTNU6JMFQkyVdqugGFLl1CwV7NME1rGuE9HdJ5LGWRbqHMWN7Spg5I2VzCDvKLLWwrtOhLpWE8nyaZ044v+aaPTuGqHZ4Oqzl+Za4cwWuosqNjwhwUpRZNUnBN66qYPm2gwR7aUiEvn/ZfwQVtv+kRQkIyEJCyCAkjSVwEgCIJgEQSVm4QRAIQEQCIAk4TJ4VQhBEgCMKIAQWpkmCp1C4vYHRB7173vCygug4bb3Xnq6PYfyndFzlQvqOIHN53wu3tDUp9k1xEDU092RBLbcxBhZWPygNa1lO7rXMges7LvMyZVM9mW+ZiyxGcOlzg6o9zj0Fm+finskflwjLFJJW2W+GMAaesadLCGkAv1kuAhzthE29lznHlE6SPG3su6y7Aii0m8nqZXFcZVplZ6r4Y17NNM92RnimKou1OnksSs0kr0THZc11+fzXO5hkjh3gLrTDqYyLajTy7RzDaLnGGgn0W5/wCIxGmnTqU3imx7qjdNOZLw2ZLRqNmtF58FJlrnMeCRBHgu+p5gyq24c239O3nM7rWeWujCOG+zi6PDbi3U5nZztq7kDlvz9OayMZlT2kQ8O8QD8DzXdY9zW3EzcSZPOfouZxFYknYCfsqkcsmaLDGjFD3mzwSevNXsHgHO2t4lbNHLQ4Agz6EK7SwrWi7fUhZT1CXCNYafyzJp4UtVhrVdLB0E+QVaoz72WaluN6SMvHUQbrPq4b5la2Jba/8ApZ2LMfH5pvE+Dn50txo4YQG9Vp4qmRSOvmLfRZ2XVQC0nldatauytpl0QZPilclqXQ9iraVcDgjAt9FYqmO625Vlzw7us26qzlWU66jWNuXOAnoOZ9pS7k7t9jqmmq8I7XJqBp4Og07u11Tb/sYb8GhSuVjE6dUN/S0BjfJogfJV3IZHbOavZG4IUTkBVUQcJ0KdWASgIgEIRJQ2CCIBCEQRAEiTQnAQCOAjAQgIgoiChdJw7/6j/kfoucW9w3U7rm9DPunNC6zC+p5gaugJgADA36p3v6KOm6Cuy3yIJMLGuhpXmXFNeTHj/teiZzV0sPqvJ84cXPP3z2XN+oS+SR0tBDhszg7rsiqwQAowxCUgq8HQYf5Fj9wJ6wrLcpaNvgYUIV/DVQArKcvDMnBFWvlZcI1O2gWBjxuL7LNOSNYdQM+YA9iuiqVPFZuJrFX+7LoqsaKbvuVG8pVKu8qpVrgbKRg2XsVQxt1TNEjxVV9fxUuFr7/cym4QZhklwUcUD6LMxLDM72iVpYioSfifZPhsuNTaB6n2TcFQjkdsoULha1HKY3K1uGeETWL31HFtOmx7zH6jpFgJ8VeyvIvzBijiGi/6XsdqHq2R8VjkUn+o3gyQS+RkUacGy9AybLvy7JcP+ZzYP9jTy/yKHAcOU8I86ndrVbs4jSxh6tZeT4kq6Sk5y2/0tkmp/r0OgKNA5ZGZG5CiKAoog4ToNSdWtAomCNAEaVNR2o2oAiCAUSJwkE6jIIIghRhQjEr2UVtFQdHd0/RUk7bbeavCW2SaKSjuVHWVrKrh3anhvS59P5hPUfqY1w5if3TZTEPdzmCfAbfVdtS3SQhVRKfEtfux9gLzfHPv0+a7XiavJK4LE1hdczV3PJZ1NItuMrwZT1qUBSUazQoa+MaeYS1SvhDXBA6rCtUayx6lXUXAXUeGx8HS43+aY+064M9yOhdWKpVqkKM4oEKpiMSCpGHIGwMRXHNZ1Sr0unxD+ioarpyGPgXnOi0Xz9/JCK4AHz/ZUatc9VDq+dkxGArky3wjVZS1uIHOPguzyPDNYJcId0udxF9hC5LKzBE7nlO/UeC7DKXuNhIbBlkQRA3EnzVomEjtcgwo/K1QLaqbhsRuCOazeAcvLHvJt3oNrENuDPmCumwENomOcX8ZVZ720MNia1u5SqO9mu/lX28ozc2kzEy3PaGMLtDwHyTB535Kw9pBgr58wNZ4LQ17mkRBBIgx4L3Tgyu+thG9q4ueBZx3tuCl9RpVL5R7NMOdr4yL6FycoXLmDxGQgKMoYVkAFOnhOrUAMFGgCJKGwQKJpQyiCACQIgVGEUqMKCUgKiBUgKiAwgnQgogVYBsZTUmm5p/pMjyK0MLhwGEdblYOW19NQdDYrYdXNx4rr6SSlC344Ec6alwcdxnSqsDiGkjqBI+G3qvJsfiapJsbdOXn0Xvz8RvbrcSF57jcb2mMayCG6ryLGNpnZXeOMXaNseaTVM8pxWZVRaYH31UVLMH7Ez8F6Zxnw3TqA1WNa20mBvuRfl6rzh+WkExO58RE7yOS0Wyuijlku0zo+HWA0y51yT8hH1VjHYHVdsah7FZuHxBY0CdhE/FSVsznYx+6Rljk52h5TW2mNrOxsQoK9QhV6+MkyDBFvDyKVPEaxeOn7rdQrlmf3E+ER1cSqVat05p8VbyVB755piEUJ5cjssap91NTE/L9lUpX5qbtCNvJWaM0zayar3wDeJsduf8AB9F2vC8OeGhvIj16EcxBPTkvPctqnXZ0G3MX916BwsZDSS6NM3ttt/lzVUiNnoNXFBlOIjYfLkuc/EHNhSyvEAG9UikP/o974SsbiXikMGkETOw3EWIXn/F3ETsQ1lMHutJMeOw+qursza+Jh4ZsuFp6wvdPw1raqNoLYgGZ/kHwXhOFaSe7JPhv6L278NGhtPuuLmuNp3aQBLSfb3Wr6Ml+xuVdz5qJxUlY3PmoiuBLtnXXQJKZIoZURAoToZSVuSpICiQI0ozcKU4QoggQOU4Qp1CBhGFE1SBFAYYRBAEYKIB1oVa7joc0TIuNrhZxVvLqne0nY7eBTOlybZV7Mc0bVl+tUa0S8EAjzA8JCw/ytA1S9u97nlzXXsiLrAzvJmE6md3lDTAPW3M7LrTg6sXxSjdGJnmJospFgcJ0wfneV5fmAp6TDwJ3HPquxz7hES93bvsO6JaQeZkEea4HP8hDHEMqucOVgOfOBcQsPPLoc2rb8VZn4vFXsQep63mVm4jFydwPijqZWRuU1PLlutqFZKb8FVlaTY+60MLVj6+CZ2XwkWxyRbTKxjKLGxlVZ5IUtZ1/kg5bKyVGUnbH1Ry2TlwidlGJKBxVqKlqjVOqSZ63XR0c77Cj3TJIPpIH88lybakfNRV65dbkiolWyxiMa5xJJ8VV1IU4KskAu5YBrEnSSQA4f0k8yOmy98/DbK/1OqWc+mGv02Gtti4eY0+y8QyTAF52kOY4gCziW3bpPmAvoHhWoaJoseb1Jv1hsotFb5sbMcE6k8td6HkQqZXeY/CNqt0O8weYPULiMZhzTeWOFx7HoQuPqNO8btdHQw5t6p9ldyEhEUBKXNxJIZSVgE8opUYKMFKGwcogUAKIFQgacIU6gAgUYKjRSoEklO0oAU8opFWHKloU3Ey3ldT4HAmpc2C0sRUZRZH2V0tLoZyalLhCefUxiqRcovloI2IXPcRNewFzCRzjfzWnkVfW0jmHH43CtZhhg9pB2IXQyQF8c6dnkecVqou5+4md48/guFzfEua65J52XpfE2WVJLGMMRIO/kFwOM4Zri7mn1jl9EvFRT5HHObVJmPQralfZYbBaGC4fIHeMKStgQAbbSbRdZzyxbpG8ItK2Y9fbblzWXinXvt9VsV4M+14WLjNOrey1xcmGfoq1iDCZpt9/FC96B1WAmaEr5Gc5RF6Fz1CXSrJFbDdUQgoU4V0AOUdI3EqJGx6gDsuCq41saRJDnubH9TdDtTT7n3Xo+LzfTmGFpRGmnqnz2XmvANLXXa6w0kgiYsWkyPUBars4FTNe01SAQydgNI2+aNFJOlR7jxLnLaNAVCYiCquDx1LMaUsI7QCQfofBeVcfcTmq3smmw3HVYPBnElXCVmlpOmRIWWWKapkxzd2j1WuwtcWuEEGCFCXLocfpxdBuJpfqDe8PDnPiPkubJXGzY3jlR1cU98bC1JKIlJZ2zQttCJRhGCljUkThACjpsJ2CKVvgDYSeUzxG9kxrNG5C0jhnJ0kVc4rySNUgas2rnNNm5C57NeNgLUxKahoX/pmEtTFdHV4vGNp7m6fJya7wBe8noF5zhMyfXqaTdxOy9m4PykUKQJ/URcp/T6WEeaE82pk+Ea1d7aVMk2AC8/qZocRW8Jt5K5+IGeR/xtPmuZ4UcS6V0F6EXyd/gKwZVa2QNQ+IWvXqSIC86zbMYeC03YQ4ehXU4fNW16WthGl0z/b4OKzzLyjfC/Y2IqS4Dnz8/wBljZ00cukz6qPMs00EXmRt0iR62usnMsYXUy6QLLmSTZ04NIx8fjQ0mDfp/pc9jsZqMF0H7+irZlmIk6o3N9iI8PHqsTEY8nY7KY8HkvLOkibG1pkagY/fn4rLqVVHWqyfu6gdVT0IUhCctzJTUUD6iBzky0SKDpJpSCIB0pTJKBHKJqEImHqoA7zhJ4oUcRWJDoptqBvRxkELk6NfSS4bySrtfENZh9LT3qkax/iNvJZQKL4KLk1GVC86nXWpgqDZBBjz2XPsxJAVrD5gRabLGSbCuD3D8Mc2aCaZNj7Lc4lyLR/yUh3D+po/o8R/b8l4dkfELsM8Obccwva+EfxAw2LaKbnBlTbS60+SpPDGcdrLY8rhKzAlJdlX4daXEhrSCZ5/ukk/wZexv8uPo5iUbRJgK9h8r5vMJY7MaGGaTIsscP0/JPmXCNcmrhDrklwuX86hgdE2Y5zRotgELzrPuPHPJbSMDque7epU7z3EDxXTxYMeJVFc+xCeaeQ67MuIDUd3CsnG5roHefJ6LDfmcS2kL9VTqWBLzJVqQE2W/wA0+s65gdFVxD4MBLLaskzsrWDwvaVQ3qUKJZ3H4Z5Fqd2rh5L1HOcxbh6JO1oCocJZeKNFtuS4j8TM8k6GnwTKSjEXttnNZrmfbVTckkrpMvLaFEuNrLjuHKGp8lXeOc3FOloG5sgnxYGrZjDiXViiHHuOMIsRnNfBvq9k8hjjJbuD4x1XBmqdWrnMyutzCqK1BrhvABVo8xo0a2tGg7iftRDjoIBMxImLbX3+ip4riOq1ulw1NdEO6CNlzldxBI8EVPEnSOmyz+3D0XUpLyBjMbrv0VN9Uqd0GeqgfThDakXsiJTIkyhBkpSSRIJJJJAgkkk4UIJOw3TJIkLFStMDkAAnBUTGo0G7JQYKWpAkEAFzBVBqAdsruaYXs3jSfEGY9ZWLzVntnOEOO2yPgo482ekZZ+JuOpUmMOh+kRqcZJHKfRJedNnqkqUybT0fNOPXkENBC43MM2q1nd5xKSSs5NgUV2SYekKY1PueQVhtN9W5OlvQJJKj4LpWRuqhlmhUqrtSSSASfLjdekcE5GHO1lJJaY0nIyyPg9JzXEdhQt0heN5sO1qEkpJLWfZSK4IXYoYdsjdcFnmZOrPJJSSWbZpBGZCuZfjiwxuOiSSKdGjXBZgOk9Qqb7NCSSsyqERf0QzafGEySqiwFQXKCEklAjJ0yShBJJJIBEkkkoASlw7L3SSUZCeoAo3JJKqICiakkiiMIBFKdJQA2pJJJS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68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3888432" cy="2736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5936" y="332656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Актор і режисер </a:t>
            </a:r>
            <a:r>
              <a:rPr lang="uk-UA" dirty="0" err="1" smtClean="0"/>
              <a:t>Жан-Марк</a:t>
            </a:r>
            <a:r>
              <a:rPr lang="uk-UA" dirty="0" smtClean="0"/>
              <a:t> </a:t>
            </a:r>
            <a:r>
              <a:rPr lang="uk-UA" dirty="0" err="1" smtClean="0"/>
              <a:t>Барр</a:t>
            </a:r>
            <a:r>
              <a:rPr lang="uk-UA" dirty="0" smtClean="0"/>
              <a:t> зняв відому </a:t>
            </a:r>
            <a:r>
              <a:rPr lang="uk-UA" dirty="0" err="1" smtClean="0"/>
              <a:t>“Трилогію</a:t>
            </a:r>
            <a:r>
              <a:rPr lang="uk-UA" dirty="0" smtClean="0"/>
              <a:t> </a:t>
            </a:r>
            <a:r>
              <a:rPr lang="uk-UA" dirty="0" err="1" smtClean="0"/>
              <a:t>свободи”</a:t>
            </a:r>
            <a:r>
              <a:rPr lang="uk-UA" dirty="0" smtClean="0"/>
              <a:t>, де намагався окреслити територію свободи у трьох вимірах: кохання(</a:t>
            </a:r>
            <a:r>
              <a:rPr lang="uk-UA" dirty="0" err="1" smtClean="0"/>
              <a:t>“Коханці”</a:t>
            </a:r>
            <a:r>
              <a:rPr lang="uk-UA" dirty="0" smtClean="0"/>
              <a:t>, 1999р.), секс( </a:t>
            </a:r>
            <a:r>
              <a:rPr lang="uk-UA" dirty="0" err="1" smtClean="0"/>
              <a:t>“Надто</a:t>
            </a:r>
            <a:r>
              <a:rPr lang="uk-UA" dirty="0" smtClean="0"/>
              <a:t> багато </a:t>
            </a:r>
            <a:r>
              <a:rPr lang="uk-UA" dirty="0" err="1" smtClean="0"/>
              <a:t>плоті”</a:t>
            </a:r>
            <a:r>
              <a:rPr lang="uk-UA" dirty="0" smtClean="0"/>
              <a:t>, 2000р.), дух(</a:t>
            </a:r>
            <a:r>
              <a:rPr lang="uk-UA" dirty="0" err="1" smtClean="0"/>
              <a:t>“Просвітлення”</a:t>
            </a:r>
            <a:r>
              <a:rPr lang="uk-UA" dirty="0" smtClean="0"/>
              <a:t>, 2001р). Проект був підтриманий першим комерційним каналом </a:t>
            </a:r>
            <a:r>
              <a:rPr lang="uk-UA" dirty="0" err="1" smtClean="0"/>
              <a:t>фран.телебачення</a:t>
            </a:r>
            <a:r>
              <a:rPr lang="uk-UA" dirty="0" smtClean="0"/>
              <a:t> і став резонансною культурною подією у європейських інтелектуальних колах.</a:t>
            </a:r>
            <a:endParaRPr lang="ru-RU" dirty="0"/>
          </a:p>
        </p:txBody>
      </p:sp>
      <p:pic>
        <p:nvPicPr>
          <p:cNvPr id="51212" name="Picture 12" descr="http://www.kronverkcinema.ua/sadm_images/movies/2014/onlyloversleftalive/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3960440" cy="345204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1520" y="6309320"/>
            <a:ext cx="266429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Кадр з фільму </a:t>
            </a:r>
            <a:r>
              <a:rPr lang="uk-UA" dirty="0" err="1" smtClean="0"/>
              <a:t>“Коханці”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1214" name="AutoShape 14" descr="data:image/jpeg;base64,/9j/4AAQSkZJRgABAQAAAQABAAD/2wBDAAkGBwgHBgkIBwgKCgkLDRYPDQwMDRsUFRAWIB0iIiAdHx8kKDQsJCYxJx8fLT0tMTU3Ojo6Iys/RD84QzQ5Ojf/2wBDAQoKCg0MDRoPDxo3JR8lNzc3Nzc3Nzc3Nzc3Nzc3Nzc3Nzc3Nzc3Nzc3Nzc3Nzc3Nzc3Nzc3Nzc3Nzc3Nzc3Nzf/wAARCACoAS0DASIAAhEBAxEB/8QAHAAAAgIDAQEAAAAAAAAAAAAABAUDBgACBwEI/8QAQRAAAgEDAwEGAwYEBQQABwEAAQIDAAQRBRIhMQYTIkFRYTJxgRQjQpGhsRVSwdEHM2JyghYk4fAlJkNzkqKy8f/EABcBAQEBAQAAAAAAAAAAAAAAAAABAgP/xAAbEQEBAQEBAQEBAAAAAAAAAAAAARECMSESQf/aAAwDAQACEQMRAD8AWiIGTn0r3uF73OKkX/M/41JjLk+wrKtRGolzj2qTuwSTgE5rCPGfpWwPX50AptoW3lo0bJOcqKDbTLTYQ1vGcg/hFMlHgf8A3GtH/wAofI0UkvdHtEtvDAgJxyBzS46dA0gHcnGOcMasmpD7j6ikkib5RmR0OOqnFIhBbwFY3APwuRTSHRI5oEmLltwyQD0rSKPCyr1w9NbH7WLZO7lj2jorJnH1qgL+AQgcrN/xdT+4omysbSyJYR3IcjGX5H6UZ396uAYraT55Br0XM5PjsUP+2XH7ioBpBbStztyD+JcVt9itGIIjjPuKlNyCcNZzof8ASQf614LqJT40mXH80ZoI202HqN4/2uRQtxpigZ3O3syhv6UxXUrRmKvKi4/mJFbB4pjiKeM5/wBQP71QgGkRTLPuVSQoK7Rgg5oR9BwgYO6n2q0i3aMuwZSCvUfOpHiOQOoqimxWeoQHEc0hB89x4ooS6j0uoIbsA9XXDf8A5DmrMtqobA6E5xREdrGSTtoKpmBg++0ubZ3/ABqe9x+eDQosYXZu4voMj8MvgOfrV5NsmMbao3aGMRatdIAMBhx9BQay6VdhSTCXUcloxuB/KhGUIdrPtPkCCD+tRLK6NmMlP9pxRMd/fk/57vx+PDj9c0EIKMSwIfqCd1eO8Zj2lSD7Cj457hpAJBDIT1Hcp/atu8kUkLHt+QwPyoAYlZDvww8wPUVsPu23hwg/Dnk0Y9zI42u3HuTUUFzLCe7RkCE5yUBI+pFAP3qu67DkA88dfavRZ3jvIIbWUgnB2xny96mkvr5Gw1zIq4PQ4H6VFeymR8PNM7MA3xkgDGaB/wBirWa01cSXCCMiN9qlxuz8s5q5KJMEO4YsTzjFULsXKG1qKPzMbjn2Gf6Vf3XKZzj0rNAF2pyV3D8qqGvbEmJK+e04HJOM1b5yMNk1VO0IZQJEBJ73nHup/tVgUdwJPGGZCv4U6Y/vUFxHGkcp2OdvB9vma1ZZFg3RyjceGO7zoRQzBlklKrnnnOaqNrdBKwDsVUDritNRiETRhSSCOpGKNi3RDaNrJ13DqPagdQfeYzjBwaDrSf5n0NSr/mfSoFbxj5VMnx59qyrZv8w/IVinlvnXjH7w/IVqG8TfSivAcI2T5mtSfuR8jWfgb51qT9z9KCO+8UA+a0lMsYmUFk3DIwWHrTu4G5APcUru9JSacNj4icmqgFU3GY/6h0o2070W448yP1odEMTyIRgDpUkdhPcyM8U8iLkDCnigMD4HiCn5xHP5ivTINvG4eyuf2IoT+H36znbdPgDjPNbpFqwiciaN8eTRigkEwBILsDjpJCP3FexSh28LQv7K+39KjYavHsYxW0gcgYwRivXe/WTZJpsD7RnIagnkj3qSYvz5obuYCPFCvPQEVGL9thdtJlUKcZRhW38Qj3DdZ3S54GVBoPbOGJJZTGpBKYxjjrTPIOQOuKUpeWYlXu1mWRmCnchxyfOm0YxO6ny86DdV8Sk9anXrWgI3fKt1OTig261Qu0/GtXBYAMdpPtxV+HBzVD7Yof41IR0MaftSBSi73AXHPFTHvIkEcYUEnkkjJrSKRYJQ5XyxtPNTX2nSWkNnfbCkc43gjpjmqCJJXAUAglR1oSS4POSagS4wuM9R51q7Fuf60EwuMjnJNR99uyAMn0qBmAHicD5itYCqsWyNuaAsMJ4QhOHXOMmtbkHEDAZymCR544qKaZGIZR4gc5FGXQT7NDt3DczfCOnTIoGHY0BO0VqrZyQ//wDJrooAKfF0Nc67JoF12x2kAM5GT1PBzXQpTjn8HqKzQDdxlASpJOaqPatX+wYPxd6hz9GFW+4mTZ15qrdrObByg3ESRnj/AJUgpyyOMCUZBqZwpHeIgPHIqIlvxqBxxmpAVAABOSOfOtIltVLY2EeHkYNQamSZFyu04OaJS52xFYmYMR4hgYPyPWg79mZ1LEk4Oc0F10/tFNd3sMBgiQO2C28nAqzq2HFUDR4ZFvN5jYbRkZGKu0EwO3LDp61K0KY/eH5CtU+NvpXp5kI9qyJQZGB9v0//AMqCJ5FjjYySIi7sZdgo/WtYZoblClvPFKwzlUcE0nlm+1752ALEnYDyFXyAoXVIFis2vA2JEK4MZwQePSgtEkTBVypByPKtlTxrn3pNZdsRFoqXN3A80kcghmKMAeRlW+uD+VbR/wCIGktjvILsf8Qf61RBd+G8lA6ZP7020fDWpOeQ9KJLiO8ma6iz3U2XUHrgmnfZ27shMtjIf+4dyyrtPIx60BQQBzgV6ijaQBRF2ix3JVOmAaiSojZIwZMY6dKlaMb24HT0qLcRIuPM0SQS2cU0D/ZkMIGxevpWfZk734RwOOOlEDhBXu096x9qBZe2SjT52ijHeYLLx5ikUl1qsLBpLBWLnB2sauAXdA2enNaTQKXTgeZ/SgqK6rcKzGbT5fD12t/4qZNciGGe1ulB6ZUGrBLaJ4/D58/lWsllETGuwce1AmOvWJOMTqfMGOql2qvILnVRLbksoiVWyCORniuhNp0PibYMkjyrl+rRgajcqB8ErKPlk1YBN29icAZq16wXuND00Mu8JErOq87VxgdPlVSAycVZdDnu57L7Oqq0UTYHGDyM/WqK3P4HIVARnj5V4WQYwcGnuu2QwsgwDjBxQDwdzGAUyCCc4oFcpBqIZxUsi+I8YGaxcfDge5oPIwzOOuPWnglSSFIUBLNzx60v0+0mu5ViRSQxxx6Uw1bT7jS9QiS2WZiAHGEJwf60ANpftZX8V1AvjhkDCn79p5LnrKyk/gApHqsKYS8hAWK4ySo/C/mKJ0rTDd2LG2tLi61B7lY4kQHZt2kk8dTkVAbLqshPj3/OtENxe2l/GQSytHtAbnGTmmWm9hNfuz3n2GCBGXKtJOq8eXGSa0tLR7Q3/ePEWO3Ko2ceL9qSwVeeE20pimUiReqlgaiD7hgIoxyOOtWi40ywu4Lu6lknFwiNlVAxuAyPoelVfu9o3eLOOhHSqjbOUYvggHAqC8YMU2jHHSpZFYRqoIxjJ+tQXYxJ14xxQXjvLNTgXGQa3C2sqFe+GD+lMTpEaIC0CY9Sta21nbGFN1vEeMHwjmooWCUA9210TsHDbjyKKW4w+O/GPPmt5rKzVAwto1wRuwvUZr06VZ5O2AZPQAmooVoVAAWdQp8s9Kx7OOSFoyY2jflhnrRL9nZdm/7FcKnXOGxQ02nRRRH7qQN/vNNDay0yxm7OzW5sbYsUbDBBklSduaofc2xOWto/yroegYTTY4jIdylidx8txqiagFjvLhY8bRM2MemTVQdprmQNFGoCou1QPKmOntJY363giDSIu1Q3Sq/pyySzYjlEWASWPp8vOm1rY3lxOY0uG4wWYD4V9/c0U9k1mS4k71rdVIGMBjR9u/eRq+MblBxSG40rULXunup5SjDngZWnWnp/26qkjTbRgtjmoloiRmWMspIbBwfTiq/edpLu0vJ4Eg37GwHL9enlVgmVxH8J6+YqnXxebUJn4BY5IHToKYGSdqnBHeWTgE5OJP8AxW//AFfBExLWswJ9XBFI5YixxmozAVPNMFij7Y2/dlDBcZJ692P71jdr0ZlKJwPWJv71X1iVhnIrERFPxgnPkDxTILRadpYbmRYnU7pG2rhGHPSnoIaRCOlUbTYVe+SUyeKOVcDBHXH9qu6nDEHyc0Gx5DD3H7VyLW1/+J3hB6XDg/mcV1k5+0vxxsBrlGvrt1jUAev2lufqasC7gU87P6zBYR93NCWJl3bs+RGKRtjHh/OtQM8VRadXl+0wP3a+flS1Gaa2MTA56URFOv2K2GfF3YByMVoQWPAopJeoyyhVWolhmBJ2Z44FPpraO4Ubsgg9RTDSdGN0DKQdgbavuaIn7K6VNG8MpyZGwVQDnmus2NutlaxpI0YcDnJqtdnbEWdx3kjnCrgZ8qez6lbxnagUsDzxk1m1Hl32f0i7ifFskbsdzS2+A2fXpQmhaNc6XcTQ3JhvbIIXincff78/Cx6dM9KJk1CCYFSuG68cGpBd93sRpch/gY9TUB0KJBYoLddi7cAelcz7T2/2fVWXZt75BN4T5knP6jNdJinDqIiArIwBIPBqj9v7do2tpl8w6Aj55/rU59VT4H2308bB9si54wCcc8Z+tJ9Tiji1CWJGYpGSVPoPQ0bDlb4KzlsY+nnQWoW88lxcOisyLKdz44zniuiAmkPevuUYxyB1oe7C94Np4IH7U5t9JinWR7qSW3CgZHd7mJ+XkKF1yKKGKzWF3cbGyHxkHPt60F6OqWwwst5HkeRfOKks7i3mTEMyP14VhVfuTBNMWtrUW0eB92DkZxzUJgBcHpjpjgg0VdILCbUX+y2wG9/Nui+5q6afpUGmrtt8SXJHimcZx8hVb7ClrfTO9md5ZXYqCeuPLmrC2qRQod7jC+JmrlVMFth1uZWlPUlz0FVjtfqNtpluiW1kLm4kzsCrnaPM0W+sRtA9zK+Ec+BPUUt+1wrK11ezxRyScKGbkKOgpNFT0/tBLGLgywBJvw5XA69DVd1GdZbqeTCpucnaDx9Kueud3Pbu9uELbgSy+YyKpTadM80gVN4VucDnFdIJNIlWOYuxBwCeaftBNED3F1HLI4GQhyufekcdmsEJZm8PkDwT7UOkk8LlYn5P4fSqizvqV0JILaZzNJwAvp8seVOre2lgBhiUqh8R8RUlv7Us7JaS8AfUr/xSEcbvKi727e4diG2n8BHlSRL6Le6uLaRIZu+2MSHzgqqjzJquajsa/klhG2NvhHpU0uoXLp3Ej9Dk+5qKRRImCeeoNAHg5zn869KljzjFan51hcDzqK3wqjaAMUNNI44UE89BW0kwzjI/Oo0uInGXfAB/96UBOmSFL6PeuC0yCug4+9k/+4a5tZ7jqFv3YwglVuT710cPulkPlvqUesv327y2gfrXKe06Ea7qPp32a6161y3tOv8A8xagCPif+gpEI1yDUkMaSTIjuEDNgtjOKkMI7sOWQcE8nHTy+dFWNrFOg8IMignOdp6/rWlHXKx3Qw0siLD4AY0yQvkSPM1HFYQOEkjklQL8e84Le+PKpigtyxVcksDxyQR515bXL9xIFKKM5P3edxNQFWNlLc2l1djYLe3ZUDk8uzdAPU0ztL5dNMEd/abYM4jkiJLfVaO0zTorns5YhgVBkefBPO4HAz+QpdqMLtrUaytmOJ1JAHTigfve/Zra4kJZoXTw+RFS208SxwMvVlDFj50mu52YNb3BAXuxgj50RbsQtucBowVQN6c1MD67nSa13gKZEwcY5Ioe7HeW6NA5MLtlPWN/7UNJCUvJgrAqRuUbvTqK2sopg7xxyI6OdxiY4JHqD60wASazdC7SckiRUAkC+aKcEY9R1/OmHbWSO60SCZTudZQwIPky/wDilWpotpqaXvLrJwy9MHoc/OiNKEVzBe6TqB4Q7rdj1Cn4fyzTPopQVv4iTjkFTgeuKK1aMSxW8YGGRt5JHhA9SPU4qS6t3069uFkG2RJAAD5nArdbqGOz33LMCUJ5IwSD09+taQM7TJbxRE7WIxtjXg58z61X9cj7sW4LKWO4sAPhOehp4bhzGZ96xmQZ2hTz9PSkGtEF4iFIBB5J6+9BYgMGtuCRzWQxvJyAcZor7OZAu3k5wox5VNaWjSLto9HhjhjwGcqznrQuqRTM8sTEhHbBI9B1FDyXMdvHbRXL/ZysZUxgHLDzamFvG8tstw0plVzuz/MPWsLA1jDLdSh5vDCvCqfQdK81TRLC8vICJVWXdztyS1GyTq0JVQBgcClslpPFHJM6RyBx0fdkD2xVVrrGkXdtqFsLN/8AtmQb1PlS/TI5C9xcF9sm9Qo9Rg+VSaJcTDUUR9wQnG0nOOtA30FwsLSRMysueVOD51qMh9aDbiSMMn4s8n+lMOzWjF5EmnHifxAHyFJks2eMTlS7ZIO49DU8ep30UoZZ3UqANo6AVWavGqXKhVtYchE6/OlT+FSzHgUNZakLziQgSjr715c38MEyCRd6g5K561dQA9xvunb8JPFG2aSXE6rCeV5z6Uws4LPU4+9TToAmCf8AM2ng88VCmt2NmSkVqY1PGFNTVwYkmsguftcZxwN0CEftUne60FT7+1OeubRD/ShYO0dnIxWRJEB5yBmpf+pLEEblkI9cVFTmTVt5XdZFcedmlRNHqTIWVbBXJxkWaV6O0Flt3skwX+YocVudbsyiMm4jjOVxgetB4YtQ70YFjnqW+yqDmmdsGWMByC3nj50HaavY3E6RRzFndsKNp60wHw/WoJR8RrnfasEa1ehUXcSGD456CuhZ8R+VULtbCw12VghG4Lzt68UgW2tuYgD3i96AACei58h71vLIY1CKSobhmB565P60QrszuQQwwPPkt7UvudrMQMPz16c1pG0VxNJ3iJGWjUeIj0zUqq1wIlbvAQSwCqOOfM1HA8ke3btjUMeSMlvpWzXDzR/AWKt4duDx70F/7P28b6Zpj7yF7kggnJJJPX8qFkhSKXVbmdzvPhjB8+McVJ2a7sWen+Ib0jkKg+ZGai1OaGWRYlnRiyqdp/m3DIqKEviZrh0ZFB7vg/KobdJjPaWYLd33oJX5nNSapIJZSpj2NyMg0RpEULpbzpLI8zvhlxjYFHSgMubQJP3gB4Pr70Kli0xnjRissDb4zn8J8qLW2a5VlDPuI45pY8NzBOXG8Mq4PPWgNa2F/p00mT38K/eJnqBzke9K5Z3mu7K7jUqgASQevNE2ZMd8ZowVLDLAnrXurL3EDJApGSJAeuOeRQSdp4oZrb+IGMtLBtikYDqD0Y/tVWlbvrIyIqx7JgQG5IJB9qvVq/e2HcZ3TTxFenn5GqbFcvNHcLdxCJUUg4Xzzjp881UKmWNo1lYzPPnqWBUenHl50r1qZZWgjj3d3GpC7jk/+5q26foc9+5gsow8YBZpEbwKPViw4+WefKlHbjszcdmzYC5lgc3UbOBHklcEDkn6U0OQyR7RuPhHHNWDsbph1S+WSXb3EfxDPLVWDkkeE59MU20XWLvTlkFpHhuC3eABcfM1mtL72g7OxajGqpiMp8BK5xQcmlvZaZDbxIT3aYJArS17VSGNe97qVsZKwHdt9s1L/wBWoW2i2OfMEkH9qxlNVS7E0UhJRwB5bTXq6hfC2JS3lKAddh5q5J2n0tiBOzwsf5kyB9abrFHcRh4jFIhGQc5BFXc9XXFbO+uGvt6rDBMr5UTIefypubiIrieWNHYknIIXPzNdCv8As7pt8hM9nGrfzoOR9RVbv+zd3Zse5xPa54HBx9DWpdZU+3jfubiKVeS24HOQfcULFarJqNusuRG7BWx1q2vZxrGO8tDEPMhcE/lSq808wyCa2bdsbeAcbh58etUC9oNCGiGGSO5EiyuwUbcFcDzpM8rOxZiCTV17XCO9Gk8gpLIx3f8AEVDZaXazRF2hiGcYBTNNMJNIluogskavgoVB7snjnPlQN6HEuGBXPIyMVd002NV2IEVcYwFYDFQX+iW8trKzd2rJGSr7W8OOamwUmPezARgkk8AedXPR9MtNMtWvNQhS4uETeUflU9Bj1pRoNo0ER1CZceEiDPmem7+1Mb+9+5ktFQ5BQlvXPlWmbVogvGntVM6od45TaNoHpiqV2m04adcia1BW3mzhR0RvMfKrHbzE7EAwAmT9alu7ePULR7af4WHB/lPkaiblUrRGX+M2ZIwRIP2NX0dMemf3qj6Ppt1H2kgtRE7zRyg7VHl6/LFXVUmGoS2x27hGrKm4HzNStph1+lUntVuk1maMeIiNCuT/AO+ldK0vSormB5buSSLBKqo4NVHtr2ceG4Or2k/fWwVY5YyuGUDz+XNSUUxVaNCA2DywGMDp1qNN5RnduDyAFGTTIQRMihnAA6c8kYoWdJZJmBhKg4A/DmtAGZyuAi8scgedbfBIzIMBV8YJ6GpJIpVmYNGEXybOePnUEkXdt90WKMBuY8kk1UX3svKDYWHdxl2EEoBxxkk5J+VL7W1abtGilslSSRjgY8XH5Vt2RsLlbSC8a5eNXnKxxk4BUDB+hNSwXMkGsXdzIjJiNkXaudpzUUu12VjBduUUGM+Eqed1H28b2mmwXCy7GkQbUHXxck/likeo37XKPCy5QksSVxmj4rLV7vMkVg5QAAN3gXAA4wDVDOCW4gkhk718Zwac3NsblN6Fsn3qoXGoSwbYboywMD1deCfn0p/p05uYg0VwzkDOAagXz2kqXDZVxgetR3MjRWcxKl27s4yfOnl9p80zrIrOVcc1X3tnEpR9xwCDk0DnQ7hjZwzznJyAoWvNH7H3OpazqNzfZh06RuCp5fJDYUf1oTQmkFtGsy7UiPQev/oq62dy7aPK8hZUgcEKp5KkjNKjy51jRdDhjsonhtLeNsbcdfX5mue/423Md3c6NNC6ujW7lWU5BBIq36vNDJ2jexeyjlOUdiwGFVhktz6Y8qpn+MkPdNoZCBA0EhVQMYG4YFSeipW4uFxsuZB8mNWHQbNZI2e5m3bXz4vFnjjg+QpPCuKc6c4+zyqQOMEH61pTF4oZsmPjH4wNp+mBURivYcFStyoP4uH+hrWOQo3TjzBxRAmV3yevlg8UEC3bgkMZIifwzrwfkaK0fX7zTJe6h3BT4liY8H2FYz/aTtaMOuOhHFByadHJLtidkkXnCDKr9SeKmC62vaGDV4uJWtp8Y3BsK3sT5UJLrl3aOyuxmAPIfqPrVLu4Li0ZpCjqp+Jl5RvevP42QE70lmUY/wB1PzBZ9a1CdtMa7hl7t8DbGgz1Pmap0F7JDIVuzKdxyG5FXrs/JAqRy3qqIHyyhlGPUijrr7DPbynUIFtYEJ7rMeCf9Q9qCvabq9rPZqt3YSZhkJidWwwyKZx6pYx57rTLl2PXc5Y/mTS6DuFuQ+jy3vLcu8aBHHy/rTBNUlQMZ/B6CpVeT6uXH3Wlyx4885ra1ma9jmS4TbEVxx6HORU0F8t03dx7izD+b96juDHbx93ENqgF2qSfWerCvUZ1aYIihY1dUVQOAFHSlNwxnd3HxSCMD28VSzy8RknxFyxoGK8VLiOJ14JVQ2eAQT1rowtdgwdZHA6ttA9hRpO1zjypbYMot49kgYjqV9aORg2fXzqJU0E9ta3Ml7cy9wRbtEZMHGCQRnHy60Vp4trnUZGieN5FtwRg4yNxzycev60smjDqwYZBBBBHBFQ9mZ7yHX4NPdle2W3cQuwJO0ZIBOfI8VmxrmrdHfSwRd0LQz88ZKgD1Jz0+ntWpu7Qu7SXEci7Chh24BBHIx50j1BR9rgvNdY2kjWxQWqSZCnd8RPTJr2C80LbuhlEcmMb3/rWcdFN1PTGstQkjOWiYllU5zg9MEc0OJMuY7pVBA4UA+ECuhWl1EZ4hBfvOqDkLGuD9etTX0Gm6iVa6to3deA5HOKaOZT3CyjuouTjABwBj0qS2sJp2FvaIJHcgYHQY8yauDdn4knJt7eyCeR2kHFFRWk9vEY7drWIH+TI/pWrUDzxx2enw2zOitbw4UFfiI5z8+vT1pddE2l1dMwLRP8ADtPQnk/vTO40m4uNve3cW3zABOakn0mCZQss+FBJwoxmpKqh3kyM7ARnO09TUOkadq2o97dLLMIIvCCzHk+VX6LTtJtDuWFWb+Z+TUdxqCQKWtWCOvIGOD8xV3Qgla9tbZILxIrhW47lmy1BW0Fskpazu2sp88wycAfKmd12me4uFSXTbXwjk7eSaX3sdvqTBlZY3HJzWkOLPtGLK37rUZjIFbhozRTPpepbJ0klBcYxn9aphsfvDG5DACh7a/aCHbGDvU4BFQXG2LmR4QgVEfJbzODVr0yVri21G2C4BiIT3ODVT0x5ZLdAIsb1w7MeTmrFoX2ibVmigiLQ7MMwHHTzNKhtFYRXmrR3WMzSW6o5/lQHJ/M4Fc9/x2uIpNW0u3iPigt23D0y3A/SunXMw0mx7myVJr6RPu1ZsAkDzPkorhfb6x1m0voJdenilmnDspjOcDPPlU5GkRwcYp1oNo2o6tbWUbBWm3qM9CQpIH5gUlj4aj7K/k0zULG+iGXgnDYzjPqKtVPOxikZHAVlYgrzwa3iuol5kbAFW3X9Cse0uNT0a6iinkGZIXOAT7+hqv8A/RWs5AaWyA95/wDxSWAOK6+0se6bZCDyBwTRcSOYti7lQnLEH4j6Ufb9h7jwi81mwhQc4Vi39qe6Z2Psp2MUfaINJj4Yowf3an6gRB4mPduvEa8jcdufl50vjs9H+1O8ccm7GBtbofMgUy7WdnLzQoklF59rsy20uV2srHpkehquJcBFJAUr14J/9FXRZ7e7WBI4opZ17oYQ7wH61rNBBckme4uHOcnvJMgfmKrZvn4CIOvkTnNGi6bYqSlc9WBzTA6RbVCvd94cf6yD8/evJbaylILNKSxHgU8n6nmlH8WjxtjaIn/UmSPrUEuqTSlba1O+djwRzg+9Sjon8GmW1RYBCnhGQDjHt0pXqOhak0EzIkZ3DaD3gHH1qfSNQ1pLdY54oH8y7SEHPyxR8d9PKzC57sqOuxuB+lZ3pmyVzfUI5bdjDMpWSNuRSa6Yk5PQ8EV1DWNFg1e3GxlgmHwyEZ+nyqoXfYzWUuNsccUqN0dZAB9c9K3KnwL2evykBgf8BJB9c1aYJUWMuzbRjJJ9K87O6Bfabp9xb3LW5EzZZQQ3GPXFE2+iyJfwiUo9oniJLDk+QIqamalt4p7xcwWcxXGdzIEGPqaVWOr2idpLS07uVryO42bFTBQnIOSfKr/Fe2kZCMTLIxwFQdTSy47L6QmtHXNjfa5GXbGG8CPnG7jqfbpWb01OcI9Vvnvbu7WAQPGpEYW4XAk9wTxSeOJ4sltGs29Qsi8/rVj1maKe6vYptoG7u3yPhI+E+wwao9xZGG5ZXOOfxOQDSfWzs3IwD9igtFA42yAH9KjOoFFwjyH5E0nuV/h8JnVUYHGSkhYj6UNbX0l1LsV9mfWrgsY1O4ZeZCi+p4raS/iCjbJu/wBWaSae6S6nbQykybpkBB6HJqxaHY2Y1y9e5tUe3t1kwHTKlugHuamBc2rMrYVz+dYNYlIPoPM0L2nEtsftFnovcWzDG505yPPAPGc/pTbsRbWNroz9oNRtlmnllMdtC3IXHU49aWACS7uZfgR2z5gE0ObbUp+Ftbhs+kbVbpO1GqPkxRQxjyAShLvtNqUEZluLhIox5lcCgraaHqzPkWFzn1KY/eiB2b1ORfFYureRLKP61JJ20ZgWF6zf7Ixn9qEk7XSSAtHLdSfIgVfoaWnZbWJoDHKLW3yCA7NuPz4qWx/w7toGVrzV1O05KrGB+5quTdppMZdJTn+aQ0MNdlmkCLEOehJJp9R1G3suz2nRqJ7sS7fJ5QB+QrLvtbZ28Qg0qAAE7QyrtUf3rmKy3sxIAK4PkMUbzmKEvjaMn3NJBY7q+kOqO6yTF9oQMuctjrVJ/wASJZJbmxMryMQj/wCYTxyKu1se7jQtHuflsn361TP8TJRJc2GFwRG+fzFWIDiDNjwE/Sp5LSedUEcDkhgTx5VpHrFzcITFJxnHBxUv8TuLaNWdid7BR54P1qqZ6ZbzsblyGQImWOBnr5VmrRX9oJZLeVikagspXPBPBqfRLmWaK+FxNu+58IOAOtPFVZp75ZFJU22CPUYFc/6qgDV9RyVDqfbYKbdk9bu4tdtFuWGHlCqwGOT6+1R3ehz6c/eMN8MiZjcDqT5H3pfMBa39ptOO6kVifTac1vNiOy9rbM33ZvUYEGW7lnT/AHL4h+1cHiv5PxI3086+jI2WeJW6rIgPzBH/AJrj8egpb391C657mZkHHkCf/FThCG1nkYmSGCRiPMjgVMtnqN8xJRow3mepq2wWUaAbVAVegx196IciIYQZY1pn9K9YdmIUwZ3Ynzwasdja2WnD7qJEz5+ZqJnS3XxEM3t0zUULFnMszDA6LnPPpQ3Td7zLLCh2lhlyOoHpREEke0DIVfJfakCzIsjySPhvSi4GEjYXJAAyfTFEOfth3bU6+noK0mvGQcuoPuwpBd6kIzKFbCRDcxHmfSlFvdPcRvc3Dbix+g+VFWxrpjkiVT/yFQNezk7UcZ9SelVoTq0oVWxk+VEqx/mPBohvLqElreRkNmQRs4Pv0FFWHaAS6e0DuPtUT78E9eciqVrV/JaGGdm5bcn7GgtLebVbp5VykSYLt0yfQVLG4ter61HeXrXsCFJQu2eB/wAYpfPqUQhA4mgI4VuHT2qG4KK2Act5+v1oOUIPiwKYo3Q5tF/icjawbg2ZjOETOd3HpUWq3+nNek6VazCEABGnIDcewoB9oyCKjyPLHtQTfb5hJvjRI2/mA5/Ot/4tqIjMYu5Qp6gMRQhYZ5Febl4PPHpVR7cXt1IPvp5X/wB7k10jRbUy9nNHRj/9NnIx6muYStkdK7DpKGHSdNRU3EW6AgeWaz0rw2KqMgdPWqR23iefU+5jTfFAgBUdMkZP15rpgjBODXN9dmK9sNRtFGd4QoPcIKnPoq0emJKu+N2VhkEN5fOpk028hUMFDx9QwHWm9zGyWf2hYyJl4JA4Ye9G6Pqa3ULlUEUqjmNl4NbCy2WzmgkSbaj7SQCPOolt7eGSNwcgMOAKcTO89wsc0SQc8lVySKluLe08Hizz0xRHkUsQchLdjuXIzQ8FtHI2oalM4WO2UsR5ZHAFGPPBGFMYLNtIxjFeaj3Y7FTbcCSeYK+PUHJ/agXt2qDOpWKLaOoDN/aq52y1GPUZrV44im1CDk9eaG7ghuOaC1IMpjB6YOOaDdXmBPdwsu4+VEJFfSxAlG2K4Iz61lZRVk7M26SvdfbXaJ1jG0E5zzVjgtbh/tT20o8CDcd/VcVlZWOlBapLc/8AaWt2chYzKBgdAMD/AN9qpt5M019tXqxxn2J5NZWVrnxK7t2blWfQbCRW3YhCE+pXj+lVTtJELfXp2RiBKqyfpg/tWVlZ59Zvhc14nRW3t7VE05GSDkmsrK2zAkglOQehomKNba3LnmRuAfSsrKK0sovtE3i5PXFFatfx2Nv3EBG9viI4xWVlBVry6LwtGDnecsfWsWQx2USZ+IkmsrKLW1ucsG980xFwA4B86ysogPtFEtxou4YLRzg/TGKgsp/sVhGkWASu5j7msrKLGCbduKnDH/8AahJrssdpJjfHT1rKyioDMehzmvO9PrxWVlBneGsEnrWVlBm/d4R58V3G2TuoLdP5YUH6VlZWevFEoehPrXJO200lv2yvJ4G2yIykH/iKysrPPoDTtHeiPup4beVCclsFTT2xSNtslumZ43yy+o/tWVldA6jlt7idHlRkOCemRXkrWSyxsZVAGTyKysqIVS3SvI7Im8eRpfeyunZxI2/FO0hPzAFZWVQmiOLeVgOcZzSPUJBIsXGCNwJ9eays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16" name="AutoShape 16" descr="data:image/jpeg;base64,/9j/4AAQSkZJRgABAQAAAQABAAD/2wBDAAkGBwgHBgkIBwgKCgkLDRYPDQwMDRsUFRAWIB0iIiAdHx8kKDQsJCYxJx8fLT0tMTU3Ojo6Iys/RD84QzQ5Ojf/2wBDAQoKCg0MDRoPDxo3JR8lNzc3Nzc3Nzc3Nzc3Nzc3Nzc3Nzc3Nzc3Nzc3Nzc3Nzc3Nzc3Nzc3Nzc3Nzc3Nzc3Nzf/wAARCACoAS0DASIAAhEBAxEB/8QAHAAAAgIDAQEAAAAAAAAAAAAABAUDBgACBwEI/8QAQRAAAgEDAwEGAwYEBQQABwEAAQIDAAQRBRIhMQYTIkFRYTJxgRQjQpGhsRVSwdEHM2JyghYk4fAlJkNzkqKy8f/EABcBAQEBAQAAAAAAAAAAAAAAAAABAgP/xAAbEQEBAQEBAQEBAAAAAAAAAAAAARECMSESQf/aAAwDAQACEQMRAD8AWiIGTn0r3uF73OKkX/M/41JjLk+wrKtRGolzj2qTuwSTgE5rCPGfpWwPX50AptoW3lo0bJOcqKDbTLTYQ1vGcg/hFMlHgf8A3GtH/wAofI0UkvdHtEtvDAgJxyBzS46dA0gHcnGOcMasmpD7j6ikkib5RmR0OOqnFIhBbwFY3APwuRTSHRI5oEmLltwyQD0rSKPCyr1w9NbH7WLZO7lj2jorJnH1qgL+AQgcrN/xdT+4omysbSyJYR3IcjGX5H6UZ396uAYraT55Br0XM5PjsUP+2XH7ioBpBbStztyD+JcVt9itGIIjjPuKlNyCcNZzof8ASQf614LqJT40mXH80ZoI202HqN4/2uRQtxpigZ3O3syhv6UxXUrRmKvKi4/mJFbB4pjiKeM5/wBQP71QgGkRTLPuVSQoK7Rgg5oR9BwgYO6n2q0i3aMuwZSCvUfOpHiOQOoqimxWeoQHEc0hB89x4ooS6j0uoIbsA9XXDf8A5DmrMtqobA6E5xREdrGSTtoKpmBg++0ubZ3/ABqe9x+eDQosYXZu4voMj8MvgOfrV5NsmMbao3aGMRatdIAMBhx9BQay6VdhSTCXUcloxuB/KhGUIdrPtPkCCD+tRLK6NmMlP9pxRMd/fk/57vx+PDj9c0EIKMSwIfqCd1eO8Zj2lSD7Cj457hpAJBDIT1Hcp/atu8kUkLHt+QwPyoAYlZDvww8wPUVsPu23hwg/Dnk0Y9zI42u3HuTUUFzLCe7RkCE5yUBI+pFAP3qu67DkA88dfavRZ3jvIIbWUgnB2xny96mkvr5Gw1zIq4PQ4H6VFeymR8PNM7MA3xkgDGaB/wBirWa01cSXCCMiN9qlxuz8s5q5KJMEO4YsTzjFULsXKG1qKPzMbjn2Gf6Vf3XKZzj0rNAF2pyV3D8qqGvbEmJK+e04HJOM1b5yMNk1VO0IZQJEBJ73nHup/tVgUdwJPGGZCv4U6Y/vUFxHGkcp2OdvB9vma1ZZFg3RyjceGO7zoRQzBlklKrnnnOaqNrdBKwDsVUDritNRiETRhSSCOpGKNi3RDaNrJ13DqPagdQfeYzjBwaDrSf5n0NSr/mfSoFbxj5VMnx59qyrZv8w/IVinlvnXjH7w/IVqG8TfSivAcI2T5mtSfuR8jWfgb51qT9z9KCO+8UA+a0lMsYmUFk3DIwWHrTu4G5APcUru9JSacNj4icmqgFU3GY/6h0o2070W448yP1odEMTyIRgDpUkdhPcyM8U8iLkDCnigMD4HiCn5xHP5ivTINvG4eyuf2IoT+H36znbdPgDjPNbpFqwiciaN8eTRigkEwBILsDjpJCP3FexSh28LQv7K+39KjYavHsYxW0gcgYwRivXe/WTZJpsD7RnIagnkj3qSYvz5obuYCPFCvPQEVGL9thdtJlUKcZRhW38Qj3DdZ3S54GVBoPbOGJJZTGpBKYxjjrTPIOQOuKUpeWYlXu1mWRmCnchxyfOm0YxO6ny86DdV8Sk9anXrWgI3fKt1OTig261Qu0/GtXBYAMdpPtxV+HBzVD7Yof41IR0MaftSBSi73AXHPFTHvIkEcYUEnkkjJrSKRYJQ5XyxtPNTX2nSWkNnfbCkc43gjpjmqCJJXAUAglR1oSS4POSagS4wuM9R51q7Fuf60EwuMjnJNR99uyAMn0qBmAHicD5itYCqsWyNuaAsMJ4QhOHXOMmtbkHEDAZymCR544qKaZGIZR4gc5FGXQT7NDt3DczfCOnTIoGHY0BO0VqrZyQ//wDJrooAKfF0Nc67JoF12x2kAM5GT1PBzXQpTjn8HqKzQDdxlASpJOaqPatX+wYPxd6hz9GFW+4mTZ15qrdrObByg3ESRnj/AJUgpyyOMCUZBqZwpHeIgPHIqIlvxqBxxmpAVAABOSOfOtIltVLY2EeHkYNQamSZFyu04OaJS52xFYmYMR4hgYPyPWg79mZ1LEk4Oc0F10/tFNd3sMBgiQO2C28nAqzq2HFUDR4ZFvN5jYbRkZGKu0EwO3LDp61K0KY/eH5CtU+NvpXp5kI9qyJQZGB9v0//AMqCJ5FjjYySIi7sZdgo/WtYZoblClvPFKwzlUcE0nlm+1752ALEnYDyFXyAoXVIFis2vA2JEK4MZwQePSgtEkTBVypByPKtlTxrn3pNZdsRFoqXN3A80kcghmKMAeRlW+uD+VbR/wCIGktjvILsf8Qf61RBd+G8lA6ZP7020fDWpOeQ9KJLiO8ma6iz3U2XUHrgmnfZ27shMtjIf+4dyyrtPIx60BQQBzgV6ijaQBRF2ix3JVOmAaiSojZIwZMY6dKlaMb24HT0qLcRIuPM0SQS2cU0D/ZkMIGxevpWfZk734RwOOOlEDhBXu096x9qBZe2SjT52ijHeYLLx5ikUl1qsLBpLBWLnB2sauAXdA2enNaTQKXTgeZ/SgqK6rcKzGbT5fD12t/4qZNciGGe1ulB6ZUGrBLaJ4/D58/lWsllETGuwce1AmOvWJOMTqfMGOql2qvILnVRLbksoiVWyCORniuhNp0PibYMkjyrl+rRgajcqB8ErKPlk1YBN29icAZq16wXuND00Mu8JErOq87VxgdPlVSAycVZdDnu57L7Oqq0UTYHGDyM/WqK3P4HIVARnj5V4WQYwcGnuu2QwsgwDjBxQDwdzGAUyCCc4oFcpBqIZxUsi+I8YGaxcfDge5oPIwzOOuPWnglSSFIUBLNzx60v0+0mu5ViRSQxxx6Uw1bT7jS9QiS2WZiAHGEJwf60ANpftZX8V1AvjhkDCn79p5LnrKyk/gApHqsKYS8hAWK4ySo/C/mKJ0rTDd2LG2tLi61B7lY4kQHZt2kk8dTkVAbLqshPj3/OtENxe2l/GQSytHtAbnGTmmWm9hNfuz3n2GCBGXKtJOq8eXGSa0tLR7Q3/ePEWO3Ko2ceL9qSwVeeE20pimUiReqlgaiD7hgIoxyOOtWi40ywu4Lu6lknFwiNlVAxuAyPoelVfu9o3eLOOhHSqjbOUYvggHAqC8YMU2jHHSpZFYRqoIxjJ+tQXYxJ14xxQXjvLNTgXGQa3C2sqFe+GD+lMTpEaIC0CY9Sta21nbGFN1vEeMHwjmooWCUA9210TsHDbjyKKW4w+O/GPPmt5rKzVAwto1wRuwvUZr06VZ5O2AZPQAmooVoVAAWdQp8s9Kx7OOSFoyY2jflhnrRL9nZdm/7FcKnXOGxQ02nRRRH7qQN/vNNDay0yxm7OzW5sbYsUbDBBklSduaofc2xOWto/yroegYTTY4jIdylidx8txqiagFjvLhY8bRM2MemTVQdprmQNFGoCou1QPKmOntJY363giDSIu1Q3Sq/pyySzYjlEWASWPp8vOm1rY3lxOY0uG4wWYD4V9/c0U9k1mS4k71rdVIGMBjR9u/eRq+MblBxSG40rULXunup5SjDngZWnWnp/26qkjTbRgtjmoloiRmWMspIbBwfTiq/edpLu0vJ4Eg37GwHL9enlVgmVxH8J6+YqnXxebUJn4BY5IHToKYGSdqnBHeWTgE5OJP8AxW//AFfBExLWswJ9XBFI5YixxmozAVPNMFij7Y2/dlDBcZJ692P71jdr0ZlKJwPWJv71X1iVhnIrERFPxgnPkDxTILRadpYbmRYnU7pG2rhGHPSnoIaRCOlUbTYVe+SUyeKOVcDBHXH9qu6nDEHyc0Gx5DD3H7VyLW1/+J3hB6XDg/mcV1k5+0vxxsBrlGvrt1jUAev2lufqasC7gU87P6zBYR93NCWJl3bs+RGKRtjHh/OtQM8VRadXl+0wP3a+flS1Gaa2MTA56URFOv2K2GfF3YByMVoQWPAopJeoyyhVWolhmBJ2Z44FPpraO4Ubsgg9RTDSdGN0DKQdgbavuaIn7K6VNG8MpyZGwVQDnmus2NutlaxpI0YcDnJqtdnbEWdx3kjnCrgZ8qez6lbxnagUsDzxk1m1Hl32f0i7ifFskbsdzS2+A2fXpQmhaNc6XcTQ3JhvbIIXincff78/Cx6dM9KJk1CCYFSuG68cGpBd93sRpch/gY9TUB0KJBYoLddi7cAelcz7T2/2fVWXZt75BN4T5knP6jNdJinDqIiArIwBIPBqj9v7do2tpl8w6Aj55/rU59VT4H2308bB9si54wCcc8Z+tJ9Tiji1CWJGYpGSVPoPQ0bDlb4KzlsY+nnQWoW88lxcOisyLKdz44zniuiAmkPevuUYxyB1oe7C94Np4IH7U5t9JinWR7qSW3CgZHd7mJ+XkKF1yKKGKzWF3cbGyHxkHPt60F6OqWwwst5HkeRfOKks7i3mTEMyP14VhVfuTBNMWtrUW0eB92DkZxzUJgBcHpjpjgg0VdILCbUX+y2wG9/Nui+5q6afpUGmrtt8SXJHimcZx8hVb7ClrfTO9md5ZXYqCeuPLmrC2qRQod7jC+JmrlVMFth1uZWlPUlz0FVjtfqNtpluiW1kLm4kzsCrnaPM0W+sRtA9zK+Ec+BPUUt+1wrK11ezxRyScKGbkKOgpNFT0/tBLGLgywBJvw5XA69DVd1GdZbqeTCpucnaDx9Kueud3Pbu9uELbgSy+YyKpTadM80gVN4VucDnFdIJNIlWOYuxBwCeaftBNED3F1HLI4GQhyufekcdmsEJZm8PkDwT7UOkk8LlYn5P4fSqizvqV0JILaZzNJwAvp8seVOre2lgBhiUqh8R8RUlv7Us7JaS8AfUr/xSEcbvKi727e4diG2n8BHlSRL6Le6uLaRIZu+2MSHzgqqjzJquajsa/klhG2NvhHpU0uoXLp3Ej9Dk+5qKRRImCeeoNAHg5zn869KljzjFan51hcDzqK3wqjaAMUNNI44UE89BW0kwzjI/Oo0uInGXfAB/96UBOmSFL6PeuC0yCug4+9k/+4a5tZ7jqFv3YwglVuT710cPulkPlvqUesv327y2gfrXKe06Ea7qPp32a6161y3tOv8A8xagCPif+gpEI1yDUkMaSTIjuEDNgtjOKkMI7sOWQcE8nHTy+dFWNrFOg8IMignOdp6/rWlHXKx3Qw0siLD4AY0yQvkSPM1HFYQOEkjklQL8e84Le+PKpigtyxVcksDxyQR515bXL9xIFKKM5P3edxNQFWNlLc2l1djYLe3ZUDk8uzdAPU0ztL5dNMEd/abYM4jkiJLfVaO0zTorns5YhgVBkefBPO4HAz+QpdqMLtrUaytmOJ1JAHTigfve/Zra4kJZoXTw+RFS208SxwMvVlDFj50mu52YNb3BAXuxgj50RbsQtucBowVQN6c1MD67nSa13gKZEwcY5Ioe7HeW6NA5MLtlPWN/7UNJCUvJgrAqRuUbvTqK2sopg7xxyI6OdxiY4JHqD60wASazdC7SckiRUAkC+aKcEY9R1/OmHbWSO60SCZTudZQwIPky/wDilWpotpqaXvLrJwy9MHoc/OiNKEVzBe6TqB4Q7rdj1Cn4fyzTPopQVv4iTjkFTgeuKK1aMSxW8YGGRt5JHhA9SPU4qS6t3069uFkG2RJAAD5nArdbqGOz33LMCUJ5IwSD09+taQM7TJbxRE7WIxtjXg58z61X9cj7sW4LKWO4sAPhOehp4bhzGZ96xmQZ2hTz9PSkGtEF4iFIBB5J6+9BYgMGtuCRzWQxvJyAcZor7OZAu3k5wox5VNaWjSLto9HhjhjwGcqznrQuqRTM8sTEhHbBI9B1FDyXMdvHbRXL/ZysZUxgHLDzamFvG8tstw0plVzuz/MPWsLA1jDLdSh5vDCvCqfQdK81TRLC8vICJVWXdztyS1GyTq0JVQBgcClslpPFHJM6RyBx0fdkD2xVVrrGkXdtqFsLN/8AtmQb1PlS/TI5C9xcF9sm9Qo9Rg+VSaJcTDUUR9wQnG0nOOtA30FwsLSRMysueVOD51qMh9aDbiSMMn4s8n+lMOzWjF5EmnHifxAHyFJks2eMTlS7ZIO49DU8ep30UoZZ3UqANo6AVWavGqXKhVtYchE6/OlT+FSzHgUNZakLziQgSjr715c38MEyCRd6g5K561dQA9xvunb8JPFG2aSXE6rCeV5z6Uws4LPU4+9TToAmCf8AM2ng88VCmt2NmSkVqY1PGFNTVwYkmsguftcZxwN0CEftUne60FT7+1OeubRD/ShYO0dnIxWRJEB5yBmpf+pLEEblkI9cVFTmTVt5XdZFcedmlRNHqTIWVbBXJxkWaV6O0Flt3skwX+YocVudbsyiMm4jjOVxgetB4YtQ70YFjnqW+yqDmmdsGWMByC3nj50HaavY3E6RRzFndsKNp60wHw/WoJR8RrnfasEa1ehUXcSGD456CuhZ8R+VULtbCw12VghG4Lzt68UgW2tuYgD3i96AACei58h71vLIY1CKSobhmB565P60QrszuQQwwPPkt7UvudrMQMPz16c1pG0VxNJ3iJGWjUeIj0zUqq1wIlbvAQSwCqOOfM1HA8ke3btjUMeSMlvpWzXDzR/AWKt4duDx70F/7P28b6Zpj7yF7kggnJJJPX8qFkhSKXVbmdzvPhjB8+McVJ2a7sWen+Ib0jkKg+ZGai1OaGWRYlnRiyqdp/m3DIqKEviZrh0ZFB7vg/KobdJjPaWYLd33oJX5nNSapIJZSpj2NyMg0RpEULpbzpLI8zvhlxjYFHSgMubQJP3gB4Pr70Kli0xnjRissDb4zn8J8qLW2a5VlDPuI45pY8NzBOXG8Mq4PPWgNa2F/p00mT38K/eJnqBzke9K5Z3mu7K7jUqgASQevNE2ZMd8ZowVLDLAnrXurL3EDJApGSJAeuOeRQSdp4oZrb+IGMtLBtikYDqD0Y/tVWlbvrIyIqx7JgQG5IJB9qvVq/e2HcZ3TTxFenn5GqbFcvNHcLdxCJUUg4Xzzjp881UKmWNo1lYzPPnqWBUenHl50r1qZZWgjj3d3GpC7jk/+5q26foc9+5gsow8YBZpEbwKPViw4+WefKlHbjszcdmzYC5lgc3UbOBHklcEDkn6U0OQyR7RuPhHHNWDsbph1S+WSXb3EfxDPLVWDkkeE59MU20XWLvTlkFpHhuC3eABcfM1mtL72g7OxajGqpiMp8BK5xQcmlvZaZDbxIT3aYJArS17VSGNe97qVsZKwHdt9s1L/wBWoW2i2OfMEkH9qxlNVS7E0UhJRwB5bTXq6hfC2JS3lKAddh5q5J2n0tiBOzwsf5kyB9abrFHcRh4jFIhGQc5BFXc9XXFbO+uGvt6rDBMr5UTIefypubiIrieWNHYknIIXPzNdCv8As7pt8hM9nGrfzoOR9RVbv+zd3Zse5xPa54HBx9DWpdZU+3jfubiKVeS24HOQfcULFarJqNusuRG7BWx1q2vZxrGO8tDEPMhcE/lSq808wyCa2bdsbeAcbh58etUC9oNCGiGGSO5EiyuwUbcFcDzpM8rOxZiCTV17XCO9Gk8gpLIx3f8AEVDZaXazRF2hiGcYBTNNMJNIluogskavgoVB7snjnPlQN6HEuGBXPIyMVd002NV2IEVcYwFYDFQX+iW8trKzd2rJGSr7W8OOamwUmPezARgkk8AedXPR9MtNMtWvNQhS4uETeUflU9Bj1pRoNo0ER1CZceEiDPmem7+1Mb+9+5ktFQ5BQlvXPlWmbVogvGntVM6od45TaNoHpiqV2m04adcia1BW3mzhR0RvMfKrHbzE7EAwAmT9alu7ePULR7af4WHB/lPkaiblUrRGX+M2ZIwRIP2NX0dMemf3qj6Ppt1H2kgtRE7zRyg7VHl6/LFXVUmGoS2x27hGrKm4HzNStph1+lUntVuk1maMeIiNCuT/AO+ldK0vSormB5buSSLBKqo4NVHtr2ceG4Or2k/fWwVY5YyuGUDz+XNSUUxVaNCA2DywGMDp1qNN5RnduDyAFGTTIQRMihnAA6c8kYoWdJZJmBhKg4A/DmtAGZyuAi8scgedbfBIzIMBV8YJ6GpJIpVmYNGEXybOePnUEkXdt90WKMBuY8kk1UX3svKDYWHdxl2EEoBxxkk5J+VL7W1abtGilslSSRjgY8XH5Vt2RsLlbSC8a5eNXnKxxk4BUDB+hNSwXMkGsXdzIjJiNkXaudpzUUu12VjBduUUGM+Eqed1H28b2mmwXCy7GkQbUHXxck/likeo37XKPCy5QksSVxmj4rLV7vMkVg5QAAN3gXAA4wDVDOCW4gkhk718Zwac3NsblN6Fsn3qoXGoSwbYboywMD1deCfn0p/p05uYg0VwzkDOAagXz2kqXDZVxgetR3MjRWcxKl27s4yfOnl9p80zrIrOVcc1X3tnEpR9xwCDk0DnQ7hjZwzznJyAoWvNH7H3OpazqNzfZh06RuCp5fJDYUf1oTQmkFtGsy7UiPQev/oq62dy7aPK8hZUgcEKp5KkjNKjy51jRdDhjsonhtLeNsbcdfX5mue/423Md3c6NNC6ujW7lWU5BBIq36vNDJ2jexeyjlOUdiwGFVhktz6Y8qpn+MkPdNoZCBA0EhVQMYG4YFSeipW4uFxsuZB8mNWHQbNZI2e5m3bXz4vFnjjg+QpPCuKc6c4+zyqQOMEH61pTF4oZsmPjH4wNp+mBURivYcFStyoP4uH+hrWOQo3TjzBxRAmV3yevlg8UEC3bgkMZIifwzrwfkaK0fX7zTJe6h3BT4liY8H2FYz/aTtaMOuOhHFByadHJLtidkkXnCDKr9SeKmC62vaGDV4uJWtp8Y3BsK3sT5UJLrl3aOyuxmAPIfqPrVLu4Li0ZpCjqp+Jl5RvevP42QE70lmUY/wB1PzBZ9a1CdtMa7hl7t8DbGgz1Pmap0F7JDIVuzKdxyG5FXrs/JAqRy3qqIHyyhlGPUijrr7DPbynUIFtYEJ7rMeCf9Q9qCvabq9rPZqt3YSZhkJidWwwyKZx6pYx57rTLl2PXc5Y/mTS6DuFuQ+jy3vLcu8aBHHy/rTBNUlQMZ/B6CpVeT6uXH3Wlyx4885ra1ma9jmS4TbEVxx6HORU0F8t03dx7izD+b96juDHbx93ENqgF2qSfWerCvUZ1aYIihY1dUVQOAFHSlNwxnd3HxSCMD28VSzy8RknxFyxoGK8VLiOJ14JVQ2eAQT1rowtdgwdZHA6ttA9hRpO1zjypbYMot49kgYjqV9aORg2fXzqJU0E9ta3Ml7cy9wRbtEZMHGCQRnHy60Vp4trnUZGieN5FtwRg4yNxzycev60smjDqwYZBBBBHBFQ9mZ7yHX4NPdle2W3cQuwJO0ZIBOfI8VmxrmrdHfSwRd0LQz88ZKgD1Jz0+ntWpu7Qu7SXEci7Chh24BBHIx50j1BR9rgvNdY2kjWxQWqSZCnd8RPTJr2C80LbuhlEcmMb3/rWcdFN1PTGstQkjOWiYllU5zg9MEc0OJMuY7pVBA4UA+ECuhWl1EZ4hBfvOqDkLGuD9etTX0Gm6iVa6to3deA5HOKaOZT3CyjuouTjABwBj0qS2sJp2FvaIJHcgYHQY8yauDdn4knJt7eyCeR2kHFFRWk9vEY7drWIH+TI/pWrUDzxx2enw2zOitbw4UFfiI5z8+vT1pddE2l1dMwLRP8ADtPQnk/vTO40m4uNve3cW3zABOakn0mCZQss+FBJwoxmpKqh3kyM7ARnO09TUOkadq2o97dLLMIIvCCzHk+VX6LTtJtDuWFWb+Z+TUdxqCQKWtWCOvIGOD8xV3Qgla9tbZILxIrhW47lmy1BW0Fskpazu2sp88wycAfKmd12me4uFSXTbXwjk7eSaX3sdvqTBlZY3HJzWkOLPtGLK37rUZjIFbhozRTPpepbJ0klBcYxn9aphsfvDG5DACh7a/aCHbGDvU4BFQXG2LmR4QgVEfJbzODVr0yVri21G2C4BiIT3ODVT0x5ZLdAIsb1w7MeTmrFoX2ibVmigiLQ7MMwHHTzNKhtFYRXmrR3WMzSW6o5/lQHJ/M4Fc9/x2uIpNW0u3iPigt23D0y3A/SunXMw0mx7myVJr6RPu1ZsAkDzPkorhfb6x1m0voJdenilmnDspjOcDPPlU5GkRwcYp1oNo2o6tbWUbBWm3qM9CQpIH5gUlj4aj7K/k0zULG+iGXgnDYzjPqKtVPOxikZHAVlYgrzwa3iuol5kbAFW3X9Cse0uNT0a6iinkGZIXOAT7+hqv8A/RWs5AaWyA95/wDxSWAOK6+0se6bZCDyBwTRcSOYti7lQnLEH4j6Ufb9h7jwi81mwhQc4Vi39qe6Z2Psp2MUfaINJj4Yowf3an6gRB4mPduvEa8jcdufl50vjs9H+1O8ccm7GBtbofMgUy7WdnLzQoklF59rsy20uV2srHpkehquJcBFJAUr14J/9FXRZ7e7WBI4opZ17oYQ7wH61rNBBckme4uHOcnvJMgfmKrZvn4CIOvkTnNGi6bYqSlc9WBzTA6RbVCvd94cf6yD8/evJbaylILNKSxHgU8n6nmlH8WjxtjaIn/UmSPrUEuqTSlba1O+djwRzg+9Sjon8GmW1RYBCnhGQDjHt0pXqOhak0EzIkZ3DaD3gHH1qfSNQ1pLdY54oH8y7SEHPyxR8d9PKzC57sqOuxuB+lZ3pmyVzfUI5bdjDMpWSNuRSa6Yk5PQ8EV1DWNFg1e3GxlgmHwyEZ+nyqoXfYzWUuNsccUqN0dZAB9c9K3KnwL2evykBgf8BJB9c1aYJUWMuzbRjJJ9K87O6Bfabp9xb3LW5EzZZQQ3GPXFE2+iyJfwiUo9oniJLDk+QIqamalt4p7xcwWcxXGdzIEGPqaVWOr2idpLS07uVryO42bFTBQnIOSfKr/Fe2kZCMTLIxwFQdTSy47L6QmtHXNjfa5GXbGG8CPnG7jqfbpWb01OcI9Vvnvbu7WAQPGpEYW4XAk9wTxSeOJ4sltGs29Qsi8/rVj1maKe6vYptoG7u3yPhI+E+wwao9xZGG5ZXOOfxOQDSfWzs3IwD9igtFA42yAH9KjOoFFwjyH5E0nuV/h8JnVUYHGSkhYj6UNbX0l1LsV9mfWrgsY1O4ZeZCi+p4raS/iCjbJu/wBWaSae6S6nbQykybpkBB6HJqxaHY2Y1y9e5tUe3t1kwHTKlugHuamBc2rMrYVz+dYNYlIPoPM0L2nEtsftFnovcWzDG505yPPAPGc/pTbsRbWNroz9oNRtlmnllMdtC3IXHU49aWACS7uZfgR2z5gE0ObbUp+Ftbhs+kbVbpO1GqPkxRQxjyAShLvtNqUEZluLhIox5lcCgraaHqzPkWFzn1KY/eiB2b1ORfFYureRLKP61JJ20ZgWF6zf7Ixn9qEk7XSSAtHLdSfIgVfoaWnZbWJoDHKLW3yCA7NuPz4qWx/w7toGVrzV1O05KrGB+5quTdppMZdJTn+aQ0MNdlmkCLEOehJJp9R1G3suz2nRqJ7sS7fJ5QB+QrLvtbZ28Qg0qAAE7QyrtUf3rmKy3sxIAK4PkMUbzmKEvjaMn3NJBY7q+kOqO6yTF9oQMuctjrVJ/wASJZJbmxMryMQj/wCYTxyKu1se7jQtHuflsn361TP8TJRJc2GFwRG+fzFWIDiDNjwE/Sp5LSedUEcDkhgTx5VpHrFzcITFJxnHBxUv8TuLaNWdid7BR54P1qqZ6ZbzsblyGQImWOBnr5VmrRX9oJZLeVikagspXPBPBqfRLmWaK+FxNu+58IOAOtPFVZp75ZFJU22CPUYFc/6qgDV9RyVDqfbYKbdk9bu4tdtFuWGHlCqwGOT6+1R3ehz6c/eMN8MiZjcDqT5H3pfMBa39ptOO6kVifTac1vNiOy9rbM33ZvUYEGW7lnT/AHL4h+1cHiv5PxI3086+jI2WeJW6rIgPzBH/AJrj8egpb391C657mZkHHkCf/FThCG1nkYmSGCRiPMjgVMtnqN8xJRow3mepq2wWUaAbVAVegx196IciIYQZY1pn9K9YdmIUwZ3Ynzwasdja2WnD7qJEz5+ZqJnS3XxEM3t0zUULFnMszDA6LnPPpQ3Td7zLLCh2lhlyOoHpREEke0DIVfJfakCzIsjySPhvSi4GEjYXJAAyfTFEOfth3bU6+noK0mvGQcuoPuwpBd6kIzKFbCRDcxHmfSlFvdPcRvc3Dbix+g+VFWxrpjkiVT/yFQNezk7UcZ9SelVoTq0oVWxk+VEqx/mPBohvLqElreRkNmQRs4Pv0FFWHaAS6e0DuPtUT78E9eciqVrV/JaGGdm5bcn7GgtLebVbp5VykSYLt0yfQVLG4ter61HeXrXsCFJQu2eB/wAYpfPqUQhA4mgI4VuHT2qG4KK2Act5+v1oOUIPiwKYo3Q5tF/icjawbg2ZjOETOd3HpUWq3+nNek6VazCEABGnIDcewoB9oyCKjyPLHtQTfb5hJvjRI2/mA5/Ot/4tqIjMYu5Qp6gMRQhYZ5Febl4PPHpVR7cXt1IPvp5X/wB7k10jRbUy9nNHRj/9NnIx6muYStkdK7DpKGHSdNRU3EW6AgeWaz0rw2KqMgdPWqR23iefU+5jTfFAgBUdMkZP15rpgjBODXN9dmK9sNRtFGd4QoPcIKnPoq0emJKu+N2VhkEN5fOpk028hUMFDx9QwHWm9zGyWf2hYyJl4JA4Ye9G6Pqa3ULlUEUqjmNl4NbCy2WzmgkSbaj7SQCPOolt7eGSNwcgMOAKcTO89wsc0SQc8lVySKluLe08Hizz0xRHkUsQchLdjuXIzQ8FtHI2oalM4WO2UsR5ZHAFGPPBGFMYLNtIxjFeaj3Y7FTbcCSeYK+PUHJ/agXt2qDOpWKLaOoDN/aq52y1GPUZrV44im1CDk9eaG7ghuOaC1IMpjB6YOOaDdXmBPdwsu4+VEJFfSxAlG2K4Iz61lZRVk7M26SvdfbXaJ1jG0E5zzVjgtbh/tT20o8CDcd/VcVlZWOlBapLc/8AaWt2chYzKBgdAMD/AN9qpt5M019tXqxxn2J5NZWVrnxK7t2blWfQbCRW3YhCE+pXj+lVTtJELfXp2RiBKqyfpg/tWVlZ59Zvhc14nRW3t7VE05GSDkmsrK2zAkglOQehomKNba3LnmRuAfSsrKK0sovtE3i5PXFFatfx2Nv3EBG9viI4xWVlBVry6LwtGDnecsfWsWQx2USZ+IkmsrKLW1ucsG980xFwA4B86ysogPtFEtxou4YLRzg/TGKgsp/sVhGkWASu5j7msrKLGCbduKnDH/8AahJrssdpJjfHT1rKyioDMehzmvO9PrxWVlBneGsEnrWVlBm/d4R58V3G2TuoLdP5YUH6VlZWevFEoehPrXJO200lv2yvJ4G2yIykH/iKysrPPoDTtHeiPup4beVCclsFTT2xSNtslumZ43yy+o/tWVldA6jlt7idHlRkOCemRXkrWSyxsZVAGTyKysqIVS3SvI7Im8eRpfeyunZxI2/FO0hPzAFZWVQmiOLeVgOcZzSPUJBIsXGCNwJ9eays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загруженное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284984"/>
            <a:ext cx="4673226" cy="33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шшшшш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Класифікація фільмів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980729"/>
            <a:ext cx="3960440" cy="1584175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lvl="0" algn="ctr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трагедія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комедія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трагікомедія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л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4762500" cy="277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3356992"/>
            <a:ext cx="536408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4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 1895 р. </a:t>
            </a:r>
            <a:r>
              <a:rPr lang="uk-UA" sz="2400" cap="all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французькими </a:t>
            </a:r>
            <a:r>
              <a:rPr lang="uk-UA" sz="2400" cap="all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винаХІДНИКАМИ</a:t>
            </a:r>
            <a:r>
              <a:rPr lang="uk-UA" sz="2400" cap="all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400" cap="all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cap="all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БРАТАМИ Луї та </a:t>
            </a:r>
            <a:r>
              <a:rPr lang="uk-UA" sz="2400" cap="all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Огустом</a:t>
            </a:r>
            <a:r>
              <a:rPr lang="uk-UA" sz="2400" cap="all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cap="all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uk-UA" sz="2400" cap="all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cap="all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єр</a:t>
            </a:r>
            <a:r>
              <a:rPr lang="uk-UA" sz="2400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був запатентований новий технічний апарат, який здобув </a:t>
            </a:r>
            <a:br>
              <a:rPr lang="uk-UA" sz="2400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назву-кінематограф</a:t>
            </a:r>
            <a:br>
              <a:rPr lang="uk-UA" sz="2400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(з </a:t>
            </a:r>
            <a:r>
              <a:rPr lang="uk-UA" sz="2400" cap="all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грец.-пишу</a:t>
            </a:r>
            <a:r>
              <a:rPr lang="uk-UA" sz="2400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рух).</a:t>
            </a:r>
            <a:endParaRPr lang="en-US" sz="2400" cap="all" dirty="0" smtClean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лл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3693" y="0"/>
            <a:ext cx="4320307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3356992"/>
            <a:ext cx="3240360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018.radikal.ru/i520/1303/fb/28c0c95b1fc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3659550" cy="276939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076056" cy="685800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Трагікомедія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 — вид драматичних творів, який має ознаки як трагедії, так і комедії.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4" descr="http://upload.wikimedia.org/wikipedia/commons/0/0e/16-mm_b%26w_reversal_foot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4139952" cy="2761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91880" y="2708920"/>
            <a:ext cx="56521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</a:rPr>
              <a:t>Трагікомічне світобачення, що лежить в основі трагікомедії, пов'язане з відчуттям відносності існуючих критеріїв життя, абсурдності буття, відмовою від моральних </a:t>
            </a:r>
            <a:r>
              <a:rPr lang="uk-UA" sz="3200" dirty="0" err="1" smtClean="0">
                <a:solidFill>
                  <a:schemeClr val="tx2">
                    <a:lumMod val="75000"/>
                  </a:schemeClr>
                </a:solidFill>
              </a:rPr>
              <a:t>абсолютів</a:t>
            </a: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</a:rPr>
              <a:t>, непевності в духовних цінностях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564904"/>
            <a:ext cx="3591843" cy="3591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Комедія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uk-UA" u="sng" dirty="0" err="1" smtClean="0">
                <a:solidFill>
                  <a:schemeClr val="tx2">
                    <a:lumMod val="75000"/>
                  </a:schemeClr>
                </a:solidFill>
              </a:rPr>
              <a:t>грец.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пісня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) — драматичний твір, у якому засобами гумору та сатири викриваються негативні суспільні та побутові явища, розкривається смішне в навколишній дійсності чи людині.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564904"/>
            <a:ext cx="4061629" cy="3574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36912"/>
            <a:ext cx="4386064" cy="3505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5937523"/>
          </a:xfrm>
        </p:spPr>
        <p:txBody>
          <a:bodyPr/>
          <a:lstStyle/>
          <a:p>
            <a:pPr algn="ctr">
              <a:buNone/>
            </a:pPr>
            <a:r>
              <a:rPr lang="vi-VN" b="1" dirty="0" smtClean="0">
                <a:solidFill>
                  <a:schemeClr val="tx2">
                    <a:lumMod val="75000"/>
                  </a:schemeClr>
                </a:solidFill>
              </a:rPr>
              <a:t>Трагедія</a:t>
            </a:r>
            <a:r>
              <a:rPr lang="vi-VN" dirty="0" smtClean="0">
                <a:solidFill>
                  <a:schemeClr val="tx2">
                    <a:lumMod val="75000"/>
                  </a:schemeClr>
                </a:solidFill>
              </a:rPr>
              <a:t> — драматичний твір, який ґрунтується на гострому, непримиренному конфлікті особистості, що прагне максимально втілити свої творчі потенції, з об'єктивною неможливістю їх реалізації.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672975_zhizn-tragediya-dlya-teh-kto-zhivet-chuvstva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636912"/>
            <a:ext cx="3971220" cy="3506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s418623.vk.me/v418623188/ab8b/Iv53g898nT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8229600" cy="1143000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Дякую</a:t>
            </a:r>
            <a:endParaRPr lang="ru-RU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6084168" y="5805264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6936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Кіномистецтво</a:t>
            </a: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вид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мистецтва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, твори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якого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створюються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за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допомогою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кінозйомки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реальних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спеціально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інсценованих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або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відтворених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засобами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мультиплікації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подій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дійсності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Вважається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кінематограф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стане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головним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видом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мистецтва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оскільки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кінострічки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апелюють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різноманітних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людських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почуттів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Крім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того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здійснює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помітний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вплив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на культуру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мистецтво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навіть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висловлюються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думки про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значення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кінематографа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політичному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економічному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житті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країни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аааааа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4248472" cy="3456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8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28800"/>
            <a:ext cx="4392488" cy="3294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57241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Перший </a:t>
            </a:r>
            <a:r>
              <a:rPr lang="ru-RU" sz="2400" dirty="0" err="1" smtClean="0"/>
              <a:t>публічний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платний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кіносеанс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відбувся</a:t>
            </a:r>
            <a:r>
              <a:rPr lang="ru-RU" sz="2400" dirty="0" smtClean="0"/>
              <a:t> в  </a:t>
            </a:r>
            <a:r>
              <a:rPr lang="ru-RU" sz="2400" dirty="0" err="1" smtClean="0"/>
              <a:t>Парижі,у</a:t>
            </a:r>
            <a:r>
              <a:rPr lang="ru-RU" sz="2400" dirty="0" smtClean="0"/>
              <a:t> </a:t>
            </a:r>
            <a:r>
              <a:rPr lang="en-US" sz="2400" dirty="0" smtClean="0"/>
              <a:t>“</a:t>
            </a:r>
            <a:r>
              <a:rPr lang="uk-UA" sz="2400" dirty="0" smtClean="0"/>
              <a:t>Гран </a:t>
            </a:r>
            <a:r>
              <a:rPr lang="uk-UA" sz="2400" dirty="0" err="1" smtClean="0"/>
              <a:t>кафе”</a:t>
            </a:r>
            <a:r>
              <a:rPr lang="uk-UA" sz="2400" dirty="0" smtClean="0"/>
              <a:t> на бульварі </a:t>
            </a:r>
            <a:r>
              <a:rPr lang="uk-UA" sz="2400" dirty="0" err="1" smtClean="0"/>
              <a:t>Капуцинок</a:t>
            </a:r>
            <a:r>
              <a:rPr lang="uk-UA" sz="2400" dirty="0" smtClean="0"/>
              <a:t> 28 грудня 1895 р.</a:t>
            </a:r>
            <a:br>
              <a:rPr lang="uk-UA" sz="2400" dirty="0" smtClean="0"/>
            </a:br>
            <a:r>
              <a:rPr lang="uk-UA" sz="2400" dirty="0" smtClean="0"/>
              <a:t>Фільм складався зі сцен, що були зняті з натури: </a:t>
            </a:r>
            <a:r>
              <a:rPr lang="uk-UA" sz="2400" dirty="0" err="1" smtClean="0"/>
              <a:t>“Вихід</a:t>
            </a:r>
            <a:r>
              <a:rPr lang="uk-UA" sz="2400" dirty="0" smtClean="0"/>
              <a:t> робітників із фабрики </a:t>
            </a:r>
            <a:r>
              <a:rPr lang="uk-UA" sz="2400" dirty="0" err="1" smtClean="0"/>
              <a:t>Люм</a:t>
            </a:r>
            <a:r>
              <a:rPr lang="en-US" sz="2400" dirty="0" smtClean="0"/>
              <a:t>’</a:t>
            </a:r>
            <a:r>
              <a:rPr lang="uk-UA" sz="2400" dirty="0" err="1" smtClean="0"/>
              <a:t>єр”</a:t>
            </a:r>
            <a:r>
              <a:rPr lang="uk-UA" sz="2400" dirty="0" smtClean="0"/>
              <a:t>, </a:t>
            </a:r>
            <a:r>
              <a:rPr lang="uk-UA" sz="2400" dirty="0" err="1" smtClean="0"/>
              <a:t>“Прибуття</a:t>
            </a:r>
            <a:r>
              <a:rPr lang="uk-UA" sz="2400" dirty="0" smtClean="0"/>
              <a:t> потягу на вокзал </a:t>
            </a:r>
            <a:r>
              <a:rPr lang="uk-UA" sz="2400" dirty="0" err="1" smtClean="0"/>
              <a:t>Ла</a:t>
            </a:r>
            <a:r>
              <a:rPr lang="uk-UA" sz="2400" dirty="0" smtClean="0"/>
              <a:t> </a:t>
            </a:r>
            <a:r>
              <a:rPr lang="uk-UA" sz="2400" dirty="0" err="1" smtClean="0"/>
              <a:t>Сьота”</a:t>
            </a:r>
            <a:r>
              <a:rPr lang="uk-UA" sz="2400" dirty="0" smtClean="0"/>
              <a:t>, </a:t>
            </a:r>
            <a:r>
              <a:rPr lang="uk-UA" sz="2400" dirty="0" err="1" smtClean="0"/>
              <a:t>“Руйнування</a:t>
            </a:r>
            <a:r>
              <a:rPr lang="uk-UA" sz="2400" dirty="0" smtClean="0"/>
              <a:t> </a:t>
            </a:r>
            <a:r>
              <a:rPr lang="uk-UA" sz="2400" dirty="0" err="1" smtClean="0"/>
              <a:t>стіни”</a:t>
            </a:r>
            <a:r>
              <a:rPr lang="uk-UA" sz="2400" dirty="0" smtClean="0"/>
              <a:t>, </a:t>
            </a:r>
            <a:r>
              <a:rPr lang="uk-UA" sz="2400" dirty="0" err="1" smtClean="0"/>
              <a:t>“Политий</a:t>
            </a:r>
            <a:r>
              <a:rPr lang="uk-UA" sz="2400" dirty="0" smtClean="0"/>
              <a:t> </a:t>
            </a:r>
            <a:r>
              <a:rPr lang="uk-UA" sz="2400" dirty="0" err="1" smtClean="0"/>
              <a:t>поливальник”</a:t>
            </a:r>
            <a:r>
              <a:rPr lang="uk-UA" sz="2400" dirty="0" smtClean="0"/>
              <a:t>.</a:t>
            </a:r>
            <a:r>
              <a:rPr lang="uk-UA" sz="2800" dirty="0" smtClean="0"/>
              <a:t/>
            </a:r>
            <a:br>
              <a:rPr lang="uk-UA" sz="2800" dirty="0" smtClean="0"/>
            </a:br>
            <a:endParaRPr lang="ru-RU" sz="2800" dirty="0"/>
          </a:p>
        </p:txBody>
      </p:sp>
      <p:pic>
        <p:nvPicPr>
          <p:cNvPr id="3" name="Рисунок 2" descr="121212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0"/>
            <a:ext cx="3508623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2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092186"/>
            <a:ext cx="4536504" cy="3765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12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064416"/>
            <a:ext cx="4032448" cy="2793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48600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Перший колір у кіно з</a:t>
            </a:r>
            <a:r>
              <a:rPr lang="en-US" sz="2400" dirty="0" smtClean="0"/>
              <a:t>’</a:t>
            </a:r>
            <a:r>
              <a:rPr lang="uk-UA" sz="2400" dirty="0" smtClean="0"/>
              <a:t>явився в 1925 р. у декількох епізодах фільму </a:t>
            </a:r>
            <a:r>
              <a:rPr lang="uk-UA" sz="2400" dirty="0" err="1" smtClean="0"/>
              <a:t>“Привид</a:t>
            </a:r>
            <a:r>
              <a:rPr lang="uk-UA" sz="2400" dirty="0" smtClean="0"/>
              <a:t> </a:t>
            </a:r>
            <a:r>
              <a:rPr lang="uk-UA" sz="2400" dirty="0" err="1" smtClean="0"/>
              <a:t>опери”</a:t>
            </a:r>
            <a:r>
              <a:rPr lang="uk-UA" sz="2400" dirty="0" smtClean="0"/>
              <a:t>. У 1926 р. вийшов перший звуковий </a:t>
            </a:r>
            <a:r>
              <a:rPr lang="uk-UA" sz="2400" dirty="0" err="1" smtClean="0"/>
              <a:t>кінофільм-</a:t>
            </a:r>
            <a:r>
              <a:rPr lang="uk-UA" sz="2400" dirty="0" smtClean="0"/>
              <a:t> </a:t>
            </a:r>
            <a:r>
              <a:rPr lang="uk-UA" sz="2400" dirty="0" err="1" smtClean="0"/>
              <a:t>“Дон</a:t>
            </a:r>
            <a:r>
              <a:rPr lang="uk-UA" sz="2400" dirty="0" smtClean="0"/>
              <a:t> </a:t>
            </a:r>
            <a:r>
              <a:rPr lang="uk-UA" sz="2400" dirty="0" err="1" smtClean="0"/>
              <a:t>Жуан”</a:t>
            </a:r>
            <a:r>
              <a:rPr lang="uk-UA" sz="2400" dirty="0" smtClean="0"/>
              <a:t>. У ньому звучав записаний </a:t>
            </a:r>
            <a:br>
              <a:rPr lang="uk-UA" sz="2400" dirty="0" smtClean="0"/>
            </a:br>
            <a:r>
              <a:rPr lang="uk-UA" sz="2400" dirty="0" smtClean="0"/>
              <a:t>на плівку музичний супровід. Так кінематограф повністю сформувався як самостійний </a:t>
            </a:r>
            <a:br>
              <a:rPr lang="uk-UA" sz="2400" dirty="0" smtClean="0"/>
            </a:br>
            <a:r>
              <a:rPr lang="uk-UA" sz="2400" dirty="0" smtClean="0"/>
              <a:t>вид </a:t>
            </a:r>
            <a:r>
              <a:rPr lang="uk-UA" sz="2400" dirty="0" err="1" smtClean="0"/>
              <a:t>мис-ва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85803"/>
            <a:ext cx="4502058" cy="3372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16633"/>
            <a:ext cx="3987310" cy="3168352"/>
          </a:xfrm>
          <a:prstGeom prst="rect">
            <a:avLst/>
          </a:prstGeom>
        </p:spPr>
      </p:pic>
      <p:pic>
        <p:nvPicPr>
          <p:cNvPr id="5" name="Рисунок 4" descr="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356992"/>
            <a:ext cx="4491366" cy="336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0"/>
            <a:ext cx="5077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Для допитливих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52736"/>
            <a:ext cx="49685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Перші</a:t>
            </a:r>
            <a:r>
              <a:rPr lang="ru-RU" sz="2400" dirty="0" smtClean="0"/>
              <a:t> </a:t>
            </a:r>
            <a:r>
              <a:rPr lang="ru-RU" sz="2400" dirty="0" err="1" smtClean="0"/>
              <a:t>французькі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кінострічки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переважно</a:t>
            </a:r>
            <a:r>
              <a:rPr lang="ru-RU" sz="2400" dirty="0" smtClean="0"/>
              <a:t> </a:t>
            </a:r>
            <a:r>
              <a:rPr lang="ru-RU" sz="2400" dirty="0" err="1" smtClean="0"/>
              <a:t>трюкові</a:t>
            </a:r>
            <a:r>
              <a:rPr lang="ru-RU" sz="2400" dirty="0" smtClean="0"/>
              <a:t>. </a:t>
            </a:r>
            <a:r>
              <a:rPr lang="ru-RU" sz="2400" dirty="0" err="1" smtClean="0"/>
              <a:t>Важлива</a:t>
            </a:r>
            <a:r>
              <a:rPr lang="ru-RU" sz="2400" dirty="0" smtClean="0"/>
              <a:t> роль належала автору «</a:t>
            </a:r>
            <a:r>
              <a:rPr lang="ru-RU" sz="2400" dirty="0" err="1" smtClean="0"/>
              <a:t>кінофеєрій</a:t>
            </a:r>
            <a:r>
              <a:rPr lang="ru-RU" sz="2400" dirty="0" smtClean="0"/>
              <a:t>», </a:t>
            </a:r>
            <a:r>
              <a:rPr lang="ru-RU" sz="2400" dirty="0" err="1" smtClean="0"/>
              <a:t>засновнику</a:t>
            </a:r>
            <a:r>
              <a:rPr lang="ru-RU" sz="2400" dirty="0" smtClean="0"/>
              <a:t> </a:t>
            </a:r>
            <a:r>
              <a:rPr lang="ru-RU" sz="2400" dirty="0" err="1" smtClean="0"/>
              <a:t>ігрового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</a:t>
            </a:r>
            <a:r>
              <a:rPr lang="ru-RU" sz="2400" dirty="0" smtClean="0"/>
              <a:t> </a:t>
            </a:r>
            <a:r>
              <a:rPr lang="ru-RU" sz="2400" dirty="0" err="1" smtClean="0"/>
              <a:t>фран.режисеру</a:t>
            </a:r>
            <a:r>
              <a:rPr lang="ru-RU" sz="2400" dirty="0" smtClean="0"/>
              <a:t> Жоржу </a:t>
            </a:r>
            <a:r>
              <a:rPr lang="ru-RU" sz="2400" dirty="0" err="1" smtClean="0"/>
              <a:t>Мельєсу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1896р. Почав </a:t>
            </a:r>
            <a:r>
              <a:rPr lang="ru-RU" sz="2400" dirty="0" err="1" smtClean="0"/>
              <a:t>знімати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художні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стрічки</a:t>
            </a:r>
            <a:r>
              <a:rPr lang="ru-RU" sz="2400" dirty="0" smtClean="0"/>
              <a:t>. До 1913р.він </a:t>
            </a:r>
            <a:r>
              <a:rPr lang="ru-RU" sz="2400" dirty="0" err="1" smtClean="0"/>
              <a:t>зняв</a:t>
            </a:r>
            <a:r>
              <a:rPr lang="ru-RU" sz="2400" dirty="0" smtClean="0"/>
              <a:t> 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</a:t>
            </a:r>
            <a:r>
              <a:rPr lang="ru-RU" sz="2400" dirty="0" err="1" smtClean="0"/>
              <a:t>чотирьох</a:t>
            </a:r>
            <a:r>
              <a:rPr lang="ru-RU" sz="2400" dirty="0" smtClean="0"/>
              <a:t> </a:t>
            </a:r>
            <a:r>
              <a:rPr lang="ru-RU" sz="2400" dirty="0" err="1" smtClean="0"/>
              <a:t>тисяч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кінофільмів</a:t>
            </a:r>
            <a:r>
              <a:rPr lang="ru-RU" sz="2400" dirty="0" smtClean="0"/>
              <a:t>. </a:t>
            </a:r>
            <a:r>
              <a:rPr lang="ru-RU" sz="2400" dirty="0" err="1" smtClean="0"/>
              <a:t>Режисер</a:t>
            </a:r>
            <a:r>
              <a:rPr lang="ru-RU" sz="2400" dirty="0" smtClean="0"/>
              <a:t> </a:t>
            </a:r>
            <a:r>
              <a:rPr lang="ru-RU" sz="2400" dirty="0" err="1" smtClean="0"/>
              <a:t>уперше</a:t>
            </a:r>
            <a:r>
              <a:rPr lang="ru-RU" sz="2400" dirty="0" smtClean="0"/>
              <a:t> почав </a:t>
            </a:r>
            <a:r>
              <a:rPr lang="ru-RU" sz="2400" dirty="0" err="1" smtClean="0"/>
              <a:t>застосовувати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 err="1" smtClean="0"/>
              <a:t>кіноматографі</a:t>
            </a:r>
            <a:r>
              <a:rPr lang="ru-RU" sz="2400" dirty="0" smtClean="0"/>
              <a:t> </a:t>
            </a:r>
            <a:r>
              <a:rPr lang="ru-RU" sz="2400" dirty="0" err="1" smtClean="0"/>
              <a:t>трюкові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зйомки-способи</a:t>
            </a:r>
            <a:r>
              <a:rPr lang="ru-RU" sz="2400" dirty="0" smtClean="0"/>
              <a:t> </a:t>
            </a:r>
            <a:r>
              <a:rPr lang="ru-RU" sz="2400" dirty="0" err="1" smtClean="0"/>
              <a:t>зникнення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появи</a:t>
            </a:r>
            <a:r>
              <a:rPr lang="ru-RU" sz="2400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458897984_tonnel.gi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124744"/>
            <a:ext cx="3960440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oekino.ru/pix/authors/135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3491880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275856" y="188640"/>
            <a:ext cx="57241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У 1910-ті </a:t>
            </a:r>
            <a:r>
              <a:rPr lang="ru-RU" sz="2400" dirty="0" err="1" smtClean="0"/>
              <a:t>рр</a:t>
            </a:r>
            <a:r>
              <a:rPr lang="ru-RU" sz="2400" dirty="0" smtClean="0"/>
              <a:t>. </a:t>
            </a:r>
            <a:r>
              <a:rPr lang="ru-RU" sz="2400" dirty="0" err="1" smtClean="0"/>
              <a:t>Міжнародною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популярністю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користувалися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кінокомедії</a:t>
            </a:r>
            <a:r>
              <a:rPr lang="ru-RU" sz="2400" dirty="0" smtClean="0"/>
              <a:t> за </a:t>
            </a:r>
            <a:r>
              <a:rPr lang="ru-RU" sz="2400" dirty="0" err="1" smtClean="0"/>
              <a:t>участі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М.Ліндера</a:t>
            </a:r>
            <a:r>
              <a:rPr lang="ru-RU" sz="2400" dirty="0" smtClean="0"/>
              <a:t>, </a:t>
            </a:r>
            <a:r>
              <a:rPr lang="ru-RU" sz="2400" dirty="0" err="1" smtClean="0"/>
              <a:t>авантюрні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серії</a:t>
            </a:r>
            <a:r>
              <a:rPr lang="ru-RU" sz="2400" dirty="0" smtClean="0"/>
              <a:t> </a:t>
            </a:r>
            <a:r>
              <a:rPr lang="ru-RU" sz="2400" dirty="0" err="1" smtClean="0"/>
              <a:t>Л.Фейада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До </a:t>
            </a:r>
            <a:r>
              <a:rPr lang="ru-RU" sz="2400" dirty="0" err="1" smtClean="0"/>
              <a:t>Першої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 </a:t>
            </a:r>
            <a:r>
              <a:rPr lang="ru-RU" sz="2400" dirty="0" err="1" smtClean="0"/>
              <a:t>фран.кіно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випускало</a:t>
            </a:r>
            <a:r>
              <a:rPr lang="ru-RU" sz="2400" dirty="0" smtClean="0"/>
              <a:t> 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90% </a:t>
            </a:r>
            <a:r>
              <a:rPr lang="ru-RU" sz="2400" dirty="0" err="1" smtClean="0"/>
              <a:t>світової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кінопродукції.Рух</a:t>
            </a:r>
            <a:r>
              <a:rPr lang="ru-RU" sz="2400" dirty="0" smtClean="0"/>
              <a:t> </a:t>
            </a:r>
            <a:r>
              <a:rPr lang="ru-RU" sz="2400" dirty="0" err="1" smtClean="0"/>
              <a:t>очолили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представники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кіноавангарду</a:t>
            </a:r>
            <a:r>
              <a:rPr lang="ru-RU" sz="2400" dirty="0" smtClean="0"/>
              <a:t> того часу. </a:t>
            </a:r>
            <a:endParaRPr lang="ru-RU" sz="2400" dirty="0"/>
          </a:p>
        </p:txBody>
      </p:sp>
      <p:pic>
        <p:nvPicPr>
          <p:cNvPr id="1028" name="Picture 4" descr="http://the100.ru/images/actors/id304/2044-600_V_kompanii_Maksa_Lindera_1921_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852936"/>
            <a:ext cx="4602088" cy="3681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age60.ru/uploads/post-41-1332395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068960"/>
            <a:ext cx="3312368" cy="378904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620688"/>
            <a:ext cx="3635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Наприкінці 1940-х – початку 1950-х рр. здобувають популярність блискучі актори: </a:t>
            </a:r>
            <a:r>
              <a:rPr lang="uk-UA" sz="2400" dirty="0" err="1" smtClean="0"/>
              <a:t>Жерар</a:t>
            </a:r>
            <a:r>
              <a:rPr lang="uk-UA" sz="2400" dirty="0" smtClean="0"/>
              <a:t> Філіп, </a:t>
            </a:r>
            <a:r>
              <a:rPr lang="uk-UA" sz="2400" dirty="0" err="1" smtClean="0"/>
              <a:t>Бурвіль</a:t>
            </a:r>
            <a:r>
              <a:rPr lang="uk-UA" sz="2400" dirty="0" smtClean="0"/>
              <a:t>, Жан </a:t>
            </a:r>
            <a:r>
              <a:rPr lang="uk-UA" sz="2400" dirty="0" err="1" smtClean="0"/>
              <a:t>Маре</a:t>
            </a:r>
            <a:r>
              <a:rPr lang="uk-UA" sz="2400" dirty="0" smtClean="0"/>
              <a:t>, Марі </a:t>
            </a:r>
            <a:r>
              <a:rPr lang="uk-UA" sz="2400" dirty="0" err="1" smtClean="0"/>
              <a:t>Казарес</a:t>
            </a:r>
            <a:r>
              <a:rPr lang="uk-UA" sz="2400" dirty="0" smtClean="0"/>
              <a:t>, Луї де </a:t>
            </a:r>
            <a:r>
              <a:rPr lang="uk-UA" sz="2400" dirty="0" err="1" smtClean="0"/>
              <a:t>Фюнес</a:t>
            </a:r>
            <a:r>
              <a:rPr lang="uk-UA" sz="2400" dirty="0" smtClean="0"/>
              <a:t>, Серж </a:t>
            </a:r>
            <a:r>
              <a:rPr lang="uk-UA" sz="2400" dirty="0" err="1" smtClean="0"/>
              <a:t>Реджарі</a:t>
            </a:r>
            <a:r>
              <a:rPr lang="uk-UA" sz="2400" dirty="0" smtClean="0"/>
              <a:t> та інші. Після війни також отримали світову популярність найкращі екранізації французької класики: </a:t>
            </a:r>
            <a:r>
              <a:rPr lang="uk-UA" sz="2400" dirty="0" err="1" smtClean="0"/>
              <a:t>“Пармська</a:t>
            </a:r>
            <a:r>
              <a:rPr lang="uk-UA" sz="2400" dirty="0" smtClean="0"/>
              <a:t> </a:t>
            </a:r>
            <a:r>
              <a:rPr lang="uk-UA" sz="2400" dirty="0" err="1" smtClean="0"/>
              <a:t>обитель”</a:t>
            </a:r>
            <a:r>
              <a:rPr lang="uk-UA" sz="2400" dirty="0" smtClean="0"/>
              <a:t>, </a:t>
            </a:r>
            <a:r>
              <a:rPr lang="uk-UA" sz="2400" dirty="0" err="1" smtClean="0"/>
              <a:t>“Червоне</a:t>
            </a:r>
            <a:r>
              <a:rPr lang="uk-UA" sz="2400" dirty="0" smtClean="0"/>
              <a:t> і </a:t>
            </a:r>
            <a:r>
              <a:rPr lang="uk-UA" sz="2400" dirty="0" err="1" smtClean="0"/>
              <a:t>чорне”</a:t>
            </a:r>
            <a:r>
              <a:rPr lang="uk-UA" sz="2400" dirty="0" smtClean="0"/>
              <a:t> тощо.</a:t>
            </a:r>
            <a:endParaRPr lang="ru-RU" sz="2400" dirty="0"/>
          </a:p>
        </p:txBody>
      </p:sp>
      <p:pic>
        <p:nvPicPr>
          <p:cNvPr id="40964" name="Picture 4" descr="http://www.kino-teatr.ru/acter/album/111014/84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3680" y="3015208"/>
            <a:ext cx="2880320" cy="3842792"/>
          </a:xfrm>
          <a:prstGeom prst="rect">
            <a:avLst/>
          </a:prstGeom>
          <a:noFill/>
        </p:spPr>
      </p:pic>
      <p:pic>
        <p:nvPicPr>
          <p:cNvPr id="40966" name="Picture 6" descr="http://www.kino-teatr.ru/acter/album/49690/203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0"/>
            <a:ext cx="5334000" cy="3091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kino-teatr.ru/movie/kadr/18364/220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4896544" cy="353775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645024"/>
            <a:ext cx="4860032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Кадр з фільму </a:t>
            </a:r>
            <a:r>
              <a:rPr lang="uk-UA" b="1" dirty="0" err="1" smtClean="0"/>
              <a:t>“</a:t>
            </a:r>
            <a:r>
              <a:rPr lang="uk-UA" sz="2400" b="1" dirty="0" err="1" smtClean="0"/>
              <a:t>Пармська</a:t>
            </a:r>
            <a:r>
              <a:rPr lang="uk-UA" b="1" dirty="0" smtClean="0"/>
              <a:t> </a:t>
            </a:r>
            <a:r>
              <a:rPr lang="uk-UA" b="1" dirty="0" err="1" smtClean="0"/>
              <a:t>обитель”</a:t>
            </a:r>
            <a:endParaRPr lang="ru-RU" b="1" dirty="0"/>
          </a:p>
        </p:txBody>
      </p:sp>
      <p:pic>
        <p:nvPicPr>
          <p:cNvPr id="41988" name="Picture 4" descr="http://vseslova.com.ua/images/bse/0005/52291/1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9028" y="3356992"/>
            <a:ext cx="4244972" cy="35010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39544" y="2924944"/>
            <a:ext cx="4104456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Кадр з фільму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“Червоне</a:t>
            </a:r>
            <a:r>
              <a:rPr lang="uk-UA" sz="2000" b="1" dirty="0" smtClean="0"/>
              <a:t> і </a:t>
            </a:r>
            <a:r>
              <a:rPr lang="uk-UA" sz="2000" b="1" dirty="0" err="1" smtClean="0"/>
              <a:t>чорне”</a:t>
            </a:r>
            <a:r>
              <a:rPr lang="uk-UA" sz="2000" b="1" dirty="0" smtClean="0"/>
              <a:t> </a:t>
            </a:r>
            <a:endParaRPr lang="ru-RU" sz="20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775</Words>
  <Application>Microsoft Office PowerPoint</Application>
  <PresentationFormat>Экран (4:3)</PresentationFormat>
  <Paragraphs>42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Світове кіномистецтво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Класифікація фільмів</vt:lpstr>
      <vt:lpstr>Слайд 20</vt:lpstr>
      <vt:lpstr>Слайд 21</vt:lpstr>
      <vt:lpstr>Слайд 22</vt:lpstr>
      <vt:lpstr>Дякую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107</cp:revision>
  <dcterms:created xsi:type="dcterms:W3CDTF">2012-12-20T15:26:38Z</dcterms:created>
  <dcterms:modified xsi:type="dcterms:W3CDTF">2014-04-28T18:06:32Z</dcterms:modified>
</cp:coreProperties>
</file>