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96"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09.02.2011</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1538" y="1000108"/>
            <a:ext cx="6357982" cy="4500594"/>
          </a:xfrm>
        </p:spPr>
        <p:txBody>
          <a:bodyPr>
            <a:noAutofit/>
          </a:bodyPr>
          <a:lstStyle/>
          <a:p>
            <a:r>
              <a:rPr lang="uk-UA" sz="8000" dirty="0" smtClean="0">
                <a:solidFill>
                  <a:srgbClr val="FFFF00"/>
                </a:solidFill>
              </a:rPr>
              <a:t>Механіка і механізація виробництва</a:t>
            </a:r>
            <a:endParaRPr lang="ru-RU" sz="8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33400"/>
            <a:ext cx="9144000" cy="6324600"/>
          </a:xfrm>
        </p:spPr>
        <p:txBody>
          <a:bodyPr>
            <a:normAutofit/>
          </a:bodyPr>
          <a:lstStyle/>
          <a:p>
            <a:pPr>
              <a:buNone/>
            </a:pPr>
            <a:r>
              <a:rPr lang="ru-RU" sz="3200" b="1" dirty="0" smtClean="0">
                <a:ln w="10541" cmpd="sng">
                  <a:solidFill>
                    <a:srgbClr val="7D7D7D">
                      <a:tint val="100000"/>
                      <a:shade val="100000"/>
                      <a:satMod val="110000"/>
                    </a:srgbClr>
                  </a:solidFill>
                  <a:prstDash val="solid"/>
                </a:ln>
                <a:solidFill>
                  <a:srgbClr val="FF0000"/>
                </a:solidFill>
              </a:rPr>
              <a:t>Часткова механізація </a:t>
            </a:r>
            <a:r>
              <a:rPr lang="ru-RU" dirty="0" smtClean="0"/>
              <a:t>- це виконання за допомогою машин найбільш трудомістких процесів виробництва. </a:t>
            </a:r>
          </a:p>
          <a:p>
            <a:pPr>
              <a:buNone/>
            </a:pPr>
            <a:r>
              <a:rPr lang="ru-RU" sz="3200" b="1" dirty="0" smtClean="0">
                <a:ln w="10541" cmpd="sng">
                  <a:solidFill>
                    <a:srgbClr val="7D7D7D">
                      <a:tint val="100000"/>
                      <a:shade val="100000"/>
                      <a:satMod val="110000"/>
                    </a:srgbClr>
                  </a:solidFill>
                  <a:prstDash val="solid"/>
                </a:ln>
                <a:solidFill>
                  <a:srgbClr val="FF0000"/>
                </a:solidFill>
              </a:rPr>
              <a:t>Комплексна механізація </a:t>
            </a:r>
            <a:r>
              <a:rPr lang="ru-RU" dirty="0" smtClean="0"/>
              <a:t>є найбільш досконалою формою застосування машинної праці,  коли всі виробничі та транспортні процеси виконуються комплексом машин та механізмів, взаємозв’язаних за продуктивністю та основними параметрами. При комплексній механізації застосування ручної праці скорочується до мінімуму.</a:t>
            </a:r>
          </a:p>
          <a:p>
            <a:pPr>
              <a:buNone/>
            </a:pPr>
            <a:r>
              <a:rPr lang="ru-RU" sz="3200" b="1" dirty="0" smtClean="0">
                <a:ln w="10541" cmpd="sng">
                  <a:solidFill>
                    <a:srgbClr val="7D7D7D">
                      <a:tint val="100000"/>
                      <a:shade val="100000"/>
                      <a:satMod val="110000"/>
                    </a:srgbClr>
                  </a:solidFill>
                  <a:prstDash val="solid"/>
                </a:ln>
                <a:solidFill>
                  <a:srgbClr val="FF0000"/>
                </a:solidFill>
              </a:rPr>
              <a:t>Автоматизація виробництва </a:t>
            </a:r>
            <a:r>
              <a:rPr lang="ru-RU" dirty="0" smtClean="0"/>
              <a:t>- це такий етап машинного виробництва, коли усі виробничі операції виконуються машинами та приладами за допомогою дистанційного управління.</a:t>
            </a:r>
            <a:endParaRPr lang="ru-RU"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70" decel="100000"/>
                                        <p:tgtEl>
                                          <p:spTgt spid="3">
                                            <p:txEl>
                                              <p:pRg st="1" end="1"/>
                                            </p:txEl>
                                          </p:spTgt>
                                        </p:tgtEl>
                                      </p:cBhvr>
                                    </p:animEffect>
                                    <p:animScale>
                                      <p:cBhvr>
                                        <p:cTn id="14" dur="770" decel="100000"/>
                                        <p:tgtEl>
                                          <p:spTgt spid="3">
                                            <p:txEl>
                                              <p:pRg st="1" end="1"/>
                                            </p:txEl>
                                          </p:spTgt>
                                        </p:tgtEl>
                                      </p:cBhvr>
                                      <p:from x="10000" y="10000"/>
                                      <p:to x="200000" y="450000"/>
                                    </p:animScale>
                                    <p:animScale>
                                      <p:cBhvr>
                                        <p:cTn id="15" dur="1230" accel="100000" fill="hold">
                                          <p:stCondLst>
                                            <p:cond delay="770"/>
                                          </p:stCondLst>
                                        </p:cTn>
                                        <p:tgtEl>
                                          <p:spTgt spid="3">
                                            <p:txEl>
                                              <p:pRg st="1" end="1"/>
                                            </p:txEl>
                                          </p:spTgt>
                                        </p:tgtEl>
                                      </p:cBhvr>
                                      <p:from x="200000" y="450000"/>
                                      <p:to x="100000" y="100000"/>
                                    </p:animScale>
                                    <p:set>
                                      <p:cBhvr>
                                        <p:cTn id="16" dur="770" fill="hold"/>
                                        <p:tgtEl>
                                          <p:spTgt spid="3">
                                            <p:txEl>
                                              <p:pRg st="1" end="1"/>
                                            </p:txEl>
                                          </p:spTgt>
                                        </p:tgtEl>
                                        <p:attrNameLst>
                                          <p:attrName>ppt_x</p:attrName>
                                        </p:attrNameLst>
                                      </p:cBhvr>
                                      <p:to>
                                        <p:strVal val="(0.5)"/>
                                      </p:to>
                                    </p:set>
                                    <p:anim from="(0.5)" to="(#ppt_x)" calcmode="lin" valueType="num">
                                      <p:cBhvr>
                                        <p:cTn id="17" dur="1230" accel="100000" fill="hold">
                                          <p:stCondLst>
                                            <p:cond delay="770"/>
                                          </p:stCondLst>
                                        </p:cTn>
                                        <p:tgtEl>
                                          <p:spTgt spid="3">
                                            <p:txEl>
                                              <p:pRg st="1" end="1"/>
                                            </p:txEl>
                                          </p:spTgt>
                                        </p:tgtEl>
                                        <p:attrNameLst>
                                          <p:attrName>ppt_x</p:attrName>
                                        </p:attrNameLst>
                                      </p:cBhvr>
                                    </p:anim>
                                    <p:set>
                                      <p:cBhvr>
                                        <p:cTn id="18" dur="770" fill="hold"/>
                                        <p:tgtEl>
                                          <p:spTgt spid="3">
                                            <p:txEl>
                                              <p:pRg st="1" end="1"/>
                                            </p:txEl>
                                          </p:spTgt>
                                        </p:tgtEl>
                                        <p:attrNameLst>
                                          <p:attrName>ppt_y</p:attrName>
                                        </p:attrNameLst>
                                      </p:cBhvr>
                                      <p:to>
                                        <p:strVal val="(#ppt_y+0.4)"/>
                                      </p:to>
                                    </p:set>
                                    <p:anim from="(#ppt_y+0.4)" to="(#ppt_y)" calcmode="lin" valueType="num">
                                      <p:cBhvr>
                                        <p:cTn id="19" dur="1230" accel="100000" fill="hold">
                                          <p:stCondLst>
                                            <p:cond delay="770"/>
                                          </p:stCondLst>
                                        </p:cTn>
                                        <p:tgtEl>
                                          <p:spTgt spid="3">
                                            <p:txEl>
                                              <p:pRg st="1" end="1"/>
                                            </p:txEl>
                                          </p:spTgt>
                                        </p:tgtEl>
                                        <p:attrNameLst>
                                          <p:attrName>ppt_y</p:attrName>
                                        </p:attrNameLst>
                                      </p:cBhvr>
                                    </p:anim>
                                  </p:childTnLst>
                                </p:cTn>
                              </p:par>
                            </p:childTnLst>
                          </p:cTn>
                        </p:par>
                      </p:childTnLst>
                    </p:cTn>
                  </p:par>
                  <p:par>
                    <p:cTn id="20" fill="hold">
                      <p:stCondLst>
                        <p:cond delay="indefinite"/>
                      </p:stCondLst>
                      <p:childTnLst>
                        <p:par>
                          <p:cTn id="21" fill="hold">
                            <p:stCondLst>
                              <p:cond delay="0"/>
                            </p:stCondLst>
                            <p:childTnLst>
                              <p:par>
                                <p:cTn id="22" presetID="51"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770" decel="100000"/>
                                        <p:tgtEl>
                                          <p:spTgt spid="3">
                                            <p:txEl>
                                              <p:pRg st="2" end="2"/>
                                            </p:txEl>
                                          </p:spTgt>
                                        </p:tgtEl>
                                      </p:cBhvr>
                                    </p:animEffect>
                                    <p:animScale>
                                      <p:cBhvr>
                                        <p:cTn id="25" dur="770" decel="100000"/>
                                        <p:tgtEl>
                                          <p:spTgt spid="3">
                                            <p:txEl>
                                              <p:pRg st="2" end="2"/>
                                            </p:txEl>
                                          </p:spTgt>
                                        </p:tgtEl>
                                      </p:cBhvr>
                                      <p:from x="10000" y="10000"/>
                                      <p:to x="200000" y="450000"/>
                                    </p:animScale>
                                    <p:animScale>
                                      <p:cBhvr>
                                        <p:cTn id="26" dur="1230" accel="100000" fill="hold">
                                          <p:stCondLst>
                                            <p:cond delay="770"/>
                                          </p:stCondLst>
                                        </p:cTn>
                                        <p:tgtEl>
                                          <p:spTgt spid="3">
                                            <p:txEl>
                                              <p:pRg st="2" end="2"/>
                                            </p:txEl>
                                          </p:spTgt>
                                        </p:tgtEl>
                                      </p:cBhvr>
                                      <p:from x="200000" y="450000"/>
                                      <p:to x="100000" y="100000"/>
                                    </p:animScale>
                                    <p:set>
                                      <p:cBhvr>
                                        <p:cTn id="27" dur="770" fill="hold"/>
                                        <p:tgtEl>
                                          <p:spTgt spid="3">
                                            <p:txEl>
                                              <p:pRg st="2" end="2"/>
                                            </p:txEl>
                                          </p:spTgt>
                                        </p:tgtEl>
                                        <p:attrNameLst>
                                          <p:attrName>ppt_x</p:attrName>
                                        </p:attrNameLst>
                                      </p:cBhvr>
                                      <p:to>
                                        <p:strVal val="(0.5)"/>
                                      </p:to>
                                    </p:set>
                                    <p:anim from="(0.5)" to="(#ppt_x)" calcmode="lin" valueType="num">
                                      <p:cBhvr>
                                        <p:cTn id="28" dur="1230" accel="100000" fill="hold">
                                          <p:stCondLst>
                                            <p:cond delay="770"/>
                                          </p:stCondLst>
                                        </p:cTn>
                                        <p:tgtEl>
                                          <p:spTgt spid="3">
                                            <p:txEl>
                                              <p:pRg st="2" end="2"/>
                                            </p:txEl>
                                          </p:spTgt>
                                        </p:tgtEl>
                                        <p:attrNameLst>
                                          <p:attrName>ppt_x</p:attrName>
                                        </p:attrNameLst>
                                      </p:cBhvr>
                                    </p:anim>
                                    <p:set>
                                      <p:cBhvr>
                                        <p:cTn id="29" dur="770" fill="hold"/>
                                        <p:tgtEl>
                                          <p:spTgt spid="3">
                                            <p:txEl>
                                              <p:pRg st="2" end="2"/>
                                            </p:txEl>
                                          </p:spTgt>
                                        </p:tgtEl>
                                        <p:attrNameLst>
                                          <p:attrName>ppt_y</p:attrName>
                                        </p:attrNameLst>
                                      </p:cBhvr>
                                      <p:to>
                                        <p:strVal val="(#ppt_y+0.4)"/>
                                      </p:to>
                                    </p:set>
                                    <p:anim from="(#ppt_y+0.4)" to="(#ppt_y)" calcmode="lin" valueType="num">
                                      <p:cBhvr>
                                        <p:cTn id="30" dur="1230" accel="100000" fill="hold">
                                          <p:stCondLst>
                                            <p:cond delay="770"/>
                                          </p:stCondLst>
                                        </p:cTn>
                                        <p:tgtEl>
                                          <p:spTgt spid="3">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467368"/>
          </a:xfrm>
          <a:ln>
            <a:solidFill>
              <a:srgbClr val="002060"/>
            </a:solidFill>
          </a:ln>
        </p:spPr>
        <p:txBody>
          <a:bodyPr/>
          <a:lstStyle/>
          <a:p>
            <a:pPr>
              <a:buNone/>
            </a:pPr>
            <a:r>
              <a:rPr lang="ru-RU" dirty="0" smtClean="0"/>
              <a:t>Економічну ефективність механізації робіт оцінюють за допомогою таких показників: </a:t>
            </a:r>
            <a:r>
              <a:rPr lang="ru-RU" u="sng" dirty="0" smtClean="0">
                <a:ln>
                  <a:solidFill>
                    <a:schemeClr val="tx2">
                      <a:lumMod val="50000"/>
                    </a:schemeClr>
                  </a:solidFill>
                </a:ln>
              </a:rPr>
              <a:t>механо-, енерго-, електроозброєність праці, коефіцієнт механізації праці, коефіцієнт інтенсивного та екстенсивного навантаження машин.</a:t>
            </a:r>
            <a:endParaRPr lang="ru-RU" u="sng" dirty="0">
              <a:ln>
                <a:solidFill>
                  <a:schemeClr val="tx2">
                    <a:lumMod val="50000"/>
                  </a:schemeClr>
                </a:solidFill>
              </a:ln>
            </a:endParaRPr>
          </a:p>
        </p:txBody>
      </p:sp>
      <p:pic>
        <p:nvPicPr>
          <p:cNvPr id="5" name="Рисунок 4" descr="scr1.jpg"/>
          <p:cNvPicPr>
            <a:picLocks noChangeAspect="1"/>
          </p:cNvPicPr>
          <p:nvPr/>
        </p:nvPicPr>
        <p:blipFill>
          <a:blip r:embed="rId2"/>
          <a:stretch>
            <a:fillRect/>
          </a:stretch>
        </p:blipFill>
        <p:spPr>
          <a:xfrm>
            <a:off x="1785918" y="3286124"/>
            <a:ext cx="5715000" cy="2857490"/>
          </a:xfrm>
          <a:prstGeom prst="rect">
            <a:avLst/>
          </a:prstGeom>
        </p:spPr>
      </p:pic>
    </p:spTree>
  </p:cSld>
  <p:clrMapOvr>
    <a:masterClrMapping/>
  </p:clrMapOvr>
  <p:transition>
    <p:cover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0" y="428625"/>
            <a:ext cx="7215208" cy="6429375"/>
          </a:xfrm>
        </p:spPr>
        <p:txBody>
          <a:bodyPr>
            <a:normAutofit fontScale="85000" lnSpcReduction="20000"/>
          </a:bodyPr>
          <a:lstStyle/>
          <a:p>
            <a:pPr>
              <a:buNone/>
            </a:pPr>
            <a:r>
              <a:rPr lang="ru-RU" dirty="0" err="1" smtClean="0"/>
              <a:t>Коефіцієнт</a:t>
            </a:r>
            <a:r>
              <a:rPr lang="ru-RU" dirty="0" smtClean="0"/>
              <a:t> механізації </a:t>
            </a:r>
            <a:r>
              <a:rPr lang="ru-RU" dirty="0" err="1" smtClean="0"/>
              <a:t>робіт</a:t>
            </a:r>
            <a:r>
              <a:rPr lang="ru-RU" dirty="0" smtClean="0"/>
              <a:t> </a:t>
            </a:r>
            <a:r>
              <a:rPr lang="ru-RU" dirty="0" err="1" smtClean="0"/>
              <a:t>характеризує</a:t>
            </a:r>
            <a:r>
              <a:rPr lang="ru-RU" dirty="0" smtClean="0"/>
              <a:t> </a:t>
            </a:r>
            <a:r>
              <a:rPr lang="ru-RU" dirty="0" err="1" smtClean="0"/>
              <a:t>ступінь</a:t>
            </a:r>
            <a:r>
              <a:rPr lang="ru-RU" dirty="0" smtClean="0"/>
              <a:t> </a:t>
            </a:r>
            <a:r>
              <a:rPr lang="ru-RU" dirty="0" err="1" smtClean="0"/>
              <a:t>механізації</a:t>
            </a:r>
            <a:r>
              <a:rPr lang="ru-RU" dirty="0" smtClean="0"/>
              <a:t> </a:t>
            </a:r>
            <a:r>
              <a:rPr lang="ru-RU" dirty="0" err="1" smtClean="0"/>
              <a:t>робіт</a:t>
            </a:r>
            <a:r>
              <a:rPr lang="ru-RU" dirty="0" smtClean="0"/>
              <a:t>. </a:t>
            </a:r>
            <a:r>
              <a:rPr lang="ru-RU" dirty="0" err="1" smtClean="0"/>
              <a:t>Його</a:t>
            </a:r>
            <a:r>
              <a:rPr lang="ru-RU" dirty="0" smtClean="0"/>
              <a:t> </a:t>
            </a:r>
            <a:r>
              <a:rPr lang="ru-RU" dirty="0" err="1" smtClean="0"/>
              <a:t>визначають</a:t>
            </a:r>
            <a:r>
              <a:rPr lang="ru-RU" dirty="0" smtClean="0"/>
              <a:t>, </a:t>
            </a:r>
            <a:r>
              <a:rPr lang="ru-RU" dirty="0" err="1" smtClean="0"/>
              <a:t>поділивши</a:t>
            </a:r>
            <a:r>
              <a:rPr lang="ru-RU" dirty="0" smtClean="0"/>
              <a:t> </a:t>
            </a:r>
            <a:r>
              <a:rPr lang="ru-RU" dirty="0" err="1" smtClean="0"/>
              <a:t>обсяг</a:t>
            </a:r>
            <a:r>
              <a:rPr lang="ru-RU" dirty="0" smtClean="0"/>
              <a:t> </a:t>
            </a:r>
            <a:r>
              <a:rPr lang="ru-RU" dirty="0" err="1" smtClean="0"/>
              <a:t>робіт</a:t>
            </a:r>
            <a:r>
              <a:rPr lang="ru-RU" dirty="0" smtClean="0"/>
              <a:t>,  </a:t>
            </a:r>
            <a:r>
              <a:rPr lang="ru-RU" dirty="0" err="1" smtClean="0"/>
              <a:t>виконаних</a:t>
            </a:r>
            <a:r>
              <a:rPr lang="ru-RU" dirty="0" smtClean="0"/>
              <a:t> за допомогою машин і механізмів, на </a:t>
            </a:r>
            <a:r>
              <a:rPr lang="ru-RU" dirty="0" err="1" smtClean="0"/>
              <a:t>загальний</a:t>
            </a:r>
            <a:r>
              <a:rPr lang="ru-RU" dirty="0" smtClean="0"/>
              <a:t> </a:t>
            </a:r>
            <a:r>
              <a:rPr lang="ru-RU" dirty="0" err="1" smtClean="0"/>
              <a:t>обсяг</a:t>
            </a:r>
            <a:r>
              <a:rPr lang="ru-RU" dirty="0" smtClean="0"/>
              <a:t> </a:t>
            </a:r>
            <a:r>
              <a:rPr lang="ru-RU" dirty="0" err="1" smtClean="0"/>
              <a:t>робіт</a:t>
            </a:r>
            <a:r>
              <a:rPr lang="ru-RU" dirty="0" smtClean="0"/>
              <a:t> за формулою</a:t>
            </a:r>
          </a:p>
          <a:p>
            <a:pPr>
              <a:buNone/>
            </a:pPr>
            <a:endParaRPr lang="ru-RU" dirty="0" smtClean="0"/>
          </a:p>
          <a:p>
            <a:pPr>
              <a:buNone/>
            </a:pPr>
            <a:r>
              <a:rPr lang="ru-RU" dirty="0" err="1" smtClean="0">
                <a:solidFill>
                  <a:srgbClr val="C00000"/>
                </a:solidFill>
              </a:rPr>
              <a:t>Кмр</a:t>
            </a:r>
            <a:r>
              <a:rPr lang="ru-RU" dirty="0" smtClean="0">
                <a:solidFill>
                  <a:srgbClr val="C00000"/>
                </a:solidFill>
              </a:rPr>
              <a:t> = </a:t>
            </a:r>
            <a:r>
              <a:rPr lang="en-US" dirty="0" smtClean="0">
                <a:solidFill>
                  <a:srgbClr val="C00000"/>
                </a:solidFill>
              </a:rPr>
              <a:t>W</a:t>
            </a:r>
            <a:r>
              <a:rPr lang="ru-RU" dirty="0" smtClean="0">
                <a:solidFill>
                  <a:srgbClr val="C00000"/>
                </a:solidFill>
              </a:rPr>
              <a:t>м </a:t>
            </a:r>
            <a:r>
              <a:rPr lang="ru-RU" dirty="0" err="1" smtClean="0">
                <a:solidFill>
                  <a:srgbClr val="C00000"/>
                </a:solidFill>
              </a:rPr>
              <a:t>х</a:t>
            </a:r>
            <a:r>
              <a:rPr lang="ru-RU" dirty="0" smtClean="0">
                <a:solidFill>
                  <a:srgbClr val="C00000"/>
                </a:solidFill>
              </a:rPr>
              <a:t> 100 : </a:t>
            </a:r>
            <a:r>
              <a:rPr lang="en-US" dirty="0" smtClean="0">
                <a:solidFill>
                  <a:srgbClr val="C00000"/>
                </a:solidFill>
              </a:rPr>
              <a:t>W</a:t>
            </a:r>
            <a:r>
              <a:rPr lang="ru-RU" dirty="0" smtClean="0">
                <a:solidFill>
                  <a:srgbClr val="C00000"/>
                </a:solidFill>
              </a:rPr>
              <a:t>з </a:t>
            </a:r>
            <a:r>
              <a:rPr lang="ru-RU" dirty="0" smtClean="0"/>
              <a:t>,</a:t>
            </a:r>
          </a:p>
          <a:p>
            <a:pPr>
              <a:buNone/>
            </a:pPr>
            <a:endParaRPr lang="ru-RU" dirty="0" smtClean="0"/>
          </a:p>
          <a:p>
            <a:pPr>
              <a:buNone/>
            </a:pPr>
            <a:r>
              <a:rPr lang="ru-RU" dirty="0" smtClean="0"/>
              <a:t>де </a:t>
            </a:r>
            <a:r>
              <a:rPr lang="ru-RU" dirty="0" err="1" smtClean="0"/>
              <a:t>Кмр</a:t>
            </a:r>
            <a:r>
              <a:rPr lang="ru-RU" dirty="0" smtClean="0"/>
              <a:t> - </a:t>
            </a:r>
            <a:r>
              <a:rPr lang="ru-RU" dirty="0" err="1" smtClean="0"/>
              <a:t>коефіцієнт</a:t>
            </a:r>
            <a:r>
              <a:rPr lang="ru-RU" dirty="0" smtClean="0"/>
              <a:t> (</a:t>
            </a:r>
            <a:r>
              <a:rPr lang="ru-RU" dirty="0" err="1" smtClean="0"/>
              <a:t>рівень</a:t>
            </a:r>
            <a:r>
              <a:rPr lang="ru-RU" dirty="0" smtClean="0"/>
              <a:t>) механізації </a:t>
            </a:r>
            <a:r>
              <a:rPr lang="ru-RU" dirty="0" err="1" smtClean="0"/>
              <a:t>робіт</a:t>
            </a:r>
            <a:r>
              <a:rPr lang="ru-RU" dirty="0" smtClean="0"/>
              <a:t>;</a:t>
            </a:r>
          </a:p>
          <a:p>
            <a:pPr>
              <a:buNone/>
            </a:pPr>
            <a:endParaRPr lang="ru-RU" dirty="0" smtClean="0"/>
          </a:p>
          <a:p>
            <a:pPr>
              <a:buNone/>
            </a:pPr>
            <a:r>
              <a:rPr lang="en-US" dirty="0" smtClean="0"/>
              <a:t>W</a:t>
            </a:r>
            <a:r>
              <a:rPr lang="ru-RU" dirty="0" smtClean="0"/>
              <a:t>м - </a:t>
            </a:r>
            <a:r>
              <a:rPr lang="ru-RU" dirty="0" err="1" smtClean="0"/>
              <a:t>обсяг</a:t>
            </a:r>
            <a:r>
              <a:rPr lang="ru-RU" dirty="0" smtClean="0"/>
              <a:t> </a:t>
            </a:r>
            <a:r>
              <a:rPr lang="ru-RU" dirty="0" err="1" smtClean="0"/>
              <a:t>робіт</a:t>
            </a:r>
            <a:r>
              <a:rPr lang="ru-RU" dirty="0" smtClean="0"/>
              <a:t>, </a:t>
            </a:r>
            <a:r>
              <a:rPr lang="ru-RU" dirty="0" err="1" smtClean="0"/>
              <a:t>що</a:t>
            </a:r>
            <a:r>
              <a:rPr lang="ru-RU" dirty="0" smtClean="0"/>
              <a:t> виконуються </a:t>
            </a:r>
            <a:r>
              <a:rPr lang="ru-RU" dirty="0" err="1" smtClean="0"/>
              <a:t>механізованим</a:t>
            </a:r>
            <a:r>
              <a:rPr lang="ru-RU" dirty="0" smtClean="0"/>
              <a:t> способом,</a:t>
            </a:r>
          </a:p>
          <a:p>
            <a:pPr>
              <a:buNone/>
            </a:pPr>
            <a:endParaRPr lang="ru-RU" dirty="0" smtClean="0"/>
          </a:p>
          <a:p>
            <a:pPr>
              <a:buNone/>
            </a:pPr>
            <a:r>
              <a:rPr lang="ru-RU" dirty="0" smtClean="0"/>
              <a:t>у </a:t>
            </a:r>
            <a:r>
              <a:rPr lang="ru-RU" dirty="0" err="1" smtClean="0"/>
              <a:t>натуральних</a:t>
            </a:r>
            <a:r>
              <a:rPr lang="ru-RU" dirty="0" smtClean="0"/>
              <a:t> </a:t>
            </a:r>
            <a:r>
              <a:rPr lang="ru-RU" dirty="0" err="1" smtClean="0"/>
              <a:t>вимірниках</a:t>
            </a:r>
            <a:r>
              <a:rPr lang="ru-RU" dirty="0" smtClean="0"/>
              <a:t>;</a:t>
            </a:r>
          </a:p>
          <a:p>
            <a:pPr>
              <a:buNone/>
            </a:pPr>
            <a:endParaRPr lang="ru-RU" dirty="0" smtClean="0"/>
          </a:p>
          <a:p>
            <a:pPr>
              <a:buNone/>
            </a:pPr>
            <a:r>
              <a:rPr lang="en-US" dirty="0" smtClean="0"/>
              <a:t>W</a:t>
            </a:r>
            <a:r>
              <a:rPr lang="ru-RU" dirty="0" smtClean="0"/>
              <a:t>з</a:t>
            </a:r>
          </a:p>
          <a:p>
            <a:pPr>
              <a:buNone/>
            </a:pPr>
            <a:r>
              <a:rPr lang="ru-RU" dirty="0" err="1" smtClean="0"/>
              <a:t>загальний</a:t>
            </a:r>
            <a:r>
              <a:rPr lang="ru-RU" dirty="0" smtClean="0"/>
              <a:t> </a:t>
            </a:r>
            <a:r>
              <a:rPr lang="ru-RU" dirty="0" err="1" smtClean="0"/>
              <a:t>обсяг</a:t>
            </a:r>
            <a:r>
              <a:rPr lang="ru-RU" dirty="0" smtClean="0"/>
              <a:t> </a:t>
            </a:r>
            <a:r>
              <a:rPr lang="ru-RU" dirty="0" err="1" smtClean="0"/>
              <a:t>цих</a:t>
            </a:r>
            <a:r>
              <a:rPr lang="ru-RU" dirty="0" smtClean="0"/>
              <a:t> </a:t>
            </a:r>
            <a:r>
              <a:rPr lang="ru-RU" dirty="0" err="1" smtClean="0"/>
              <a:t>робіт</a:t>
            </a:r>
            <a:r>
              <a:rPr lang="ru-RU" dirty="0" smtClean="0"/>
              <a:t>.</a:t>
            </a:r>
          </a:p>
          <a:p>
            <a:pPr>
              <a:buNone/>
            </a:pPr>
            <a:endParaRPr lang="ru-RU" dirty="0" smtClean="0"/>
          </a:p>
          <a:p>
            <a:pPr>
              <a:buNone/>
            </a:pPr>
            <a:r>
              <a:rPr lang="ru-RU" dirty="0" err="1" smtClean="0"/>
              <a:t>Показник</a:t>
            </a:r>
            <a:endParaRPr lang="ru-RU" dirty="0" smtClean="0"/>
          </a:p>
          <a:p>
            <a:pPr>
              <a:buNone/>
            </a:pPr>
            <a:r>
              <a:rPr lang="ru-RU" dirty="0" err="1" smtClean="0"/>
              <a:t>Кмр</a:t>
            </a:r>
            <a:r>
              <a:rPr lang="ru-RU" dirty="0" smtClean="0"/>
              <a:t> </a:t>
            </a:r>
            <a:r>
              <a:rPr lang="ru-RU" dirty="0" err="1" smtClean="0"/>
              <a:t>визначають</a:t>
            </a:r>
            <a:r>
              <a:rPr lang="ru-RU" dirty="0" smtClean="0"/>
              <a:t> за видами </a:t>
            </a:r>
            <a:r>
              <a:rPr lang="ru-RU" dirty="0" err="1" smtClean="0"/>
              <a:t>робіт</a:t>
            </a:r>
            <a:r>
              <a:rPr lang="ru-RU" dirty="0" smtClean="0"/>
              <a:t>.</a:t>
            </a:r>
            <a:endParaRPr lang="ru-RU" dirty="0"/>
          </a:p>
        </p:txBody>
      </p:sp>
      <p:pic>
        <p:nvPicPr>
          <p:cNvPr id="6" name="Рисунок 5" descr="0_1d165_d9897d68_XL.jpeg"/>
          <p:cNvPicPr>
            <a:picLocks noChangeAspect="1"/>
          </p:cNvPicPr>
          <p:nvPr/>
        </p:nvPicPr>
        <p:blipFill>
          <a:blip r:embed="rId2"/>
          <a:stretch>
            <a:fillRect/>
          </a:stretch>
        </p:blipFill>
        <p:spPr>
          <a:xfrm>
            <a:off x="5715008" y="3714752"/>
            <a:ext cx="2928958" cy="3143248"/>
          </a:xfrm>
          <a:prstGeom prst="rect">
            <a:avLst/>
          </a:prstGeom>
        </p:spPr>
      </p:pic>
    </p:spTree>
  </p:cSld>
  <p:clrMapOvr>
    <a:masterClrMapping/>
  </p:clrMapOvr>
  <p:transition>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00364" y="0"/>
            <a:ext cx="6000792" cy="6858000"/>
          </a:xfrm>
        </p:spPr>
        <p:txBody>
          <a:bodyPr>
            <a:normAutofit fontScale="85000" lnSpcReduction="20000"/>
          </a:bodyPr>
          <a:lstStyle/>
          <a:p>
            <a:pPr>
              <a:buNone/>
            </a:pPr>
            <a:r>
              <a:rPr lang="ru-RU" dirty="0" err="1" smtClean="0"/>
              <a:t>Коефіцієнт</a:t>
            </a:r>
            <a:r>
              <a:rPr lang="ru-RU" dirty="0" smtClean="0"/>
              <a:t> (</a:t>
            </a:r>
            <a:r>
              <a:rPr lang="ru-RU" dirty="0" err="1" smtClean="0"/>
              <a:t>рівень</a:t>
            </a:r>
            <a:r>
              <a:rPr lang="ru-RU" dirty="0" smtClean="0"/>
              <a:t>) механізації праці - </a:t>
            </a:r>
            <a:r>
              <a:rPr lang="ru-RU" dirty="0" err="1" smtClean="0"/>
              <a:t>співвідношення</a:t>
            </a:r>
            <a:r>
              <a:rPr lang="ru-RU" dirty="0" smtClean="0"/>
              <a:t> </a:t>
            </a:r>
            <a:r>
              <a:rPr lang="ru-RU" dirty="0" err="1" smtClean="0"/>
              <a:t>чисельності</a:t>
            </a:r>
            <a:r>
              <a:rPr lang="ru-RU" dirty="0" smtClean="0"/>
              <a:t> робітників,  </a:t>
            </a:r>
            <a:r>
              <a:rPr lang="ru-RU" dirty="0" err="1" smtClean="0"/>
              <a:t>зайнятих</a:t>
            </a:r>
            <a:r>
              <a:rPr lang="ru-RU" dirty="0" smtClean="0"/>
              <a:t> на </a:t>
            </a:r>
            <a:r>
              <a:rPr lang="ru-RU" dirty="0" err="1" smtClean="0"/>
              <a:t>механізованих</a:t>
            </a:r>
            <a:r>
              <a:rPr lang="ru-RU" dirty="0" smtClean="0"/>
              <a:t> роботах та </a:t>
            </a:r>
            <a:r>
              <a:rPr lang="ru-RU" dirty="0" err="1" smtClean="0"/>
              <a:t>загальної</a:t>
            </a:r>
            <a:r>
              <a:rPr lang="ru-RU" dirty="0" smtClean="0"/>
              <a:t> </a:t>
            </a:r>
            <a:r>
              <a:rPr lang="ru-RU" dirty="0" err="1" smtClean="0"/>
              <a:t>чисельності</a:t>
            </a:r>
            <a:r>
              <a:rPr lang="ru-RU" dirty="0" smtClean="0"/>
              <a:t> робітників. </a:t>
            </a:r>
            <a:r>
              <a:rPr lang="ru-RU" dirty="0" err="1" smtClean="0"/>
              <a:t>Рівень</a:t>
            </a:r>
            <a:r>
              <a:rPr lang="ru-RU" dirty="0" smtClean="0"/>
              <a:t> механізації праці </a:t>
            </a:r>
            <a:r>
              <a:rPr lang="ru-RU" dirty="0" err="1" smtClean="0"/>
              <a:t>можна</a:t>
            </a:r>
            <a:r>
              <a:rPr lang="ru-RU" dirty="0" smtClean="0"/>
              <a:t> </a:t>
            </a:r>
            <a:r>
              <a:rPr lang="ru-RU" dirty="0" err="1" smtClean="0"/>
              <a:t>виміряти</a:t>
            </a:r>
            <a:r>
              <a:rPr lang="ru-RU" dirty="0" smtClean="0"/>
              <a:t> </a:t>
            </a:r>
            <a:r>
              <a:rPr lang="ru-RU" dirty="0" err="1" smtClean="0"/>
              <a:t>трудомісткістю</a:t>
            </a:r>
            <a:r>
              <a:rPr lang="ru-RU" dirty="0" smtClean="0"/>
              <a:t> процесу - </a:t>
            </a:r>
            <a:r>
              <a:rPr lang="ru-RU" dirty="0" err="1" smtClean="0"/>
              <a:t>співвідношенням</a:t>
            </a:r>
            <a:r>
              <a:rPr lang="ru-RU" dirty="0" smtClean="0"/>
              <a:t> </a:t>
            </a:r>
            <a:r>
              <a:rPr lang="ru-RU" dirty="0" err="1" smtClean="0"/>
              <a:t>трудомісткості</a:t>
            </a:r>
            <a:r>
              <a:rPr lang="ru-RU" dirty="0" smtClean="0"/>
              <a:t> </a:t>
            </a:r>
            <a:r>
              <a:rPr lang="ru-RU" dirty="0" err="1" smtClean="0"/>
              <a:t>механізованих</a:t>
            </a:r>
            <a:r>
              <a:rPr lang="ru-RU" dirty="0" smtClean="0"/>
              <a:t> операцій до </a:t>
            </a:r>
            <a:r>
              <a:rPr lang="ru-RU" dirty="0" err="1" smtClean="0"/>
              <a:t>загальної</a:t>
            </a:r>
            <a:r>
              <a:rPr lang="ru-RU" dirty="0" smtClean="0"/>
              <a:t> </a:t>
            </a:r>
            <a:r>
              <a:rPr lang="ru-RU" dirty="0" err="1" smtClean="0"/>
              <a:t>трудомісткості</a:t>
            </a:r>
            <a:r>
              <a:rPr lang="ru-RU" dirty="0" smtClean="0"/>
              <a:t> виробничого процесу за формулою</a:t>
            </a:r>
          </a:p>
          <a:p>
            <a:pPr>
              <a:buNone/>
            </a:pPr>
            <a:endParaRPr lang="ru-RU" dirty="0" smtClean="0"/>
          </a:p>
          <a:p>
            <a:pPr>
              <a:buNone/>
            </a:pPr>
            <a:r>
              <a:rPr lang="ru-RU" dirty="0" err="1" smtClean="0">
                <a:solidFill>
                  <a:srgbClr val="C00000"/>
                </a:solidFill>
              </a:rPr>
              <a:t>Кмп</a:t>
            </a:r>
            <a:r>
              <a:rPr lang="ru-RU" dirty="0" smtClean="0">
                <a:solidFill>
                  <a:srgbClr val="C00000"/>
                </a:solidFill>
              </a:rPr>
              <a:t> = </a:t>
            </a:r>
            <a:r>
              <a:rPr lang="ru-RU" dirty="0" err="1" smtClean="0">
                <a:solidFill>
                  <a:srgbClr val="C00000"/>
                </a:solidFill>
              </a:rPr>
              <a:t>Тм</a:t>
            </a:r>
            <a:r>
              <a:rPr lang="ru-RU" dirty="0" smtClean="0">
                <a:solidFill>
                  <a:srgbClr val="C00000"/>
                </a:solidFill>
              </a:rPr>
              <a:t> </a:t>
            </a:r>
            <a:r>
              <a:rPr lang="ru-RU" dirty="0" err="1" smtClean="0">
                <a:solidFill>
                  <a:srgbClr val="C00000"/>
                </a:solidFill>
              </a:rPr>
              <a:t>х</a:t>
            </a:r>
            <a:r>
              <a:rPr lang="ru-RU" dirty="0" smtClean="0">
                <a:solidFill>
                  <a:srgbClr val="C00000"/>
                </a:solidFill>
              </a:rPr>
              <a:t> 100 : </a:t>
            </a:r>
            <a:r>
              <a:rPr lang="ru-RU" dirty="0" err="1" smtClean="0">
                <a:solidFill>
                  <a:srgbClr val="C00000"/>
                </a:solidFill>
              </a:rPr>
              <a:t>Тз</a:t>
            </a:r>
            <a:r>
              <a:rPr lang="ru-RU" dirty="0" smtClean="0">
                <a:solidFill>
                  <a:srgbClr val="C00000"/>
                </a:solidFill>
              </a:rPr>
              <a:t> </a:t>
            </a:r>
            <a:r>
              <a:rPr lang="ru-RU" dirty="0" smtClean="0"/>
              <a:t>,</a:t>
            </a:r>
          </a:p>
          <a:p>
            <a:pPr>
              <a:buNone/>
            </a:pPr>
            <a:endParaRPr lang="ru-RU" dirty="0" smtClean="0"/>
          </a:p>
          <a:p>
            <a:pPr>
              <a:buNone/>
            </a:pPr>
            <a:r>
              <a:rPr lang="ru-RU" dirty="0" smtClean="0"/>
              <a:t>де  </a:t>
            </a:r>
            <a:r>
              <a:rPr lang="ru-RU" dirty="0" err="1" smtClean="0"/>
              <a:t>Кмп</a:t>
            </a:r>
            <a:r>
              <a:rPr lang="ru-RU" dirty="0" smtClean="0"/>
              <a:t> - </a:t>
            </a:r>
            <a:r>
              <a:rPr lang="ru-RU" dirty="0" err="1" smtClean="0"/>
              <a:t>рівень</a:t>
            </a:r>
            <a:r>
              <a:rPr lang="ru-RU" dirty="0" smtClean="0"/>
              <a:t> механізації праці;</a:t>
            </a:r>
          </a:p>
          <a:p>
            <a:pPr>
              <a:buNone/>
            </a:pPr>
            <a:endParaRPr lang="ru-RU" dirty="0" smtClean="0"/>
          </a:p>
          <a:p>
            <a:pPr>
              <a:buNone/>
            </a:pPr>
            <a:r>
              <a:rPr lang="ru-RU" dirty="0" err="1" smtClean="0"/>
              <a:t>Тм</a:t>
            </a:r>
            <a:r>
              <a:rPr lang="ru-RU" dirty="0" smtClean="0"/>
              <a:t> - </a:t>
            </a:r>
            <a:r>
              <a:rPr lang="ru-RU" dirty="0" err="1" smtClean="0"/>
              <a:t>трудомісткість</a:t>
            </a:r>
            <a:r>
              <a:rPr lang="ru-RU" dirty="0" smtClean="0"/>
              <a:t> </a:t>
            </a:r>
            <a:r>
              <a:rPr lang="ru-RU" dirty="0" err="1" smtClean="0"/>
              <a:t>механізованих</a:t>
            </a:r>
            <a:r>
              <a:rPr lang="ru-RU" dirty="0" smtClean="0"/>
              <a:t> операцій, </a:t>
            </a:r>
            <a:r>
              <a:rPr lang="ru-RU" dirty="0" err="1" smtClean="0"/>
              <a:t>люд-днів</a:t>
            </a:r>
            <a:r>
              <a:rPr lang="ru-RU" dirty="0" smtClean="0"/>
              <a:t>;</a:t>
            </a:r>
          </a:p>
          <a:p>
            <a:pPr>
              <a:buNone/>
            </a:pPr>
            <a:endParaRPr lang="ru-RU" dirty="0" smtClean="0"/>
          </a:p>
          <a:p>
            <a:pPr>
              <a:buNone/>
            </a:pPr>
            <a:r>
              <a:rPr lang="ru-RU" dirty="0" err="1" smtClean="0"/>
              <a:t>Тз</a:t>
            </a:r>
            <a:r>
              <a:rPr lang="ru-RU" dirty="0" smtClean="0"/>
              <a:t> - </a:t>
            </a:r>
            <a:r>
              <a:rPr lang="ru-RU" dirty="0" err="1" smtClean="0"/>
              <a:t>загальна</a:t>
            </a:r>
            <a:r>
              <a:rPr lang="ru-RU" dirty="0" smtClean="0"/>
              <a:t> </a:t>
            </a:r>
            <a:r>
              <a:rPr lang="ru-RU" dirty="0" err="1" smtClean="0"/>
              <a:t>трудомісткість</a:t>
            </a:r>
            <a:r>
              <a:rPr lang="ru-RU" dirty="0" smtClean="0"/>
              <a:t> процесу, </a:t>
            </a:r>
            <a:r>
              <a:rPr lang="ru-RU" dirty="0" err="1" smtClean="0"/>
              <a:t>людино-днів</a:t>
            </a:r>
            <a:r>
              <a:rPr lang="ru-RU" dirty="0" smtClean="0"/>
              <a:t>.</a:t>
            </a:r>
          </a:p>
          <a:p>
            <a:pPr>
              <a:buNone/>
            </a:pPr>
            <a:endParaRPr lang="ru-RU" dirty="0" smtClean="0"/>
          </a:p>
          <a:p>
            <a:pPr>
              <a:buNone/>
            </a:pPr>
            <a:r>
              <a:rPr lang="ru-RU" dirty="0" err="1" smtClean="0"/>
              <a:t>Показник</a:t>
            </a:r>
            <a:endParaRPr lang="ru-RU" dirty="0" smtClean="0"/>
          </a:p>
          <a:p>
            <a:pPr>
              <a:buNone/>
            </a:pPr>
            <a:r>
              <a:rPr lang="ru-RU" dirty="0" err="1" smtClean="0"/>
              <a:t>Кмп</a:t>
            </a:r>
            <a:r>
              <a:rPr lang="ru-RU" dirty="0" smtClean="0"/>
              <a:t> </a:t>
            </a:r>
            <a:r>
              <a:rPr lang="ru-RU" dirty="0" err="1" smtClean="0"/>
              <a:t>визначають</a:t>
            </a:r>
            <a:r>
              <a:rPr lang="ru-RU" dirty="0" smtClean="0"/>
              <a:t> по </a:t>
            </a:r>
            <a:r>
              <a:rPr lang="ru-RU" dirty="0" err="1" smtClean="0"/>
              <a:t>підприємству</a:t>
            </a:r>
            <a:r>
              <a:rPr lang="ru-RU" dirty="0" smtClean="0"/>
              <a:t> в </a:t>
            </a:r>
            <a:r>
              <a:rPr lang="ru-RU" dirty="0" err="1" smtClean="0"/>
              <a:t>цілому</a:t>
            </a:r>
            <a:r>
              <a:rPr lang="ru-RU" dirty="0" smtClean="0"/>
              <a:t>.</a:t>
            </a:r>
            <a:endParaRPr lang="ru-RU" dirty="0"/>
          </a:p>
        </p:txBody>
      </p:sp>
      <p:pic>
        <p:nvPicPr>
          <p:cNvPr id="4" name="Рисунок 3" descr="IN00919_.WMF"/>
          <p:cNvPicPr>
            <a:picLocks noChangeAspect="1"/>
          </p:cNvPicPr>
          <p:nvPr/>
        </p:nvPicPr>
        <p:blipFill>
          <a:blip r:embed="rId2"/>
          <a:stretch>
            <a:fillRect/>
          </a:stretch>
        </p:blipFill>
        <p:spPr>
          <a:xfrm>
            <a:off x="285720" y="142852"/>
            <a:ext cx="2254910" cy="2384755"/>
          </a:xfrm>
          <a:prstGeom prst="rect">
            <a:avLst/>
          </a:prstGeom>
        </p:spPr>
      </p:pic>
      <p:pic>
        <p:nvPicPr>
          <p:cNvPr id="5" name="Рисунок 4" descr="AG00021_.GIF"/>
          <p:cNvPicPr>
            <a:picLocks noChangeAspect="1"/>
          </p:cNvPicPr>
          <p:nvPr/>
        </p:nvPicPr>
        <p:blipFill>
          <a:blip r:embed="rId3"/>
          <a:stretch>
            <a:fillRect/>
          </a:stretch>
        </p:blipFill>
        <p:spPr>
          <a:xfrm>
            <a:off x="571472" y="3643314"/>
            <a:ext cx="2000264" cy="2643206"/>
          </a:xfrm>
          <a:prstGeom prst="rect">
            <a:avLst/>
          </a:prstGeom>
        </p:spPr>
      </p:pic>
    </p:spTree>
  </p:cSld>
  <p:clrMapOvr>
    <a:masterClrMapping/>
  </p:clrMapOvr>
  <p:transition>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900"/>
            <a:ext cx="8229600" cy="1143000"/>
          </a:xfrm>
        </p:spPr>
        <p:txBody>
          <a:bodyPr/>
          <a:lstStyle/>
          <a:p>
            <a:r>
              <a:rPr lang="uk-UA" dirty="0" smtClean="0"/>
              <a:t>            </a:t>
            </a:r>
            <a:r>
              <a:rPr lang="uk-U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Узагальнення</a:t>
            </a:r>
            <a:endParaRPr lang="ru-RU" dirty="0"/>
          </a:p>
        </p:txBody>
      </p:sp>
      <p:sp>
        <p:nvSpPr>
          <p:cNvPr id="3" name="Содержимое 2"/>
          <p:cNvSpPr>
            <a:spLocks noGrp="1"/>
          </p:cNvSpPr>
          <p:nvPr>
            <p:ph idx="1"/>
          </p:nvPr>
        </p:nvSpPr>
        <p:spPr>
          <a:xfrm>
            <a:off x="0" y="1000108"/>
            <a:ext cx="8229600" cy="5715016"/>
          </a:xfrm>
        </p:spPr>
        <p:txBody>
          <a:bodyPr>
            <a:normAutofit fontScale="925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buNone/>
            </a:pPr>
            <a:r>
              <a:rPr lang="ru-RU"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Механізація </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один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із</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головних</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напрямів</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сучасного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науково-технічного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прогресу</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p>
          <a:p>
            <a:pPr>
              <a:buNone/>
            </a:pPr>
            <a:endPar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ru-RU" b="1" cap="all" dirty="0" err="1"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Механіка</a:t>
            </a:r>
            <a:r>
              <a:rPr lang="ru-RU"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наука про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машини</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мистецтво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побудови</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машин. Це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найдавніша</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наука, яка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розширює</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наші</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знання</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про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Всесвіт</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про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тіла</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що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нас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оточують</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p>
          <a:p>
            <a:pPr>
              <a:buNone/>
            </a:pPr>
            <a:endPar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Механіка</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становить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наукову</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базу одного з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напрямків</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науково-технічного</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прогресу</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комплексної</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механізації та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автоматизації</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виробничих процесів у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промисловості</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та </a:t>
            </a:r>
            <a:r>
              <a:rPr lang="ru-RU"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сільському</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господарстві.</a:t>
            </a: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85794"/>
            <a:ext cx="6715140" cy="6072206"/>
          </a:xfrm>
        </p:spPr>
        <p:txBody>
          <a:bodyPr>
            <a:normAutofit fontScale="92500" lnSpcReduction="10000"/>
          </a:bodyPr>
          <a:lstStyle/>
          <a:p>
            <a:pPr>
              <a:buNone/>
            </a:pPr>
            <a:r>
              <a:rPr lang="ru-RU" dirty="0" err="1" smtClean="0"/>
              <a:t>Архітектори</a:t>
            </a:r>
            <a:r>
              <a:rPr lang="ru-RU" dirty="0" smtClean="0"/>
              <a:t> й </a:t>
            </a:r>
            <a:r>
              <a:rPr lang="ru-RU" dirty="0" err="1" smtClean="0"/>
              <a:t>інженери</a:t>
            </a:r>
            <a:r>
              <a:rPr lang="ru-RU" dirty="0" smtClean="0"/>
              <a:t>, </a:t>
            </a:r>
            <a:r>
              <a:rPr lang="ru-RU" dirty="0" err="1" smtClean="0"/>
              <a:t>які</a:t>
            </a:r>
            <a:r>
              <a:rPr lang="ru-RU" dirty="0" smtClean="0"/>
              <a:t> </a:t>
            </a:r>
            <a:r>
              <a:rPr lang="ru-RU" dirty="0" err="1" smtClean="0"/>
              <a:t>будують</a:t>
            </a:r>
            <a:r>
              <a:rPr lang="ru-RU" dirty="0" smtClean="0"/>
              <a:t> </a:t>
            </a:r>
            <a:r>
              <a:rPr lang="ru-RU" dirty="0" err="1" smtClean="0"/>
              <a:t>будинки</a:t>
            </a:r>
            <a:r>
              <a:rPr lang="ru-RU" dirty="0" smtClean="0"/>
              <a:t>, </a:t>
            </a:r>
            <a:r>
              <a:rPr lang="ru-RU" dirty="0" err="1" smtClean="0"/>
              <a:t>створюють</a:t>
            </a:r>
            <a:r>
              <a:rPr lang="ru-RU" dirty="0" smtClean="0"/>
              <a:t> </a:t>
            </a:r>
            <a:r>
              <a:rPr lang="ru-RU" dirty="0" err="1" smtClean="0"/>
              <a:t>літаки</a:t>
            </a:r>
            <a:r>
              <a:rPr lang="ru-RU" dirty="0" smtClean="0"/>
              <a:t> та </a:t>
            </a:r>
            <a:r>
              <a:rPr lang="ru-RU" dirty="0" err="1" smtClean="0"/>
              <a:t>космічні</a:t>
            </a:r>
            <a:r>
              <a:rPr lang="ru-RU" dirty="0" smtClean="0"/>
              <a:t> </a:t>
            </a:r>
            <a:r>
              <a:rPr lang="ru-RU" dirty="0" err="1" smtClean="0"/>
              <a:t>кораблі</a:t>
            </a:r>
            <a:r>
              <a:rPr lang="ru-RU" dirty="0" smtClean="0"/>
              <a:t>, </a:t>
            </a:r>
            <a:r>
              <a:rPr lang="ru-RU" dirty="0" err="1" smtClean="0"/>
              <a:t>постійно</a:t>
            </a:r>
            <a:r>
              <a:rPr lang="ru-RU" dirty="0" smtClean="0"/>
              <a:t> </a:t>
            </a:r>
            <a:r>
              <a:rPr lang="ru-RU" dirty="0" err="1" smtClean="0"/>
              <a:t>використовуючи</a:t>
            </a:r>
            <a:r>
              <a:rPr lang="ru-RU" dirty="0" smtClean="0"/>
              <a:t> </a:t>
            </a:r>
            <a:r>
              <a:rPr lang="ru-RU" dirty="0" err="1" smtClean="0"/>
              <a:t>закони</a:t>
            </a:r>
            <a:r>
              <a:rPr lang="ru-RU" dirty="0" smtClean="0"/>
              <a:t> механіки. </a:t>
            </a:r>
            <a:r>
              <a:rPr lang="ru-RU" dirty="0" err="1" smtClean="0"/>
              <a:t>Багато</a:t>
            </a:r>
            <a:r>
              <a:rPr lang="ru-RU" dirty="0" smtClean="0"/>
              <a:t> з </a:t>
            </a:r>
            <a:r>
              <a:rPr lang="ru-RU" dirty="0" err="1" smtClean="0"/>
              <a:t>методів</a:t>
            </a:r>
            <a:r>
              <a:rPr lang="ru-RU" dirty="0" smtClean="0"/>
              <a:t> </a:t>
            </a:r>
            <a:r>
              <a:rPr lang="ru-RU" dirty="0" err="1" smtClean="0"/>
              <a:t>діагностики</a:t>
            </a:r>
            <a:r>
              <a:rPr lang="ru-RU" dirty="0" smtClean="0"/>
              <a:t> та </a:t>
            </a:r>
            <a:r>
              <a:rPr lang="ru-RU" dirty="0" err="1" smtClean="0"/>
              <a:t>терапії</a:t>
            </a:r>
            <a:r>
              <a:rPr lang="ru-RU" dirty="0" smtClean="0"/>
              <a:t>, </a:t>
            </a:r>
            <a:r>
              <a:rPr lang="ru-RU" dirty="0" err="1" smtClean="0"/>
              <a:t>що</a:t>
            </a:r>
            <a:r>
              <a:rPr lang="ru-RU" dirty="0" smtClean="0"/>
              <a:t> </a:t>
            </a:r>
            <a:r>
              <a:rPr lang="ru-RU" dirty="0" err="1" smtClean="0"/>
              <a:t>використовуються</a:t>
            </a:r>
            <a:r>
              <a:rPr lang="ru-RU" dirty="0" smtClean="0"/>
              <a:t> в </a:t>
            </a:r>
            <a:r>
              <a:rPr lang="ru-RU" dirty="0" err="1" smtClean="0"/>
              <a:t>медицині</a:t>
            </a:r>
            <a:r>
              <a:rPr lang="ru-RU" dirty="0" smtClean="0"/>
              <a:t>, </a:t>
            </a:r>
            <a:r>
              <a:rPr lang="ru-RU" dirty="0" err="1" smtClean="0"/>
              <a:t>було</a:t>
            </a:r>
            <a:r>
              <a:rPr lang="ru-RU" dirty="0" smtClean="0"/>
              <a:t> </a:t>
            </a:r>
            <a:r>
              <a:rPr lang="ru-RU" dirty="0" err="1" smtClean="0"/>
              <a:t>розроблено</a:t>
            </a:r>
            <a:r>
              <a:rPr lang="ru-RU" dirty="0" smtClean="0"/>
              <a:t> у </a:t>
            </a:r>
            <a:r>
              <a:rPr lang="ru-RU" dirty="0" err="1" smtClean="0"/>
              <a:t>фізичних</a:t>
            </a:r>
            <a:r>
              <a:rPr lang="ru-RU" dirty="0" smtClean="0"/>
              <a:t> </a:t>
            </a:r>
            <a:r>
              <a:rPr lang="ru-RU" dirty="0" err="1" smtClean="0"/>
              <a:t>лабораторіях</a:t>
            </a:r>
            <a:r>
              <a:rPr lang="ru-RU" dirty="0" smtClean="0"/>
              <a:t>. </a:t>
            </a:r>
            <a:r>
              <a:rPr lang="ru-RU" dirty="0" err="1" smtClean="0"/>
              <a:t>Радіо</a:t>
            </a:r>
            <a:r>
              <a:rPr lang="ru-RU" dirty="0" smtClean="0"/>
              <a:t> й </a:t>
            </a:r>
            <a:r>
              <a:rPr lang="ru-RU" dirty="0" err="1" smtClean="0"/>
              <a:t>телебачення</a:t>
            </a:r>
            <a:r>
              <a:rPr lang="ru-RU" dirty="0" smtClean="0"/>
              <a:t> — це результат </a:t>
            </a:r>
            <a:r>
              <a:rPr lang="ru-RU" dirty="0" err="1" smtClean="0"/>
              <a:t>відкриттів</a:t>
            </a:r>
            <a:r>
              <a:rPr lang="ru-RU" dirty="0" smtClean="0"/>
              <a:t>, </a:t>
            </a:r>
            <a:r>
              <a:rPr lang="ru-RU" dirty="0" err="1" smtClean="0"/>
              <a:t>зроблених</a:t>
            </a:r>
            <a:r>
              <a:rPr lang="ru-RU" dirty="0" smtClean="0"/>
              <a:t> </a:t>
            </a:r>
            <a:r>
              <a:rPr lang="ru-RU" dirty="0" err="1" smtClean="0"/>
              <a:t>фізиками</a:t>
            </a:r>
            <a:r>
              <a:rPr lang="ru-RU" dirty="0" smtClean="0"/>
              <a:t>.</a:t>
            </a:r>
          </a:p>
          <a:p>
            <a:pPr>
              <a:buNone/>
            </a:pPr>
            <a:endParaRPr lang="ru-RU" dirty="0" smtClean="0"/>
          </a:p>
          <a:p>
            <a:pPr>
              <a:buNone/>
            </a:pPr>
            <a:r>
              <a:rPr lang="ru-RU" dirty="0" smtClean="0"/>
              <a:t>Ньютон </a:t>
            </a:r>
            <a:r>
              <a:rPr lang="ru-RU" dirty="0" err="1" smtClean="0"/>
              <a:t>зумів</a:t>
            </a:r>
            <a:r>
              <a:rPr lang="ru-RU" dirty="0" smtClean="0"/>
              <a:t> </a:t>
            </a:r>
            <a:r>
              <a:rPr lang="ru-RU" dirty="0" err="1" smtClean="0"/>
              <a:t>створити</a:t>
            </a:r>
            <a:r>
              <a:rPr lang="ru-RU" dirty="0" smtClean="0"/>
              <a:t> </a:t>
            </a:r>
            <a:r>
              <a:rPr lang="ru-RU" dirty="0" err="1" smtClean="0"/>
              <a:t>діючу</a:t>
            </a:r>
            <a:r>
              <a:rPr lang="ru-RU" dirty="0" smtClean="0"/>
              <a:t> </a:t>
            </a:r>
            <a:r>
              <a:rPr lang="ru-RU" dirty="0" err="1" smtClean="0"/>
              <a:t>теорію</a:t>
            </a:r>
            <a:r>
              <a:rPr lang="ru-RU" dirty="0" smtClean="0"/>
              <a:t>, яка </a:t>
            </a:r>
            <a:r>
              <a:rPr lang="ru-RU" dirty="0" err="1" smtClean="0"/>
              <a:t>здатна</a:t>
            </a:r>
            <a:r>
              <a:rPr lang="ru-RU" dirty="0" smtClean="0"/>
              <a:t> </a:t>
            </a:r>
            <a:r>
              <a:rPr lang="ru-RU" dirty="0" err="1" smtClean="0"/>
              <a:t>дати</a:t>
            </a:r>
            <a:r>
              <a:rPr lang="ru-RU" dirty="0" smtClean="0"/>
              <a:t> </a:t>
            </a:r>
            <a:r>
              <a:rPr lang="ru-RU" dirty="0" err="1" smtClean="0"/>
              <a:t>правильний</a:t>
            </a:r>
            <a:r>
              <a:rPr lang="ru-RU" dirty="0" smtClean="0"/>
              <a:t> </a:t>
            </a:r>
            <a:r>
              <a:rPr lang="ru-RU" dirty="0" err="1" smtClean="0"/>
              <a:t>опис</a:t>
            </a:r>
            <a:r>
              <a:rPr lang="ru-RU" dirty="0" smtClean="0"/>
              <a:t> </a:t>
            </a:r>
            <a:r>
              <a:rPr lang="ru-RU" dirty="0" err="1" smtClean="0"/>
              <a:t>динаміки</a:t>
            </a:r>
            <a:r>
              <a:rPr lang="ru-RU" dirty="0" smtClean="0"/>
              <a:t> </a:t>
            </a:r>
            <a:r>
              <a:rPr lang="ru-RU" dirty="0" err="1" smtClean="0"/>
              <a:t>фізичних</a:t>
            </a:r>
            <a:r>
              <a:rPr lang="ru-RU" dirty="0" smtClean="0"/>
              <a:t> систем </a:t>
            </a:r>
            <a:r>
              <a:rPr lang="ru-RU" dirty="0" err="1" smtClean="0"/>
              <a:t>майже</a:t>
            </a:r>
            <a:r>
              <a:rPr lang="ru-RU" dirty="0" smtClean="0"/>
              <a:t> в </a:t>
            </a:r>
            <a:r>
              <a:rPr lang="ru-RU" dirty="0" err="1" smtClean="0"/>
              <a:t>усіх</a:t>
            </a:r>
            <a:r>
              <a:rPr lang="ru-RU" dirty="0" smtClean="0"/>
              <a:t> </a:t>
            </a:r>
            <a:r>
              <a:rPr lang="ru-RU" dirty="0" err="1" smtClean="0"/>
              <a:t>звичайних</a:t>
            </a:r>
            <a:r>
              <a:rPr lang="ru-RU" dirty="0" smtClean="0"/>
              <a:t> </a:t>
            </a:r>
            <a:r>
              <a:rPr lang="ru-RU" dirty="0" err="1" smtClean="0"/>
              <a:t>ситуаціях</a:t>
            </a:r>
            <a:r>
              <a:rPr lang="ru-RU" dirty="0" smtClean="0"/>
              <a:t>. Але </a:t>
            </a:r>
            <a:r>
              <a:rPr lang="ru-RU" dirty="0" err="1" smtClean="0"/>
              <a:t>було</a:t>
            </a:r>
            <a:r>
              <a:rPr lang="ru-RU" dirty="0" smtClean="0"/>
              <a:t> </a:t>
            </a:r>
            <a:r>
              <a:rPr lang="ru-RU" dirty="0" err="1" smtClean="0"/>
              <a:t>встановлено</a:t>
            </a:r>
            <a:r>
              <a:rPr lang="ru-RU" dirty="0" smtClean="0"/>
              <a:t>, </a:t>
            </a:r>
            <a:r>
              <a:rPr lang="ru-RU" dirty="0" err="1" smtClean="0"/>
              <a:t>що</a:t>
            </a:r>
            <a:r>
              <a:rPr lang="ru-RU" dirty="0" smtClean="0"/>
              <a:t> у </a:t>
            </a:r>
            <a:r>
              <a:rPr lang="ru-RU" dirty="0" err="1" smtClean="0"/>
              <a:t>випадках</a:t>
            </a:r>
            <a:r>
              <a:rPr lang="ru-RU" dirty="0" smtClean="0"/>
              <a:t> </a:t>
            </a:r>
            <a:r>
              <a:rPr lang="ru-RU" dirty="0" err="1" smtClean="0"/>
              <a:t>із</a:t>
            </a:r>
            <a:r>
              <a:rPr lang="ru-RU" dirty="0" smtClean="0"/>
              <a:t> </a:t>
            </a:r>
            <a:r>
              <a:rPr lang="ru-RU" dirty="0" err="1" smtClean="0"/>
              <a:t>дуже</a:t>
            </a:r>
            <a:r>
              <a:rPr lang="ru-RU" dirty="0" smtClean="0"/>
              <a:t> </a:t>
            </a:r>
            <a:r>
              <a:rPr lang="ru-RU" dirty="0" err="1" smtClean="0"/>
              <a:t>малими</a:t>
            </a:r>
            <a:r>
              <a:rPr lang="ru-RU" dirty="0" smtClean="0"/>
              <a:t> </a:t>
            </a:r>
            <a:r>
              <a:rPr lang="ru-RU" dirty="0" err="1" smtClean="0"/>
              <a:t>відстанями</a:t>
            </a:r>
            <a:r>
              <a:rPr lang="ru-RU" dirty="0" smtClean="0"/>
              <a:t> і при </a:t>
            </a:r>
            <a:r>
              <a:rPr lang="ru-RU" dirty="0" err="1" smtClean="0"/>
              <a:t>дуже</a:t>
            </a:r>
            <a:r>
              <a:rPr lang="ru-RU" dirty="0" smtClean="0"/>
              <a:t> великих </a:t>
            </a:r>
            <a:r>
              <a:rPr lang="ru-RU" dirty="0" err="1" smtClean="0"/>
              <a:t>швидкостях</a:t>
            </a:r>
            <a:r>
              <a:rPr lang="ru-RU" dirty="0" smtClean="0"/>
              <a:t> </a:t>
            </a:r>
            <a:r>
              <a:rPr lang="ru-RU" dirty="0" err="1" smtClean="0"/>
              <a:t>закони</a:t>
            </a:r>
            <a:r>
              <a:rPr lang="ru-RU" dirty="0" smtClean="0"/>
              <a:t> Ньютона </a:t>
            </a:r>
            <a:r>
              <a:rPr lang="ru-RU" dirty="0" err="1" smtClean="0"/>
              <a:t>потребують</a:t>
            </a:r>
            <a:r>
              <a:rPr lang="ru-RU" dirty="0" smtClean="0"/>
              <a:t> </a:t>
            </a:r>
            <a:r>
              <a:rPr lang="ru-RU" dirty="0" err="1" smtClean="0"/>
              <a:t>уточнень</a:t>
            </a:r>
            <a:r>
              <a:rPr lang="ru-RU" dirty="0" smtClean="0"/>
              <a:t>.</a:t>
            </a:r>
            <a:endParaRPr lang="ru-RU" dirty="0"/>
          </a:p>
        </p:txBody>
      </p:sp>
      <p:pic>
        <p:nvPicPr>
          <p:cNvPr id="4" name="Рисунок 3" descr="BD20013_.WMF"/>
          <p:cNvPicPr>
            <a:picLocks noChangeAspect="1"/>
          </p:cNvPicPr>
          <p:nvPr/>
        </p:nvPicPr>
        <p:blipFill>
          <a:blip r:embed="rId2"/>
          <a:stretch>
            <a:fillRect/>
          </a:stretch>
        </p:blipFill>
        <p:spPr>
          <a:xfrm>
            <a:off x="6429388" y="2571744"/>
            <a:ext cx="2381904" cy="3214710"/>
          </a:xfrm>
          <a:prstGeom prst="rect">
            <a:avLst/>
          </a:prstGeo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noAutofit/>
          </a:bodyPr>
          <a:lstStyle/>
          <a:p>
            <a:pPr>
              <a:buNone/>
            </a:pPr>
            <a:r>
              <a:rPr lang="ru-RU" sz="4000" dirty="0" smtClean="0"/>
              <a:t>Науково-технічний прогрес є основним джерелом підвищення ефективності виробництва та продуктивності суспільної праці. Він повинен забезпечувати постійне удосконалення діючих підприємств і створення нових на основі розвитку науки й техніки.</a:t>
            </a:r>
            <a:endParaRPr lang="ru-RU" sz="40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642918"/>
            <a:ext cx="8229600" cy="5895996"/>
          </a:xfrm>
        </p:spPr>
        <p:txBody>
          <a:bodyPr>
            <a:normAutofit/>
          </a:bodyPr>
          <a:lstStyle/>
          <a:p>
            <a:pPr>
              <a:buNone/>
            </a:pPr>
            <a:r>
              <a:rPr lang="ru-RU" sz="4400" dirty="0" smtClean="0"/>
              <a:t>Технічна новизна характеризується створенням нових, більш досконалих знарядь  і предметів праці.</a:t>
            </a:r>
            <a:endParaRPr lang="ru-RU" sz="4400" dirty="0"/>
          </a:p>
        </p:txBody>
      </p:sp>
      <p:pic>
        <p:nvPicPr>
          <p:cNvPr id="4" name="Рисунок 3" descr="J0200289.WMF"/>
          <p:cNvPicPr>
            <a:picLocks noChangeAspect="1"/>
          </p:cNvPicPr>
          <p:nvPr/>
        </p:nvPicPr>
        <p:blipFill>
          <a:blip r:embed="rId2"/>
          <a:stretch>
            <a:fillRect/>
          </a:stretch>
        </p:blipFill>
        <p:spPr>
          <a:xfrm>
            <a:off x="1785918" y="3357562"/>
            <a:ext cx="4572032" cy="3500438"/>
          </a:xfrm>
          <a:prstGeom prst="rect">
            <a:avLst/>
          </a:prstGeom>
        </p:spPr>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14356"/>
            <a:ext cx="5357818" cy="6143644"/>
          </a:xfrm>
        </p:spPr>
        <p:txBody>
          <a:bodyPr>
            <a:normAutofit/>
          </a:bodyPr>
          <a:lstStyle/>
          <a:p>
            <a:pPr>
              <a:buNone/>
            </a:pPr>
            <a:r>
              <a:rPr lang="ru-RU" dirty="0" smtClean="0"/>
              <a:t>Так, у зеленому господарстві  збільшується оснащеність оранжерейних господарств системами напівавтоматичного та автоматичного регулювання умов середовища - температури й вологості повітря, освітлення і опалення, здійснюється механізація перевезення матеріалів, пересування стелажів. У пральному господарстві повністю механізовано процес прання білизни, механізуються інші стадії виробничого процесу.</a:t>
            </a:r>
            <a:endParaRPr lang="ru-RU" dirty="0"/>
          </a:p>
        </p:txBody>
      </p:sp>
      <p:pic>
        <p:nvPicPr>
          <p:cNvPr id="1026" name="Picture 2" descr="D:\Documents and Settings\Admin\Рабочий стол\Новая папка\800px-Laeken_Se1eJPG.JPG"/>
          <p:cNvPicPr>
            <a:picLocks noChangeAspect="1" noChangeArrowheads="1"/>
          </p:cNvPicPr>
          <p:nvPr/>
        </p:nvPicPr>
        <p:blipFill>
          <a:blip r:embed="rId2"/>
          <a:srcRect/>
          <a:stretch>
            <a:fillRect/>
          </a:stretch>
        </p:blipFill>
        <p:spPr bwMode="auto">
          <a:xfrm>
            <a:off x="5286380" y="214290"/>
            <a:ext cx="3762374" cy="2928938"/>
          </a:xfrm>
          <a:prstGeom prst="rect">
            <a:avLst/>
          </a:prstGeom>
          <a:noFill/>
        </p:spPr>
      </p:pic>
      <p:pic>
        <p:nvPicPr>
          <p:cNvPr id="1027" name="Picture 3" descr="D:\Documents and Settings\Admin\Рабочий стол\Новая папка\1006834_w640_h640_6.jpg"/>
          <p:cNvPicPr>
            <a:picLocks noChangeAspect="1" noChangeArrowheads="1"/>
          </p:cNvPicPr>
          <p:nvPr/>
        </p:nvPicPr>
        <p:blipFill>
          <a:blip r:embed="rId3"/>
          <a:srcRect/>
          <a:stretch>
            <a:fillRect/>
          </a:stretch>
        </p:blipFill>
        <p:spPr bwMode="auto">
          <a:xfrm>
            <a:off x="5619720" y="3405158"/>
            <a:ext cx="3524280" cy="3452842"/>
          </a:xfrm>
          <a:prstGeom prst="rect">
            <a:avLst/>
          </a:prstGeom>
          <a:noFill/>
        </p:spPr>
      </p:pic>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57564" y="714356"/>
            <a:ext cx="5686436" cy="6143644"/>
          </a:xfrm>
        </p:spPr>
        <p:txBody>
          <a:bodyPr/>
          <a:lstStyle/>
          <a:p>
            <a:pPr>
              <a:buNone/>
            </a:pPr>
            <a:r>
              <a:rPr lang="ru-RU" dirty="0" smtClean="0"/>
              <a:t>Механізуються роботи,  зв’язані з експлуатацією житлового фонду (централізація управління ліфтами, автоматична підкачка води на верхні поверхи, централізоване включення і виключення освітлення дворів, під’їздів, сходів, застосування малогабаритних прибиральних та транспортних машин, механізмів для миття підлоги та вікон на клітинах сходів та ін.).</a:t>
            </a:r>
            <a:endParaRPr lang="ru-RU" dirty="0"/>
          </a:p>
        </p:txBody>
      </p:sp>
      <p:pic>
        <p:nvPicPr>
          <p:cNvPr id="4" name="Рисунок 3" descr="J0149118.JPG"/>
          <p:cNvPicPr>
            <a:picLocks noChangeAspect="1"/>
          </p:cNvPicPr>
          <p:nvPr/>
        </p:nvPicPr>
        <p:blipFill>
          <a:blip r:embed="rId2"/>
          <a:stretch>
            <a:fillRect/>
          </a:stretch>
        </p:blipFill>
        <p:spPr>
          <a:xfrm>
            <a:off x="142844" y="1428736"/>
            <a:ext cx="3371880" cy="4286280"/>
          </a:xfrm>
          <a:prstGeom prst="rect">
            <a:avLst/>
          </a:prstGeom>
        </p:spPr>
      </p:pic>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0"/>
            <a:ext cx="8229600" cy="5110202"/>
          </a:xfrm>
        </p:spPr>
        <p:txBody>
          <a:bodyPr/>
          <a:lstStyle/>
          <a:p>
            <a:pPr>
              <a:buNone/>
            </a:pPr>
            <a:r>
              <a:rPr lang="ru-RU" dirty="0" smtClean="0"/>
              <a:t>Впровадження у виробництво досягнень науки й техніки є основним джерелом підвищення економічної ефективності суспільного виробництва. Застосування нової техніки, прогресивної технології, механізація та автоматизація виробничих процесів на комунальних підприємствах щорічно дають значний економічний ефект.</a:t>
            </a:r>
            <a:endParaRPr lang="ru-RU" dirty="0"/>
          </a:p>
        </p:txBody>
      </p:sp>
      <p:pic>
        <p:nvPicPr>
          <p:cNvPr id="4" name="Рисунок 3" descr="ph03498.jpg"/>
          <p:cNvPicPr>
            <a:picLocks noChangeAspect="1"/>
          </p:cNvPicPr>
          <p:nvPr/>
        </p:nvPicPr>
        <p:blipFill>
          <a:blip r:embed="rId2"/>
          <a:stretch>
            <a:fillRect/>
          </a:stretch>
        </p:blipFill>
        <p:spPr>
          <a:xfrm>
            <a:off x="1785918" y="3286124"/>
            <a:ext cx="5715040" cy="3357586"/>
          </a:xfrm>
          <a:prstGeom prst="rect">
            <a:avLst/>
          </a:prstGeom>
        </p:spPr>
      </p:pic>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286380" y="928670"/>
            <a:ext cx="3643338" cy="5000636"/>
          </a:xfrm>
        </p:spPr>
        <p:txBody>
          <a:bodyPr>
            <a:noAutofit/>
          </a:bodyPr>
          <a:lstStyle/>
          <a:p>
            <a:pPr>
              <a:buNone/>
            </a:pPr>
            <a:r>
              <a:rPr lang="ru-RU" sz="2800" dirty="0" smtClean="0"/>
              <a:t>Науково-технічний прогрес має велике соціальне значення. Механізація і автоматизація виробничих процесів дозволяє скоротити частку ручної праці, важких та трудомістких операцій.</a:t>
            </a:r>
            <a:endParaRPr lang="ru-RU" sz="2800" dirty="0"/>
          </a:p>
        </p:txBody>
      </p:sp>
      <p:pic>
        <p:nvPicPr>
          <p:cNvPr id="2050" name="Picture 2" descr="D:\Documents and Settings\Admin\Рабочий стол\Новая папка\promyshlennye_svarochnye_roboty_kia_ceed_2010-05-06_17.11.37.jpg"/>
          <p:cNvPicPr>
            <a:picLocks noChangeAspect="1" noChangeArrowheads="1"/>
          </p:cNvPicPr>
          <p:nvPr/>
        </p:nvPicPr>
        <p:blipFill>
          <a:blip r:embed="rId2"/>
          <a:srcRect/>
          <a:stretch>
            <a:fillRect/>
          </a:stretch>
        </p:blipFill>
        <p:spPr bwMode="auto">
          <a:xfrm>
            <a:off x="428596" y="537360"/>
            <a:ext cx="4500594" cy="610635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286124"/>
            <a:ext cx="8229600" cy="3786190"/>
          </a:xfrm>
        </p:spPr>
        <p:txBody>
          <a:bodyPr>
            <a:normAutofit/>
          </a:bodyPr>
          <a:lstStyle/>
          <a:p>
            <a:pPr>
              <a:buNone/>
            </a:pPr>
            <a:r>
              <a:rPr lang="ru-RU" dirty="0" smtClean="0"/>
              <a:t> Механізація виробництва означає заміну ручної праці машинною. Це скорочує тривалість виробничого процесу, забезпечує економію праці робітників,  оздоровлює  її умови.</a:t>
            </a:r>
          </a:p>
          <a:p>
            <a:pPr>
              <a:buNone/>
            </a:pPr>
            <a:endParaRPr lang="ru-RU" dirty="0" smtClean="0"/>
          </a:p>
          <a:p>
            <a:pPr>
              <a:buNone/>
            </a:pPr>
            <a:r>
              <a:rPr lang="ru-RU" dirty="0" smtClean="0"/>
              <a:t>Розрізняють три стадії механізації виробничого процесу: </a:t>
            </a:r>
            <a:r>
              <a:rPr lang="ru-RU" dirty="0" smtClean="0">
                <a:solidFill>
                  <a:srgbClr val="FF0000"/>
                </a:solidFill>
              </a:rPr>
              <a:t>часткова механізація, комплексна механізація,  автоматизація.</a:t>
            </a:r>
            <a:endParaRPr lang="ru-RU" dirty="0">
              <a:solidFill>
                <a:srgbClr val="FF0000"/>
              </a:solidFill>
            </a:endParaRPr>
          </a:p>
        </p:txBody>
      </p:sp>
      <p:pic>
        <p:nvPicPr>
          <p:cNvPr id="3074" name="Picture 2" descr="D:\Documents and Settings\Admin\Рабочий стол\Новая папка\rbu-betonniy-zavod-13.jpg"/>
          <p:cNvPicPr>
            <a:picLocks noChangeAspect="1" noChangeArrowheads="1"/>
          </p:cNvPicPr>
          <p:nvPr/>
        </p:nvPicPr>
        <p:blipFill>
          <a:blip r:embed="rId2"/>
          <a:srcRect/>
          <a:stretch>
            <a:fillRect/>
          </a:stretch>
        </p:blipFill>
        <p:spPr bwMode="auto">
          <a:xfrm>
            <a:off x="1428728" y="0"/>
            <a:ext cx="6143625" cy="3386144"/>
          </a:xfrm>
          <a:prstGeom prst="rect">
            <a:avLst/>
          </a:prstGeom>
          <a:noFill/>
        </p:spPr>
      </p:pic>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653</Words>
  <PresentationFormat>Экран (4:3)</PresentationFormat>
  <Paragraphs>50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Механіка і механізація виробництва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            Узагальнення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Механіка і механізація виробництва</dc:title>
  <cp:lastModifiedBy>Admin</cp:lastModifiedBy>
  <cp:revision>7</cp:revision>
  <dcterms:modified xsi:type="dcterms:W3CDTF">2011-02-09T16:41:11Z</dcterms:modified>
</cp:coreProperties>
</file>