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70" r:id="rId5"/>
    <p:sldId id="260" r:id="rId6"/>
    <p:sldId id="261" r:id="rId7"/>
    <p:sldId id="262" r:id="rId8"/>
    <p:sldId id="263" r:id="rId9"/>
    <p:sldId id="271" r:id="rId10"/>
    <p:sldId id="269" r:id="rId11"/>
    <p:sldId id="265" r:id="rId12"/>
    <p:sldId id="266" r:id="rId13"/>
    <p:sldId id="267" r:id="rId14"/>
    <p:sldId id="268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.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режими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4611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7._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7" y="766762"/>
            <a:ext cx="4962525" cy="5324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226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Політичні режими: ознаки і типологія 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222233"/>
                </a:solidFill>
              </a:rPr>
              <a:t>Політичний</a:t>
            </a:r>
            <a:r>
              <a:rPr lang="ru-RU" b="1" dirty="0">
                <a:solidFill>
                  <a:srgbClr val="222233"/>
                </a:solidFill>
              </a:rPr>
              <a:t> режим</a:t>
            </a:r>
            <a:r>
              <a:rPr lang="ru-RU" dirty="0">
                <a:solidFill>
                  <a:srgbClr val="222233"/>
                </a:solidFill>
              </a:rPr>
              <a:t> - </a:t>
            </a:r>
            <a:r>
              <a:rPr lang="ru-RU" dirty="0" err="1">
                <a:solidFill>
                  <a:srgbClr val="222233"/>
                </a:solidFill>
              </a:rPr>
              <a:t>це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спосіб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функціонування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політичної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системи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суспільства</a:t>
            </a:r>
            <a:r>
              <a:rPr lang="ru-RU" dirty="0">
                <a:solidFill>
                  <a:srgbClr val="222233"/>
                </a:solidFill>
              </a:rPr>
              <a:t>, </a:t>
            </a:r>
            <a:r>
              <a:rPr lang="ru-RU" dirty="0" err="1">
                <a:solidFill>
                  <a:srgbClr val="222233"/>
                </a:solidFill>
              </a:rPr>
              <a:t>визначальний</a:t>
            </a:r>
            <a:r>
              <a:rPr lang="ru-RU" dirty="0">
                <a:solidFill>
                  <a:srgbClr val="222233"/>
                </a:solidFill>
              </a:rPr>
              <a:t> характер </a:t>
            </a:r>
            <a:r>
              <a:rPr lang="ru-RU" dirty="0" err="1">
                <a:solidFill>
                  <a:srgbClr val="222233"/>
                </a:solidFill>
              </a:rPr>
              <a:t>політичного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життя</a:t>
            </a:r>
            <a:r>
              <a:rPr lang="ru-RU" dirty="0">
                <a:solidFill>
                  <a:srgbClr val="222233"/>
                </a:solidFill>
              </a:rPr>
              <a:t> в </a:t>
            </a:r>
            <a:r>
              <a:rPr lang="ru-RU" dirty="0" err="1">
                <a:solidFill>
                  <a:srgbClr val="222233"/>
                </a:solidFill>
              </a:rPr>
              <a:t>країні</a:t>
            </a:r>
            <a:r>
              <a:rPr lang="ru-RU" dirty="0">
                <a:solidFill>
                  <a:srgbClr val="222233"/>
                </a:solidFill>
              </a:rPr>
              <a:t>, система </a:t>
            </a:r>
            <a:r>
              <a:rPr lang="ru-RU" dirty="0" err="1">
                <a:solidFill>
                  <a:srgbClr val="222233"/>
                </a:solidFill>
              </a:rPr>
              <a:t>прийомів</a:t>
            </a:r>
            <a:r>
              <a:rPr lang="ru-RU" dirty="0">
                <a:solidFill>
                  <a:srgbClr val="222233"/>
                </a:solidFill>
              </a:rPr>
              <a:t>, </a:t>
            </a:r>
            <a:r>
              <a:rPr lang="ru-RU" dirty="0" err="1">
                <a:solidFill>
                  <a:srgbClr val="222233"/>
                </a:solidFill>
              </a:rPr>
              <a:t>методів</a:t>
            </a:r>
            <a:r>
              <a:rPr lang="ru-RU" dirty="0">
                <a:solidFill>
                  <a:srgbClr val="222233"/>
                </a:solidFill>
              </a:rPr>
              <a:t>, </a:t>
            </a:r>
            <a:r>
              <a:rPr lang="ru-RU" dirty="0" err="1">
                <a:solidFill>
                  <a:srgbClr val="222233"/>
                </a:solidFill>
              </a:rPr>
              <a:t>способів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здійснення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політичної</a:t>
            </a:r>
            <a:r>
              <a:rPr lang="ru-RU" dirty="0">
                <a:solidFill>
                  <a:srgbClr val="222233"/>
                </a:solidFill>
              </a:rPr>
              <a:t> (</a:t>
            </a:r>
            <a:r>
              <a:rPr lang="ru-RU" dirty="0" err="1">
                <a:solidFill>
                  <a:srgbClr val="222233"/>
                </a:solidFill>
              </a:rPr>
              <a:t>включаючи</a:t>
            </a:r>
            <a:r>
              <a:rPr lang="ru-RU" dirty="0">
                <a:solidFill>
                  <a:srgbClr val="222233"/>
                </a:solidFill>
              </a:rPr>
              <a:t> </a:t>
            </a:r>
            <a:r>
              <a:rPr lang="ru-RU" dirty="0" err="1">
                <a:solidFill>
                  <a:srgbClr val="222233"/>
                </a:solidFill>
              </a:rPr>
              <a:t>державну</a:t>
            </a:r>
            <a:r>
              <a:rPr lang="ru-RU" dirty="0">
                <a:solidFill>
                  <a:srgbClr val="222233"/>
                </a:solidFill>
              </a:rPr>
              <a:t>) </a:t>
            </a:r>
            <a:r>
              <a:rPr lang="ru-RU" dirty="0" err="1">
                <a:solidFill>
                  <a:srgbClr val="222233"/>
                </a:solidFill>
              </a:rPr>
              <a:t>влади</a:t>
            </a:r>
            <a:r>
              <a:rPr lang="ru-RU" dirty="0">
                <a:solidFill>
                  <a:srgbClr val="222233"/>
                </a:solidFill>
              </a:rPr>
              <a:t> в </a:t>
            </a:r>
            <a:r>
              <a:rPr lang="ru-RU" dirty="0" err="1">
                <a:solidFill>
                  <a:srgbClr val="222233"/>
                </a:solidFill>
              </a:rPr>
              <a:t>суспільстві</a:t>
            </a:r>
            <a:r>
              <a:rPr lang="ru-RU" dirty="0">
                <a:solidFill>
                  <a:srgbClr val="222233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565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333333"/>
                </a:solidFill>
                <a:latin typeface="arial"/>
              </a:rPr>
              <a:t>О</a:t>
            </a:r>
            <a:r>
              <a:rPr lang="ru-RU" dirty="0" err="1" smtClean="0">
                <a:solidFill>
                  <a:srgbClr val="333333"/>
                </a:solidFill>
                <a:latin typeface="arial"/>
              </a:rPr>
              <a:t>знаки</a:t>
            </a:r>
            <a:r>
              <a:rPr lang="ru-RU" dirty="0" smtClean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політичного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режиму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Ступінь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участі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народу в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механізмах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формування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політичної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влади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а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самі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способи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такого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формування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Співвідношення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прав і свобод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людини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й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громадянина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із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правами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держави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гарантованість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прав і свобод особи.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Співвідношення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між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законодавчою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й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виконавчою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гілками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влади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Політичне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юридичне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положення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й роль у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суспільстві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«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силових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» структур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держави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армії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поліції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органів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державної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/>
              </a:rPr>
              <a:t>безпеки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 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98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52736"/>
            <a:ext cx="698477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33333"/>
              </a:solidFill>
              <a:latin typeface="arial"/>
            </a:endParaRPr>
          </a:p>
          <a:p>
            <a:r>
              <a:rPr lang="ru-RU" sz="2000" dirty="0" smtClean="0">
                <a:solidFill>
                  <a:srgbClr val="333333"/>
                </a:solidFill>
                <a:latin typeface="arial"/>
              </a:rPr>
              <a:t>• 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Характер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стосунків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між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центральними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й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місцевими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органами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влади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й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управління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Місце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й роль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недержавних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структур у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політичній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системі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суспільства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Положення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засобів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масової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інформації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ступінь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гласності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суспільстві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й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прозорості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державного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апарата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arial"/>
              </a:rPr>
              <a:t>•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Домінування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певних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методів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(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переконання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, примусу й т.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ін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.) при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здійсненні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державної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arial"/>
              </a:rPr>
              <a:t>влади</a:t>
            </a:r>
            <a:r>
              <a:rPr lang="ru-RU" sz="2000" dirty="0">
                <a:solidFill>
                  <a:srgbClr val="333333"/>
                </a:solidFill>
                <a:latin typeface="arial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8223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sibnyky.vntu.edu.ua/politolog/74._src/74._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92696"/>
            <a:ext cx="5832648" cy="5372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22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open_sansregular"/>
              </a:rPr>
              <a:t>Висновок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060848"/>
            <a:ext cx="6196405" cy="360381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0000"/>
                </a:solidFill>
                <a:latin typeface="open_sansregular"/>
              </a:rPr>
              <a:t>Влада,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повноважень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завжди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залишаються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актуальними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тому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що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торкаються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всіх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аспекти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держави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її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залежить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все – наше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сьогодення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майбутнє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долі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держав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особистостей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сказати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що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прийдешня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доля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державності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зв’язана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вивченням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освоєнням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її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проблем, а так само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здійсненням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повноважень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184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open_sansregular"/>
              </a:rPr>
              <a:t>Вступ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Поняття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є одним з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центральних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політології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ключ до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розуміння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політичних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інститутів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політичних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рухів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самої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політики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Визначення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поняття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її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сутності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характеру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найважливіше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розуміння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природи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політики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держави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виділити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політику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політичні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усієї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суми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суспільних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відносин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30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002060"/>
                </a:solidFill>
              </a:rPr>
              <a:t> 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  <a:latin typeface="open_sansregular"/>
              </a:rPr>
              <a:t> </a:t>
            </a:r>
            <a:r>
              <a:rPr lang="ru-RU" sz="2800" b="1" dirty="0" err="1" smtClean="0">
                <a:solidFill>
                  <a:srgbClr val="000000"/>
                </a:solidFill>
                <a:latin typeface="open_sansregular"/>
              </a:rPr>
              <a:t>Політична</a:t>
            </a:r>
            <a:r>
              <a:rPr lang="ru-RU" sz="2800" b="1" dirty="0" smtClean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open_sansregular"/>
              </a:rPr>
              <a:t>влада</a:t>
            </a:r>
            <a:r>
              <a:rPr lang="ru-RU" sz="2800" b="1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вироблення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запровадження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життя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програм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усіма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суб’єктами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політичної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системи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різними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неформальними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open_sansregular"/>
              </a:rPr>
              <a:t>угрупованнями</a:t>
            </a:r>
            <a:r>
              <a:rPr lang="ru-RU" sz="2800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1277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340767"/>
            <a:ext cx="59766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rgbClr val="383838"/>
                </a:solidFill>
              </a:rPr>
              <a:t>Політична</a:t>
            </a:r>
            <a:r>
              <a:rPr lang="ru-RU" sz="2000" b="1" dirty="0">
                <a:solidFill>
                  <a:srgbClr val="383838"/>
                </a:solidFill>
              </a:rPr>
              <a:t> </a:t>
            </a:r>
            <a:r>
              <a:rPr lang="ru-RU" sz="2000" b="1" dirty="0" err="1">
                <a:solidFill>
                  <a:srgbClr val="383838"/>
                </a:solidFill>
              </a:rPr>
              <a:t>влада</a:t>
            </a:r>
            <a:r>
              <a:rPr lang="ru-RU" sz="2000" b="1" dirty="0">
                <a:solidFill>
                  <a:srgbClr val="383838"/>
                </a:solidFill>
              </a:rPr>
              <a:t> </a:t>
            </a:r>
            <a:r>
              <a:rPr lang="ru-RU" sz="2000" b="1" dirty="0" err="1">
                <a:solidFill>
                  <a:srgbClr val="383838"/>
                </a:solidFill>
              </a:rPr>
              <a:t>здійснюється</a:t>
            </a:r>
            <a:endParaRPr lang="ru-RU" sz="2000" dirty="0">
              <a:solidFill>
                <a:srgbClr val="383838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383838"/>
                </a:solidFill>
              </a:rPr>
              <a:t>державою;</a:t>
            </a:r>
          </a:p>
          <a:p>
            <a:pPr algn="just">
              <a:buFont typeface="+mj-lt"/>
              <a:buAutoNum type="arabicPeriod"/>
            </a:pPr>
            <a:r>
              <a:rPr lang="ru-RU" sz="2000" dirty="0" err="1">
                <a:solidFill>
                  <a:srgbClr val="383838"/>
                </a:solidFill>
              </a:rPr>
              <a:t>політичними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партіями</a:t>
            </a:r>
            <a:r>
              <a:rPr lang="ru-RU" sz="2000" dirty="0">
                <a:solidFill>
                  <a:srgbClr val="383838"/>
                </a:solidFill>
              </a:rPr>
              <a:t> і </a:t>
            </a:r>
            <a:r>
              <a:rPr lang="ru-RU" sz="2000" dirty="0" err="1">
                <a:solidFill>
                  <a:srgbClr val="383838"/>
                </a:solidFill>
              </a:rPr>
              <a:t>громадсько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політичними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організаціями</a:t>
            </a:r>
            <a:r>
              <a:rPr lang="ru-RU" sz="2000" dirty="0">
                <a:solidFill>
                  <a:srgbClr val="383838"/>
                </a:solidFill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383838"/>
                </a:solidFill>
              </a:rPr>
              <a:t>органами </a:t>
            </a:r>
            <a:r>
              <a:rPr lang="ru-RU" sz="2000" dirty="0" err="1">
                <a:solidFill>
                  <a:srgbClr val="383838"/>
                </a:solidFill>
              </a:rPr>
              <a:t>місцевого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самоврядування</a:t>
            </a:r>
            <a:r>
              <a:rPr lang="ru-RU" sz="2000" dirty="0">
                <a:solidFill>
                  <a:srgbClr val="383838"/>
                </a:solidFill>
              </a:rPr>
              <a:t>.</a:t>
            </a:r>
          </a:p>
          <a:p>
            <a:pPr algn="just"/>
            <a:endParaRPr lang="ru-RU" sz="2000" b="1" dirty="0" smtClean="0">
              <a:solidFill>
                <a:srgbClr val="383838"/>
              </a:solidFill>
            </a:endParaRPr>
          </a:p>
          <a:p>
            <a:pPr algn="just"/>
            <a:endParaRPr lang="ru-RU" sz="2000" b="1" dirty="0">
              <a:solidFill>
                <a:srgbClr val="383838"/>
              </a:solidFill>
            </a:endParaRPr>
          </a:p>
          <a:p>
            <a:pPr algn="just"/>
            <a:r>
              <a:rPr lang="ru-RU" sz="2000" b="1" dirty="0" err="1" smtClean="0">
                <a:solidFill>
                  <a:srgbClr val="383838"/>
                </a:solidFill>
              </a:rPr>
              <a:t>Специфіка</a:t>
            </a:r>
            <a:r>
              <a:rPr lang="ru-RU" sz="2000" b="1" dirty="0" smtClean="0">
                <a:solidFill>
                  <a:srgbClr val="383838"/>
                </a:solidFill>
              </a:rPr>
              <a:t> </a:t>
            </a:r>
            <a:r>
              <a:rPr lang="ru-RU" sz="2000" b="1" dirty="0" err="1">
                <a:solidFill>
                  <a:srgbClr val="383838"/>
                </a:solidFill>
              </a:rPr>
              <a:t>державної</a:t>
            </a:r>
            <a:r>
              <a:rPr lang="ru-RU" sz="2000" b="1" dirty="0">
                <a:solidFill>
                  <a:srgbClr val="383838"/>
                </a:solidFill>
              </a:rPr>
              <a:t> </a:t>
            </a:r>
            <a:r>
              <a:rPr lang="ru-RU" sz="2000" b="1" dirty="0" err="1">
                <a:solidFill>
                  <a:srgbClr val="383838"/>
                </a:solidFill>
              </a:rPr>
              <a:t>влади</a:t>
            </a:r>
            <a:r>
              <a:rPr lang="ru-RU" sz="2000" b="1" dirty="0">
                <a:solidFill>
                  <a:srgbClr val="383838"/>
                </a:solidFill>
              </a:rPr>
              <a:t> </a:t>
            </a:r>
            <a:r>
              <a:rPr lang="ru-RU" sz="2000" b="1" dirty="0" err="1">
                <a:solidFill>
                  <a:srgbClr val="383838"/>
                </a:solidFill>
              </a:rPr>
              <a:t>полягає</a:t>
            </a:r>
            <a:r>
              <a:rPr lang="ru-RU" sz="2000" b="1" dirty="0">
                <a:solidFill>
                  <a:srgbClr val="383838"/>
                </a:solidFill>
              </a:rPr>
              <a:t> в тому, </a:t>
            </a:r>
            <a:r>
              <a:rPr lang="ru-RU" sz="2000" b="1" dirty="0" err="1">
                <a:solidFill>
                  <a:srgbClr val="383838"/>
                </a:solidFill>
              </a:rPr>
              <a:t>що</a:t>
            </a:r>
            <a:r>
              <a:rPr lang="ru-RU" sz="2000" b="1" dirty="0">
                <a:solidFill>
                  <a:srgbClr val="383838"/>
                </a:solidFill>
              </a:rPr>
              <a:t> вона</a:t>
            </a:r>
            <a:endParaRPr lang="ru-RU" sz="2000" dirty="0">
              <a:solidFill>
                <a:srgbClr val="383838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ru-RU" sz="2000" dirty="0" err="1">
                <a:solidFill>
                  <a:srgbClr val="383838"/>
                </a:solidFill>
              </a:rPr>
              <a:t>здійснюється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спеціальним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апаратом</a:t>
            </a:r>
            <a:r>
              <a:rPr lang="ru-RU" sz="2000" dirty="0">
                <a:solidFill>
                  <a:srgbClr val="383838"/>
                </a:solidFill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sz="2000" dirty="0" err="1">
                <a:solidFill>
                  <a:srgbClr val="383838"/>
                </a:solidFill>
              </a:rPr>
              <a:t>поширюється</a:t>
            </a:r>
            <a:r>
              <a:rPr lang="ru-RU" sz="2000" dirty="0">
                <a:solidFill>
                  <a:srgbClr val="383838"/>
                </a:solidFill>
              </a:rPr>
              <a:t> на всю </a:t>
            </a:r>
            <a:r>
              <a:rPr lang="ru-RU" sz="2000" dirty="0" err="1">
                <a:solidFill>
                  <a:srgbClr val="383838"/>
                </a:solidFill>
              </a:rPr>
              <a:t>територію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країни</a:t>
            </a:r>
            <a:r>
              <a:rPr lang="ru-RU" sz="2000" dirty="0">
                <a:solidFill>
                  <a:srgbClr val="383838"/>
                </a:solidFill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sz="2000" dirty="0" err="1">
                <a:solidFill>
                  <a:srgbClr val="383838"/>
                </a:solidFill>
              </a:rPr>
              <a:t>наділена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монополією</a:t>
            </a:r>
            <a:r>
              <a:rPr lang="ru-RU" sz="2000" dirty="0">
                <a:solidFill>
                  <a:srgbClr val="383838"/>
                </a:solidFill>
              </a:rPr>
              <a:t> на </a:t>
            </a:r>
            <a:r>
              <a:rPr lang="ru-RU" sz="2000" dirty="0" err="1">
                <a:solidFill>
                  <a:srgbClr val="383838"/>
                </a:solidFill>
              </a:rPr>
              <a:t>прийняття</a:t>
            </a:r>
            <a:r>
              <a:rPr lang="ru-RU" sz="2000" dirty="0">
                <a:solidFill>
                  <a:srgbClr val="383838"/>
                </a:solidFill>
              </a:rPr>
              <a:t> </a:t>
            </a:r>
            <a:r>
              <a:rPr lang="ru-RU" sz="2000" dirty="0" err="1">
                <a:solidFill>
                  <a:srgbClr val="383838"/>
                </a:solidFill>
              </a:rPr>
              <a:t>законів</a:t>
            </a:r>
            <a:r>
              <a:rPr lang="ru-RU" sz="2000" dirty="0">
                <a:solidFill>
                  <a:srgbClr val="383838"/>
                </a:solidFill>
              </a:rPr>
              <a:t> та </a:t>
            </a:r>
            <a:r>
              <a:rPr lang="ru-RU" sz="2000" dirty="0" err="1">
                <a:solidFill>
                  <a:srgbClr val="383838"/>
                </a:solidFill>
              </a:rPr>
              <a:t>застосування</a:t>
            </a:r>
            <a:r>
              <a:rPr lang="ru-RU" sz="2000" dirty="0">
                <a:solidFill>
                  <a:srgbClr val="383838"/>
                </a:solidFill>
              </a:rPr>
              <a:t> примусу.</a:t>
            </a:r>
          </a:p>
        </p:txBody>
      </p:sp>
    </p:spTree>
    <p:extLst>
      <p:ext uri="{BB962C8B-B14F-4D97-AF65-F5344CB8AC3E}">
        <p14:creationId xmlns="" xmlns:p14="http://schemas.microsoft.com/office/powerpoint/2010/main" val="23842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0000"/>
                </a:solidFill>
                <a:latin typeface="open_sansregular"/>
              </a:rPr>
              <a:t>Основна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функція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політичної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—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керування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керівництво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суспільством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цілому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кожній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сфері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 Вона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полягає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постійному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дозволі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протиріччя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необхідністю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порядку в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суспільстві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інтересах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шарів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національних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груп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open_sansregular"/>
              </a:rPr>
              <a:t>особистостей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13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700808"/>
            <a:ext cx="58326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_sansregular"/>
              </a:rPr>
              <a:t>Друга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_sansregular"/>
              </a:rPr>
              <a:t>функція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_sansregular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функція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оптимізації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самої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політичної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пристосування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інститутів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цілям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, задачам і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самій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суті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тих сил,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прийшли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sz="2400" dirty="0" smtClean="0">
                <a:solidFill>
                  <a:srgbClr val="000000"/>
                </a:solidFill>
                <a:latin typeface="open_sansregular"/>
              </a:rPr>
              <a:t>.</a:t>
            </a:r>
          </a:p>
          <a:p>
            <a:endParaRPr lang="uk-UA" sz="2400" dirty="0">
              <a:solidFill>
                <a:srgbClr val="000000"/>
              </a:solidFill>
              <a:latin typeface="open_sansregular"/>
            </a:endParaRPr>
          </a:p>
          <a:p>
            <a:r>
              <a:rPr lang="ru-RU" sz="2400" b="1" dirty="0" err="1" smtClean="0">
                <a:solidFill>
                  <a:srgbClr val="000000"/>
                </a:solidFill>
                <a:latin typeface="open_sansregular"/>
              </a:rPr>
              <a:t>Третя</a:t>
            </a:r>
            <a:r>
              <a:rPr lang="ru-RU" sz="2400" b="1" dirty="0" smtClean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open_sansregular"/>
              </a:rPr>
              <a:t>функція</a:t>
            </a:r>
            <a:r>
              <a:rPr lang="ru-RU" sz="2400" b="1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забезпечення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стабільності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open_sansregular"/>
              </a:rPr>
              <a:t>країні</a:t>
            </a:r>
            <a:r>
              <a:rPr lang="ru-RU" sz="2400" dirty="0">
                <a:solidFill>
                  <a:srgbClr val="000000"/>
                </a:solidFill>
                <a:latin typeface="open_sansregular"/>
              </a:rPr>
              <a:t>.</a:t>
            </a:r>
            <a:endParaRPr lang="uk-UA" sz="2400" dirty="0">
              <a:solidFill>
                <a:srgbClr val="000000"/>
              </a:solidFill>
              <a:latin typeface="open_sansregular"/>
            </a:endParaRPr>
          </a:p>
          <a:p>
            <a:endParaRPr lang="uk-UA" sz="2400" dirty="0" smtClean="0">
              <a:solidFill>
                <a:srgbClr val="000000"/>
              </a:solidFill>
              <a:latin typeface="open_sansregular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1060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Легітимність  влада. Типи легітимності влади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7"/>
            <a:ext cx="6493336" cy="3603812"/>
          </a:xfrm>
        </p:spPr>
        <p:txBody>
          <a:bodyPr/>
          <a:lstStyle/>
          <a:p>
            <a:endParaRPr lang="ru-RU" sz="3200" dirty="0" smtClean="0">
              <a:solidFill>
                <a:srgbClr val="000000"/>
              </a:solidFill>
              <a:latin typeface="open_sansregular"/>
            </a:endParaRPr>
          </a:p>
          <a:p>
            <a:r>
              <a:rPr lang="ru-RU" sz="3200" dirty="0" err="1" smtClean="0">
                <a:solidFill>
                  <a:srgbClr val="000000"/>
                </a:solidFill>
                <a:latin typeface="open_sansregular"/>
              </a:rPr>
              <a:t>Легітимність</a:t>
            </a:r>
            <a:r>
              <a:rPr lang="ru-RU" sz="3200" dirty="0" smtClean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—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це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суспільне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визнання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довіра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підтримка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роблять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їй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open_sansregular"/>
              </a:rPr>
              <a:t>суспільство</a:t>
            </a:r>
            <a:r>
              <a:rPr lang="ru-RU" sz="3200" dirty="0">
                <a:solidFill>
                  <a:srgbClr val="000000"/>
                </a:solidFill>
                <a:latin typeface="open_sansregular"/>
              </a:rPr>
              <a:t>, народ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35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783" y="944604"/>
            <a:ext cx="68407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open_sansregular"/>
              </a:rPr>
              <a:t>У науку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поняття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“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легітимність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”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уперше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було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введено Максом Вебером.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Він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виділив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три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основних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джерела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підстави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законності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правомірності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політичної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влади</a:t>
            </a:r>
            <a:r>
              <a:rPr lang="ru-RU" sz="2000" dirty="0" smtClean="0">
                <a:solidFill>
                  <a:srgbClr val="000000"/>
                </a:solidFill>
                <a:latin typeface="open_sansregular"/>
              </a:rPr>
              <a:t>:</a:t>
            </a:r>
          </a:p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420888"/>
            <a:ext cx="6840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відповідно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традиції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монархія</a:t>
            </a:r>
            <a:r>
              <a:rPr lang="ru-RU" sz="2000" dirty="0" smtClean="0">
                <a:solidFill>
                  <a:srgbClr val="000000"/>
                </a:solidFill>
                <a:latin typeface="open_sansregular"/>
              </a:rPr>
              <a:t>);</a:t>
            </a:r>
          </a:p>
          <a:p>
            <a:endParaRPr lang="ru-RU" sz="2000" dirty="0">
              <a:solidFill>
                <a:srgbClr val="000000"/>
              </a:solidFill>
              <a:latin typeface="open_sansregular"/>
            </a:endParaRPr>
          </a:p>
          <a:p>
            <a:r>
              <a:rPr lang="ru-RU" sz="20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харизматичний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тип (у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зв’язку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величезною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популярністю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і культом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особистості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политий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діяча</a:t>
            </a:r>
            <a:r>
              <a:rPr lang="ru-RU" sz="2000" dirty="0" smtClean="0">
                <a:solidFill>
                  <a:srgbClr val="000000"/>
                </a:solidFill>
                <a:latin typeface="open_sansregular"/>
              </a:rPr>
              <a:t>);</a:t>
            </a:r>
          </a:p>
          <a:p>
            <a:endParaRPr lang="ru-RU" sz="2000" dirty="0">
              <a:solidFill>
                <a:srgbClr val="000000"/>
              </a:solidFill>
              <a:latin typeface="open_sansregular"/>
            </a:endParaRPr>
          </a:p>
          <a:p>
            <a:r>
              <a:rPr lang="ru-RU" sz="2000" dirty="0">
                <a:solidFill>
                  <a:srgbClr val="000000"/>
                </a:solidFill>
                <a:latin typeface="open_sansregular"/>
              </a:rPr>
              <a:t>—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раціонально-правовий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тип —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ця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влада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визнається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народом тому,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вона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спирається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раціональні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визнані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їм</a:t>
            </a:r>
            <a:r>
              <a:rPr lang="ru-RU" sz="2000" dirty="0">
                <a:solidFill>
                  <a:srgbClr val="000000"/>
                </a:solidFill>
                <a:latin typeface="open_sansregular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open_sansregular"/>
              </a:rPr>
              <a:t>закони</a:t>
            </a:r>
            <a:r>
              <a:rPr lang="ru-RU" dirty="0">
                <a:solidFill>
                  <a:srgbClr val="000000"/>
                </a:solidFill>
                <a:latin typeface="open_sansregular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open_sansregula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24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Структура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/>
              </a:rPr>
              <a:t>політичної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/>
              </a:rPr>
              <a:t>влади</a:t>
            </a:r>
            <a:endParaRPr lang="ru-RU" b="1" i="0" dirty="0">
              <a:solidFill>
                <a:schemeClr val="tx2">
                  <a:lumMod val="5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/>
              </a:rPr>
              <a:t>Структура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ті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компоненти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без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вона не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Такими є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суб'єкт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об'єкт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підпорядкування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об'єкту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джерела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ресурси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/>
              </a:rPr>
              <a:t>Влада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здійснитися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через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взаємодію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суб'єкта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об'єкта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Суб'єкт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виражає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свою волю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об'єкта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через наказ (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команду),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супроводжується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загрозою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санкції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невиконання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153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1283</TotalTime>
  <Words>446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Кнопка</vt:lpstr>
      <vt:lpstr>Політична влада. Політичні режими.</vt:lpstr>
      <vt:lpstr>Вступ</vt:lpstr>
      <vt:lpstr> </vt:lpstr>
      <vt:lpstr>Слайд 4</vt:lpstr>
      <vt:lpstr>Функції</vt:lpstr>
      <vt:lpstr>Слайд 6</vt:lpstr>
      <vt:lpstr>Легітимність  влада. Типи легітимності влади.</vt:lpstr>
      <vt:lpstr>Слайд 8</vt:lpstr>
      <vt:lpstr>Структура політичної влади</vt:lpstr>
      <vt:lpstr>Слайд 10</vt:lpstr>
      <vt:lpstr>Політичні режими: ознаки і типологія  </vt:lpstr>
      <vt:lpstr>Ознаки політичного режиму</vt:lpstr>
      <vt:lpstr>Слайд 13</vt:lpstr>
      <vt:lpstr>Слайд 14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влада. Політичні режими.</dc:title>
  <dc:creator>Администратор</dc:creator>
  <cp:lastModifiedBy>Admin</cp:lastModifiedBy>
  <cp:revision>14</cp:revision>
  <dcterms:created xsi:type="dcterms:W3CDTF">2015-01-15T10:56:58Z</dcterms:created>
  <dcterms:modified xsi:type="dcterms:W3CDTF">2015-04-26T21:20:00Z</dcterms:modified>
</cp:coreProperties>
</file>