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85752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accent4">
                    <a:lumMod val="75000"/>
                  </a:schemeClr>
                </a:solidFill>
              </a:rPr>
              <a:t>Лялька </a:t>
            </a:r>
            <a:r>
              <a:rPr lang="uk-UA" sz="8800" b="1" dirty="0" err="1" smtClean="0">
                <a:solidFill>
                  <a:schemeClr val="accent4">
                    <a:lumMod val="75000"/>
                  </a:schemeClr>
                </a:solidFill>
              </a:rPr>
              <a:t>Мотанка</a:t>
            </a:r>
            <a:endParaRPr lang="uk-UA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400800" cy="1752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Виконала</a:t>
            </a:r>
          </a:p>
          <a:p>
            <a:pPr algn="r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Учениця 10 класу</a:t>
            </a:r>
          </a:p>
          <a:p>
            <a:pPr algn="r"/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Ярмолюк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Анастасія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280_201002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643446" cy="4643446"/>
          </a:xfrm>
          <a:prstGeom prst="rect">
            <a:avLst/>
          </a:prstGeom>
        </p:spPr>
      </p:pic>
      <p:pic>
        <p:nvPicPr>
          <p:cNvPr id="3" name="Рисунок 2" descr="big_lyalka_ls1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604377"/>
            <a:ext cx="5357818" cy="3253623"/>
          </a:xfrm>
          <a:prstGeom prst="rect">
            <a:avLst/>
          </a:prstGeom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0"/>
            <a:ext cx="3357554" cy="3526198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766317"/>
            <a:ext cx="3143240" cy="2091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kla-motanka-teschenka--240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72"/>
            <a:ext cx="5000628" cy="5000628"/>
          </a:xfrm>
          <a:prstGeom prst="rect">
            <a:avLst/>
          </a:prstGeom>
        </p:spPr>
      </p:pic>
      <p:pic>
        <p:nvPicPr>
          <p:cNvPr id="3" name="Рисунок 2" descr="kukla-motanka-devochka-487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02" y="0"/>
            <a:ext cx="4929198" cy="49291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3856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ДЯКУЮ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429264"/>
            <a:ext cx="4143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УВАГУ!!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err="1" smtClean="0"/>
              <a:t>Мо́танка</a:t>
            </a:r>
            <a:r>
              <a:rPr lang="ru-RU" sz="3600" dirty="0" smtClean="0"/>
              <a:t> (</a:t>
            </a:r>
            <a:r>
              <a:rPr lang="ru-RU" sz="3600" i="1" dirty="0" err="1" smtClean="0"/>
              <a:t>ля́лька-мо́танка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ку́кла</a:t>
            </a:r>
            <a:r>
              <a:rPr lang="ru-RU" sz="3600" dirty="0" smtClean="0"/>
              <a:t>) – </a:t>
            </a:r>
            <a:r>
              <a:rPr lang="ru-RU" sz="3600" dirty="0" err="1" smtClean="0"/>
              <a:t>зроблена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тканини</a:t>
            </a:r>
            <a:r>
              <a:rPr lang="ru-RU" sz="3600" dirty="0" smtClean="0"/>
              <a:t> </a:t>
            </a:r>
            <a:r>
              <a:rPr lang="ru-RU" sz="3600" dirty="0" err="1" smtClean="0"/>
              <a:t>вузликова</a:t>
            </a:r>
            <a:r>
              <a:rPr lang="ru-RU" sz="3600" dirty="0" smtClean="0"/>
              <a:t> лялька. </a:t>
            </a:r>
            <a:r>
              <a:rPr lang="ru-RU" sz="3600" dirty="0" err="1" smtClean="0"/>
              <a:t>Назва</a:t>
            </a:r>
            <a:r>
              <a:rPr lang="ru-RU" sz="3600" dirty="0" smtClean="0"/>
              <a:t> походить </a:t>
            </a:r>
            <a:r>
              <a:rPr lang="ru-RU" sz="3600" dirty="0" err="1" smtClean="0"/>
              <a:t>від</a:t>
            </a:r>
            <a:r>
              <a:rPr lang="ru-RU" sz="3600" dirty="0" smtClean="0"/>
              <a:t> </a:t>
            </a:r>
            <a:r>
              <a:rPr lang="ru-RU" sz="3600" dirty="0" err="1" smtClean="0"/>
              <a:t>укр</a:t>
            </a:r>
            <a:r>
              <a:rPr lang="ru-RU" sz="3600" dirty="0" smtClean="0"/>
              <a:t>. </a:t>
            </a:r>
            <a:r>
              <a:rPr lang="ru-RU" sz="3600" i="1" dirty="0" err="1" smtClean="0"/>
              <a:t>мотати</a:t>
            </a:r>
            <a:r>
              <a:rPr lang="ru-RU" sz="3600" dirty="0" smtClean="0"/>
              <a:t>. </a:t>
            </a:r>
            <a:r>
              <a:rPr lang="ru-RU" sz="3600" dirty="0" err="1" smtClean="0"/>
              <a:t>Вважається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у </a:t>
            </a:r>
            <a:r>
              <a:rPr lang="ru-RU" sz="3600" dirty="0" err="1" smtClean="0"/>
              <a:t>давнину</a:t>
            </a:r>
            <a:r>
              <a:rPr lang="ru-RU" sz="3600" dirty="0" smtClean="0"/>
              <a:t> </a:t>
            </a:r>
            <a:r>
              <a:rPr lang="ru-RU" sz="3600" dirty="0" err="1" smtClean="0"/>
              <a:t>мотанки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виконували</a:t>
            </a:r>
            <a:r>
              <a:rPr lang="ru-RU" sz="3600" dirty="0" smtClean="0"/>
              <a:t> </a:t>
            </a:r>
            <a:r>
              <a:rPr lang="ru-RU" sz="3600" dirty="0" err="1" smtClean="0"/>
              <a:t>функцію</a:t>
            </a:r>
            <a:r>
              <a:rPr lang="ru-RU" sz="3600" dirty="0" smtClean="0"/>
              <a:t> </a:t>
            </a:r>
            <a:r>
              <a:rPr lang="ru-RU" sz="3600" dirty="0" err="1" smtClean="0"/>
              <a:t>сакральних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оберегів</a:t>
            </a:r>
            <a:r>
              <a:rPr lang="ru-RU" sz="3600" dirty="0" smtClean="0"/>
              <a:t>.</a:t>
            </a:r>
            <a:endParaRPr lang="uk-UA" sz="3600" dirty="0"/>
          </a:p>
        </p:txBody>
      </p:sp>
      <p:pic>
        <p:nvPicPr>
          <p:cNvPr id="4" name="Рисунок 3" descr="f_avtorskaya-kukla-motanka-lesya_belokrylec_tatyana_1299091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0"/>
            <a:ext cx="40519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Історія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На території </a:t>
            </a:r>
            <a:r>
              <a:rPr lang="uk-UA" dirty="0" smtClean="0"/>
              <a:t>України найдавніші </a:t>
            </a:r>
            <a:r>
              <a:rPr lang="uk-UA" dirty="0" smtClean="0"/>
              <a:t>прототипи іграшок виявлені на </a:t>
            </a:r>
            <a:r>
              <a:rPr lang="uk-UA" dirty="0" err="1" smtClean="0"/>
              <a:t>пізньопалеолітичній</a:t>
            </a:r>
            <a:r>
              <a:rPr lang="uk-UA" dirty="0" smtClean="0"/>
              <a:t> стоянці в </a:t>
            </a:r>
            <a:r>
              <a:rPr lang="uk-UA" dirty="0" err="1" smtClean="0"/>
              <a:t>с.Мезин</a:t>
            </a:r>
            <a:r>
              <a:rPr lang="uk-UA" dirty="0" smtClean="0"/>
              <a:t> (тепер </a:t>
            </a:r>
            <a:r>
              <a:rPr lang="uk-UA" dirty="0" err="1" smtClean="0"/>
              <a:t>Коропського</a:t>
            </a:r>
            <a:r>
              <a:rPr lang="uk-UA" dirty="0" smtClean="0"/>
              <a:t> району Чернігівської області). Це були виготовлені з мамонтового </a:t>
            </a:r>
            <a:r>
              <a:rPr lang="uk-UA" dirty="0" err="1" smtClean="0"/>
              <a:t>бивняфігурки</a:t>
            </a:r>
            <a:r>
              <a:rPr lang="uk-UA" dirty="0" smtClean="0"/>
              <a:t> пташок і вовка (собаки), що мали тотемне значення.</a:t>
            </a:r>
          </a:p>
          <a:p>
            <a:pPr algn="just"/>
            <a:r>
              <a:rPr lang="uk-UA" dirty="0" smtClean="0"/>
              <a:t>У Давній Греції діти, які досягали певного віку, жертвували свої іграшки богам. Напередодні свого весілля дівчата приносили іграшки до храму і брали участь у церемонії ініціації</a:t>
            </a:r>
            <a:r>
              <a:rPr lang="uk-UA" dirty="0" smtClean="0"/>
              <a:t>.</a:t>
            </a:r>
            <a:endParaRPr lang="uk-UA" dirty="0" smtClean="0"/>
          </a:p>
          <a:p>
            <a:pPr algn="just"/>
            <a:r>
              <a:rPr lang="uk-UA" dirty="0" smtClean="0"/>
              <a:t>Стародавні іграшки виготовлялися переважно з матеріалів, що зустрічалися в природі, таких як камінь, дерево, трава. Однак є знахідки ляльок, зроблених з тканини.</a:t>
            </a:r>
          </a:p>
          <a:p>
            <a:pPr algn="just"/>
            <a:r>
              <a:rPr lang="uk-UA" dirty="0" smtClean="0"/>
              <a:t>Дослідник Марко </a:t>
            </a:r>
            <a:r>
              <a:rPr lang="uk-UA" dirty="0" smtClean="0"/>
              <a:t>Грушевський </a:t>
            </a:r>
            <a:r>
              <a:rPr lang="uk-UA" dirty="0" smtClean="0"/>
              <a:t>зазначав, що в Україні ганчір'яні ляльки були популярні серед дівчат. Навіть після одруження молодиці везли із собою ляльки, які ховали у скринях</a:t>
            </a:r>
            <a:r>
              <a:rPr lang="uk-UA" dirty="0" smtClean="0"/>
              <a:t>.</a:t>
            </a:r>
            <a:endParaRPr lang="uk-UA" dirty="0" smtClean="0"/>
          </a:p>
          <a:p>
            <a:pPr algn="just"/>
            <a:r>
              <a:rPr lang="uk-UA" dirty="0" smtClean="0"/>
              <a:t>Українськими ляльками етнографи зацікавилися наприкінці </a:t>
            </a:r>
            <a:r>
              <a:rPr lang="en-US" dirty="0" smtClean="0"/>
              <a:t>XIX – </a:t>
            </a:r>
            <a:r>
              <a:rPr lang="uk-UA" dirty="0" smtClean="0"/>
              <a:t>початку ХХ ст. Колекцію </a:t>
            </a:r>
            <a:r>
              <a:rPr lang="uk-UA" dirty="0" err="1" smtClean="0"/>
              <a:t>мотанок</a:t>
            </a:r>
            <a:r>
              <a:rPr lang="uk-UA" dirty="0" smtClean="0"/>
              <a:t> Наддніпрянщини зібрав М. Грушевський у 1900-х рр. Українські (так звані решетилівські) ляльки виставлені у Музеї іграшки у Сергієвому Посаді (Росія). Вони були зібрані на початку ХХ ст. засновником музею Миколою </a:t>
            </a:r>
            <a:r>
              <a:rPr lang="uk-UA" dirty="0" err="1" smtClean="0"/>
              <a:t>Бартрамом</a:t>
            </a:r>
            <a:r>
              <a:rPr lang="uk-UA" dirty="0" smtClean="0"/>
              <a:t> (1873-1931).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cient_Rome_t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428892" cy="3364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64331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Полотняна</a:t>
            </a:r>
            <a:r>
              <a:rPr lang="ru-RU" sz="1200" dirty="0" smtClean="0"/>
              <a:t> лялька. </a:t>
            </a:r>
            <a:r>
              <a:rPr lang="ru-RU" sz="1200" dirty="0" err="1" smtClean="0"/>
              <a:t>Стародавній</a:t>
            </a:r>
            <a:r>
              <a:rPr lang="ru-RU" sz="1200" dirty="0" smtClean="0"/>
              <a:t> Рим (IV-III ст. до н.е.)</a:t>
            </a:r>
            <a:endParaRPr lang="uk-UA" sz="1200" dirty="0"/>
          </a:p>
        </p:txBody>
      </p:sp>
      <p:pic>
        <p:nvPicPr>
          <p:cNvPr id="4" name="Рисунок 3" descr="image1-260x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286256"/>
            <a:ext cx="24765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639633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Жіночі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статуетки</a:t>
            </a:r>
            <a:r>
              <a:rPr lang="ru-RU" sz="1200" dirty="0" smtClean="0"/>
              <a:t>. Бивень мамонта. </a:t>
            </a:r>
            <a:r>
              <a:rPr lang="ru-RU" sz="1200" dirty="0" err="1" smtClean="0"/>
              <a:t>Палеоліт</a:t>
            </a:r>
            <a:endParaRPr lang="uk-UA" sz="1200" dirty="0"/>
          </a:p>
        </p:txBody>
      </p:sp>
      <p:pic>
        <p:nvPicPr>
          <p:cNvPr id="14" name="Рисунок 13" descr="image17-558x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429000"/>
            <a:ext cx="3871921" cy="3295990"/>
          </a:xfrm>
          <a:prstGeom prst="rect">
            <a:avLst/>
          </a:prstGeom>
        </p:spPr>
      </p:pic>
      <p:pic>
        <p:nvPicPr>
          <p:cNvPr id="15" name="Рисунок 14" descr="image6-558x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57166"/>
            <a:ext cx="4857784" cy="29077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Іконографія ляльок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0059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dirty="0" err="1" smtClean="0"/>
              <a:t>Мотанки</a:t>
            </a:r>
            <a:r>
              <a:rPr lang="uk-UA" dirty="0" smtClean="0"/>
              <a:t> </a:t>
            </a:r>
            <a:r>
              <a:rPr lang="uk-UA" dirty="0" smtClean="0"/>
              <a:t>або «</a:t>
            </a:r>
            <a:r>
              <a:rPr lang="uk-UA" i="1" dirty="0" err="1" smtClean="0"/>
              <a:t>кукли</a:t>
            </a:r>
            <a:r>
              <a:rPr lang="uk-UA" dirty="0" smtClean="0"/>
              <a:t>» - вузлові ляльки. Процес виготовлення називався «</a:t>
            </a:r>
            <a:r>
              <a:rPr lang="uk-UA" i="1" dirty="0" smtClean="0"/>
              <a:t>крутити </a:t>
            </a:r>
            <a:r>
              <a:rPr lang="uk-UA" i="1" dirty="0" err="1" smtClean="0"/>
              <a:t>куклу</a:t>
            </a:r>
            <a:r>
              <a:rPr lang="uk-UA" dirty="0" smtClean="0"/>
              <a:t>». Ляльки майстрували з домотканого полотна, пофарбованого соком буряка, бузини, пасльону тощо. Хустку, яку наповнювали ганчір'ям, мотком ниток, крупою, травою, зав'язували так, щоб виходила кругла або циліндрична голова. У вигляді </a:t>
            </a:r>
            <a:r>
              <a:rPr lang="uk-UA" dirty="0" err="1" smtClean="0"/>
              <a:t>мотанки</a:t>
            </a:r>
            <a:r>
              <a:rPr lang="uk-UA" dirty="0" smtClean="0"/>
              <a:t> робилась також </a:t>
            </a:r>
            <a:r>
              <a:rPr lang="uk-UA" i="1" dirty="0" err="1" smtClean="0"/>
              <a:t>кукла</a:t>
            </a:r>
            <a:r>
              <a:rPr lang="uk-UA" dirty="0" smtClean="0"/>
              <a:t>, загорнутий у тонке полотно розжований хліб, яку давали замість соски немовлятам</a:t>
            </a:r>
            <a:r>
              <a:rPr lang="uk-UA" dirty="0" smtClean="0"/>
              <a:t>.</a:t>
            </a:r>
            <a:endParaRPr lang="uk-UA" dirty="0" smtClean="0"/>
          </a:p>
          <a:p>
            <a:pPr algn="just"/>
            <a:r>
              <a:rPr lang="uk-UA" dirty="0" err="1" smtClean="0"/>
              <a:t>Мотанки</a:t>
            </a:r>
            <a:r>
              <a:rPr lang="uk-UA" dirty="0" smtClean="0"/>
              <a:t> не мають рук, ніг і тулуба. Виразною є лише голова. Обличчя «пусте» або з хрестом, вишитим різнокольоровими нитками так, що утворювався посередині квадрат.</a:t>
            </a:r>
          </a:p>
          <a:p>
            <a:pPr algn="just"/>
            <a:r>
              <a:rPr lang="uk-UA" dirty="0" smtClean="0"/>
              <a:t>Такий тип ляльок найбільше поширений у Наддніпрянщині. Етнографи зафіксували їх на початку ХХ ст. у </a:t>
            </a:r>
            <a:r>
              <a:rPr lang="uk-UA" dirty="0" err="1" smtClean="0"/>
              <a:t>с.Липове</a:t>
            </a:r>
            <a:r>
              <a:rPr lang="uk-UA" dirty="0" smtClean="0"/>
              <a:t> Кременчуцького повіту Полтавської губернії, згодом на Київщині, </a:t>
            </a:r>
            <a:r>
              <a:rPr lang="uk-UA" dirty="0" smtClean="0"/>
              <a:t>Полтавщині,Черкащині</a:t>
            </a:r>
            <a:r>
              <a:rPr lang="uk-UA" dirty="0" smtClean="0"/>
              <a:t> уздовж обох берегів Дніпра, на річках Тясмин, Рось, </a:t>
            </a:r>
            <a:r>
              <a:rPr lang="uk-UA" dirty="0" err="1" smtClean="0"/>
              <a:t>Золотоношка</a:t>
            </a:r>
            <a:r>
              <a:rPr lang="uk-UA" dirty="0" smtClean="0"/>
              <a:t>, Сула, </a:t>
            </a:r>
            <a:r>
              <a:rPr lang="uk-UA" dirty="0" err="1" smtClean="0"/>
              <a:t>Супій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Ляльки з хрестами робились також у Бєлгородській, Курській областях, Хакасії, Чувашії (</a:t>
            </a:r>
            <a:r>
              <a:rPr lang="uk-UA" u="sng" dirty="0" smtClean="0"/>
              <a:t>Росія</a:t>
            </a:r>
            <a:r>
              <a:rPr lang="uk-UA" dirty="0" smtClean="0"/>
              <a:t>), гірських районах Киргизстану, Таджикистану, Узбекистану, на Північному Кавказі у аварців, адигейців</a:t>
            </a:r>
            <a:r>
              <a:rPr lang="uk-UA" dirty="0" smtClean="0"/>
              <a:t>, грузинів</a:t>
            </a:r>
            <a:r>
              <a:rPr lang="uk-UA" dirty="0" smtClean="0"/>
              <a:t> з </a:t>
            </a:r>
            <a:r>
              <a:rPr lang="uk-UA" dirty="0" err="1" smtClean="0"/>
              <a:t>Тушетії</a:t>
            </a:r>
            <a:r>
              <a:rPr lang="uk-UA" dirty="0" smtClean="0"/>
              <a:t>, </a:t>
            </a:r>
            <a:r>
              <a:rPr lang="uk-UA" dirty="0" smtClean="0"/>
              <a:t>кабардинців</a:t>
            </a:r>
            <a:r>
              <a:rPr lang="uk-UA" dirty="0" smtClean="0"/>
              <a:t> і чеченців. Таким чином, можна припустити, що </a:t>
            </a:r>
            <a:r>
              <a:rPr lang="uk-UA" dirty="0" err="1" smtClean="0"/>
              <a:t>мотанки</a:t>
            </a:r>
            <a:r>
              <a:rPr lang="uk-UA" dirty="0" smtClean="0"/>
              <a:t> з хрестом до України і Росії прийшли з Азії.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200px-Мот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068601"/>
            <a:ext cx="2690826" cy="178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768" y="5934670"/>
            <a:ext cx="1643074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Ляльки, наповнені зерном.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Магічні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обряди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dirty="0" smtClean="0"/>
              <a:t>На думку дослідників, </a:t>
            </a:r>
            <a:r>
              <a:rPr lang="uk-UA" dirty="0" err="1" smtClean="0"/>
              <a:t>мотанки</a:t>
            </a:r>
            <a:r>
              <a:rPr lang="uk-UA" dirty="0" smtClean="0"/>
              <a:t> не ігрові ляльки. Вони були пов'язані з обрядом плодючості й продовження роду.</a:t>
            </a:r>
          </a:p>
          <a:p>
            <a:pPr algn="just"/>
            <a:r>
              <a:rPr lang="uk-UA" i="1" dirty="0" err="1" smtClean="0"/>
              <a:t>Кукла</a:t>
            </a:r>
            <a:r>
              <a:rPr lang="uk-UA" dirty="0" err="1" smtClean="0"/>
              <a:t>-мотанка</a:t>
            </a:r>
            <a:r>
              <a:rPr lang="uk-UA" dirty="0" smtClean="0"/>
              <a:t>, ймовірно, використовувалась в аграрному культі. О. </a:t>
            </a:r>
            <a:r>
              <a:rPr lang="uk-UA" dirty="0" err="1" smtClean="0"/>
              <a:t>Найден</a:t>
            </a:r>
            <a:r>
              <a:rPr lang="uk-UA" dirty="0" smtClean="0"/>
              <a:t> звертає увагу, що «</a:t>
            </a:r>
            <a:r>
              <a:rPr lang="uk-UA" i="1" dirty="0" err="1" smtClean="0"/>
              <a:t>куклою</a:t>
            </a:r>
            <a:r>
              <a:rPr lang="uk-UA" dirty="0" smtClean="0"/>
              <a:t>» у народі називали жмуток колосся, який залишали на краю поля, закручували по ходу сонця і прикрашали яскравими стрічками. Використовувалась у ритуалах, присвячених майбутньому врожаю</a:t>
            </a:r>
            <a:r>
              <a:rPr lang="uk-UA" dirty="0" smtClean="0"/>
              <a:t>.</a:t>
            </a:r>
            <a:endParaRPr lang="uk-UA" dirty="0" smtClean="0"/>
          </a:p>
          <a:p>
            <a:pPr algn="just"/>
            <a:r>
              <a:rPr lang="uk-UA" dirty="0" smtClean="0"/>
              <a:t>Очевидний зв'язок </a:t>
            </a:r>
            <a:r>
              <a:rPr lang="uk-UA" dirty="0" err="1" smtClean="0"/>
              <a:t>мотанки</a:t>
            </a:r>
            <a:r>
              <a:rPr lang="uk-UA" dirty="0" smtClean="0"/>
              <a:t> з весільним обрядом. Етнографи фіксували, що неодружені дівчата, майструючи ляльки, співали, як правило, весільні пісні. До початку </a:t>
            </a:r>
            <a:r>
              <a:rPr lang="en-US" dirty="0" smtClean="0"/>
              <a:t>XXI </a:t>
            </a:r>
            <a:r>
              <a:rPr lang="uk-UA" dirty="0" smtClean="0"/>
              <a:t>ст. в Україні проіснував звичай прикрашання лялькою капоту першої машини весільного кортежу.</a:t>
            </a:r>
          </a:p>
          <a:p>
            <a:pPr algn="just"/>
            <a:r>
              <a:rPr lang="uk-UA" dirty="0" smtClean="0"/>
              <a:t>В Україні ляльки чоловічої статі не робилися. А в Росії, наприклад, їх просто заміняли паличкою. Використання ляльок у вигляді цурпалки відоме у різних ритуалах багатьох народів. У </a:t>
            </a:r>
            <a:r>
              <a:rPr lang="uk-UA" dirty="0" smtClean="0"/>
              <a:t>деяких слов'янських </a:t>
            </a:r>
            <a:r>
              <a:rPr lang="uk-UA" dirty="0" smtClean="0"/>
              <a:t>народів на весіллі молодятам дарували замотані у ганчір'я колодки, що були символом плодючості.</a:t>
            </a:r>
          </a:p>
          <a:p>
            <a:pPr algn="just"/>
            <a:r>
              <a:rPr lang="uk-UA" dirty="0" smtClean="0"/>
              <a:t>В Україні жінки справляли «</a:t>
            </a:r>
            <a:r>
              <a:rPr lang="uk-UA" i="1" dirty="0" smtClean="0"/>
              <a:t>колодку</a:t>
            </a:r>
            <a:r>
              <a:rPr lang="uk-UA" dirty="0" smtClean="0"/>
              <a:t>» під час святкування Масляної. За свідченнями Олекси </a:t>
            </a:r>
            <a:r>
              <a:rPr lang="uk-UA" dirty="0" err="1" smtClean="0"/>
              <a:t>Воропая</a:t>
            </a:r>
            <a:r>
              <a:rPr lang="uk-UA" dirty="0" smtClean="0"/>
              <a:t>, заміжні жінки у цей період відзначали народження, хрестини, а потім оплакували смерть колодки і протягом тижня відповідно вповивали, хрестили і спалювали її</a:t>
            </a:r>
            <a:r>
              <a:rPr lang="uk-UA" dirty="0" smtClean="0"/>
              <a:t>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0401" cy="4000528"/>
          </a:xfrm>
          <a:prstGeom prst="rect">
            <a:avLst/>
          </a:prstGeom>
        </p:spPr>
      </p:pic>
      <p:pic>
        <p:nvPicPr>
          <p:cNvPr id="5" name="Рисунок 4" descr="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9248" y="0"/>
            <a:ext cx="2434752" cy="4000504"/>
          </a:xfrm>
          <a:prstGeom prst="rect">
            <a:avLst/>
          </a:prstGeom>
        </p:spPr>
      </p:pic>
      <p:pic>
        <p:nvPicPr>
          <p:cNvPr id="6" name="Рисунок 5" descr="73162108_mota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0"/>
            <a:ext cx="2858457" cy="4000504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071942"/>
            <a:ext cx="1813944" cy="2786058"/>
          </a:xfrm>
          <a:prstGeom prst="rect">
            <a:avLst/>
          </a:prstGeom>
        </p:spPr>
      </p:pic>
      <p:pic>
        <p:nvPicPr>
          <p:cNvPr id="8" name="Рисунок 7" descr="66663520_15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143380"/>
            <a:ext cx="3699461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521497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3100" dirty="0" smtClean="0"/>
              <a:t>Дослідники пов'язують ганчір'яні ляльки з культом предків. За народними віруваннями, всередині ляльки приховується ідол, дух пращура</a:t>
            </a:r>
            <a:r>
              <a:rPr lang="uk-UA" sz="3100" dirty="0" smtClean="0"/>
              <a:t>.</a:t>
            </a:r>
            <a:r>
              <a:rPr lang="uk-UA" sz="3100" dirty="0" smtClean="0"/>
              <a:t> У сусідній з Україною </a:t>
            </a:r>
            <a:r>
              <a:rPr lang="uk-UA" sz="3100" dirty="0" smtClean="0"/>
              <a:t>Воронезькій області</a:t>
            </a:r>
            <a:r>
              <a:rPr lang="uk-UA" sz="3100" dirty="0" smtClean="0"/>
              <a:t> (Росія) ляльку наповнювали попелом. Такі ляльки дарувалися молодятам на весілля. У Мордовії, де також виготовляють </a:t>
            </a:r>
            <a:r>
              <a:rPr lang="uk-UA" sz="3100" i="1" dirty="0" smtClean="0"/>
              <a:t>зольні ляльки</a:t>
            </a:r>
            <a:r>
              <a:rPr lang="uk-UA" sz="3100" dirty="0" smtClean="0"/>
              <a:t>, попіл ерзянською мовою звучить як «</a:t>
            </a:r>
            <a:r>
              <a:rPr lang="uk-UA" sz="3100" i="1" dirty="0" err="1" smtClean="0"/>
              <a:t>кулов</a:t>
            </a:r>
            <a:r>
              <a:rPr lang="uk-UA" sz="3100" dirty="0" smtClean="0"/>
              <a:t>», померти — «</a:t>
            </a:r>
            <a:r>
              <a:rPr lang="uk-UA" sz="3100" i="1" dirty="0" err="1" smtClean="0"/>
              <a:t>куломс</a:t>
            </a:r>
            <a:r>
              <a:rPr lang="uk-UA" sz="3100" dirty="0" smtClean="0"/>
              <a:t>», покійник — «</a:t>
            </a:r>
            <a:r>
              <a:rPr lang="uk-UA" sz="3100" i="1" dirty="0" smtClean="0"/>
              <a:t>улов</a:t>
            </a:r>
            <a:r>
              <a:rPr lang="uk-UA" sz="3100" dirty="0" smtClean="0"/>
              <a:t>», що вказує на часи, коли спалювали померлих. Отже лялька, у якій містилася частина попелу, виступала посередником між двома світами</a:t>
            </a:r>
            <a:r>
              <a:rPr lang="uk-UA" sz="3100" dirty="0" smtClean="0"/>
              <a:t>.</a:t>
            </a:r>
            <a:endParaRPr lang="uk-UA" sz="3100" dirty="0" smtClean="0"/>
          </a:p>
          <a:p>
            <a:pPr algn="just"/>
            <a:r>
              <a:rPr lang="uk-UA" sz="3100" dirty="0" smtClean="0"/>
              <a:t>Ляльки з хрестами на обличчі знайдені у похованнях на Північному Кавказі. Можна припустити, що лялька мала супроводжувати померлого у потойбічний світ.</a:t>
            </a:r>
          </a:p>
          <a:p>
            <a:pPr algn="just"/>
            <a:r>
              <a:rPr lang="uk-UA" sz="3100" dirty="0" smtClean="0"/>
              <a:t>Окрім того, здавна хрест символізував </a:t>
            </a:r>
            <a:r>
              <a:rPr lang="uk-UA" sz="3100" dirty="0" smtClean="0"/>
              <a:t>сонце.</a:t>
            </a:r>
            <a:endParaRPr lang="uk-UA" sz="3100" dirty="0" smtClean="0"/>
          </a:p>
          <a:p>
            <a:pPr algn="just"/>
            <a:r>
              <a:rPr lang="uk-UA" sz="3100" dirty="0" smtClean="0"/>
              <a:t>Сенс символіки безликих ляльок забутий. Радше за все, це відгомін забобонів про пристріт, поганий вплив лихого погляду. </a:t>
            </a:r>
            <a:r>
              <a:rPr lang="uk-UA" sz="3100" dirty="0" smtClean="0"/>
              <a:t>Очі</a:t>
            </a:r>
            <a:r>
              <a:rPr lang="uk-UA" sz="3100" dirty="0" smtClean="0"/>
              <a:t> могли стати порталом у </a:t>
            </a:r>
            <a:r>
              <a:rPr lang="uk-UA" sz="3100" dirty="0" err="1" smtClean="0"/>
              <a:t>потойбіччя</a:t>
            </a:r>
            <a:r>
              <a:rPr lang="uk-UA" sz="3100" dirty="0" smtClean="0"/>
              <a:t>, а тому на їх зображення накладалося табу. У таджиків й узбеків робити ляльки з обличчям вважалось гріхом, оскільки після воскресіння з мертвих лялькам прийдеться віддати частку своєї душі</a:t>
            </a:r>
            <a:r>
              <a:rPr lang="uk-UA" sz="3100" dirty="0" smtClean="0"/>
              <a:t>.</a:t>
            </a:r>
            <a:r>
              <a:rPr lang="uk-UA" sz="3100" dirty="0" smtClean="0"/>
              <a:t> Ляльки не мали також імен, бо це, за народними уявленнями, могло потривожити душу померлого.</a:t>
            </a:r>
          </a:p>
          <a:p>
            <a:pPr algn="just"/>
            <a:r>
              <a:rPr lang="uk-UA" sz="3100" dirty="0" smtClean="0"/>
              <a:t>Протягом ХХ ст. </a:t>
            </a:r>
            <a:r>
              <a:rPr lang="uk-UA" sz="3100" dirty="0" err="1" smtClean="0"/>
              <a:t>мотанка</a:t>
            </a:r>
            <a:r>
              <a:rPr lang="uk-UA" sz="3100" dirty="0" smtClean="0"/>
              <a:t> поступово втратила свої магічні функції. Зокрема, за свідченнями жінок села </a:t>
            </a:r>
            <a:r>
              <a:rPr lang="uk-UA" sz="3100" dirty="0" err="1" smtClean="0"/>
              <a:t>Матусів</a:t>
            </a:r>
            <a:r>
              <a:rPr lang="uk-UA" sz="3100" dirty="0" smtClean="0"/>
              <a:t> </a:t>
            </a:r>
            <a:r>
              <a:rPr lang="uk-UA" sz="3100" dirty="0" err="1" smtClean="0"/>
              <a:t>Шполянського</a:t>
            </a:r>
            <a:r>
              <a:rPr lang="uk-UA" sz="3100" dirty="0" smtClean="0"/>
              <a:t> району Черкаської області, після Другої світової війни </a:t>
            </a:r>
            <a:r>
              <a:rPr lang="uk-UA" sz="3100" dirty="0" err="1" smtClean="0"/>
              <a:t>мотанки</a:t>
            </a:r>
            <a:r>
              <a:rPr lang="uk-UA" sz="3100" dirty="0" smtClean="0"/>
              <a:t> робились виключно для ігор. А їх обличчя діти промальовували, щоб вони були схожі на фабричні ляльки.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200px-Автентичні_мот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857760"/>
            <a:ext cx="2262198" cy="1606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5657671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Автентичні</a:t>
            </a:r>
            <a:r>
              <a:rPr lang="ru-RU" dirty="0" smtClean="0"/>
              <a:t> </a:t>
            </a:r>
            <a:r>
              <a:rPr lang="ru-RU" dirty="0" err="1" smtClean="0"/>
              <a:t>мотанки</a:t>
            </a:r>
            <a:r>
              <a:rPr lang="ru-RU" dirty="0" smtClean="0"/>
              <a:t>. </a:t>
            </a:r>
            <a:r>
              <a:rPr lang="ru-RU" dirty="0" err="1" smtClean="0"/>
              <a:t>МатусівЧеркаської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ХХ </a:t>
            </a:r>
            <a:r>
              <a:rPr lang="ru-RU" dirty="0" err="1" smtClean="0"/>
              <a:t>століття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5380672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Кінь і лялька-хлопчик з поховання. Північний Кавказ</a:t>
            </a:r>
            <a:endParaRPr lang="uk-UA" dirty="0"/>
          </a:p>
        </p:txBody>
      </p:sp>
      <p:pic>
        <p:nvPicPr>
          <p:cNvPr id="7" name="Рисунок 6" descr="image12-222x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7" y="4515348"/>
            <a:ext cx="2000264" cy="2342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Сучасні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мотанки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929222" cy="592935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     На </a:t>
            </a:r>
            <a:r>
              <a:rPr lang="uk-UA" dirty="0" smtClean="0"/>
              <a:t>сучасному етапі народні майстрині, що перебувають під впливом ідей </a:t>
            </a:r>
            <a:r>
              <a:rPr lang="uk-UA" dirty="0" err="1" smtClean="0"/>
              <a:t>неоязичництва</a:t>
            </a:r>
            <a:r>
              <a:rPr lang="uk-UA" dirty="0" smtClean="0"/>
              <a:t>, намагаються </a:t>
            </a:r>
            <a:r>
              <a:rPr lang="uk-UA" dirty="0" err="1" smtClean="0"/>
              <a:t>сакралізувати</a:t>
            </a:r>
            <a:r>
              <a:rPr lang="uk-UA" dirty="0" smtClean="0"/>
              <a:t> </a:t>
            </a:r>
            <a:r>
              <a:rPr lang="uk-UA" dirty="0" err="1" smtClean="0"/>
              <a:t>мотанки</a:t>
            </a:r>
            <a:r>
              <a:rPr lang="uk-UA" dirty="0" smtClean="0"/>
              <a:t>. Іноді відродження народної іграшки супроводжується процесом поширення язичницьких вірувань, які давно втратили своє обрядово-магічне значення</a:t>
            </a:r>
            <a:r>
              <a:rPr lang="uk-UA" dirty="0" smtClean="0"/>
              <a:t>.</a:t>
            </a:r>
            <a:r>
              <a:rPr lang="uk-UA" dirty="0" smtClean="0"/>
              <a:t> Проте у більшості випадків така пропаганда надприродних властивостей </a:t>
            </a:r>
            <a:r>
              <a:rPr lang="uk-UA" dirty="0" err="1" smtClean="0"/>
              <a:t>мотанки</a:t>
            </a:r>
            <a:r>
              <a:rPr lang="uk-UA" dirty="0" smtClean="0"/>
              <a:t> не що інше, як рекламний трюк.</a:t>
            </a:r>
            <a:endParaRPr lang="uk-UA" dirty="0"/>
          </a:p>
        </p:txBody>
      </p:sp>
      <p:pic>
        <p:nvPicPr>
          <p:cNvPr id="4" name="Рисунок 3" descr="437px-Авторська_лялька_-_мотанка_Чаруня_Тетяни_Білокрилец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928670"/>
            <a:ext cx="3283405" cy="450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Авторська лялька - </a:t>
            </a:r>
            <a:r>
              <a:rPr lang="uk-UA" dirty="0" err="1" smtClean="0"/>
              <a:t>мотанка</a:t>
            </a:r>
            <a:r>
              <a:rPr lang="uk-UA" dirty="0" smtClean="0"/>
              <a:t> </a:t>
            </a:r>
            <a:r>
              <a:rPr lang="uk-UA" dirty="0" err="1" smtClean="0"/>
              <a:t>Чаруня</a:t>
            </a:r>
            <a:r>
              <a:rPr lang="uk-UA" dirty="0" smtClean="0"/>
              <a:t> Тетяни </a:t>
            </a:r>
            <a:r>
              <a:rPr lang="uk-UA" dirty="0" err="1" smtClean="0"/>
              <a:t>Білокрилець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Лялька Мотанка</vt:lpstr>
      <vt:lpstr>Слайд 2</vt:lpstr>
      <vt:lpstr>Історія</vt:lpstr>
      <vt:lpstr>Слайд 4</vt:lpstr>
      <vt:lpstr>Іконографія ляльок </vt:lpstr>
      <vt:lpstr>Магічні обряди</vt:lpstr>
      <vt:lpstr>Слайд 7</vt:lpstr>
      <vt:lpstr>Слайд 8</vt:lpstr>
      <vt:lpstr>Сучасні мотанки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Лялька Мотанка</dc:title>
  <dc:creator>Рома</dc:creator>
  <cp:lastModifiedBy>Рома</cp:lastModifiedBy>
  <cp:revision>7</cp:revision>
  <dcterms:created xsi:type="dcterms:W3CDTF">2013-04-16T14:37:05Z</dcterms:created>
  <dcterms:modified xsi:type="dcterms:W3CDTF">2013-04-16T15:45:28Z</dcterms:modified>
</cp:coreProperties>
</file>