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77" r:id="rId3"/>
    <p:sldId id="282" r:id="rId4"/>
    <p:sldId id="261" r:id="rId5"/>
    <p:sldId id="263" r:id="rId6"/>
    <p:sldId id="270" r:id="rId7"/>
    <p:sldId id="260" r:id="rId8"/>
    <p:sldId id="296" r:id="rId9"/>
    <p:sldId id="305" r:id="rId10"/>
    <p:sldId id="274" r:id="rId11"/>
    <p:sldId id="30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CB6BBEF7-9717-4733-A929-535518E6EBF6}">
          <p14:sldIdLst>
            <p14:sldId id="277"/>
            <p14:sldId id="282"/>
            <p14:sldId id="261"/>
            <p14:sldId id="263"/>
            <p14:sldId id="270"/>
            <p14:sldId id="260"/>
            <p14:sldId id="296"/>
            <p14:sldId id="305"/>
            <p14:sldId id="274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3256" autoAdjust="0"/>
  </p:normalViewPr>
  <p:slideViewPr>
    <p:cSldViewPr>
      <p:cViewPr>
        <p:scale>
          <a:sx n="50" d="100"/>
          <a:sy n="50" d="100"/>
        </p:scale>
        <p:origin x="-92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8CC9574-A819-4FE4-99A7-1E27AD09ADC2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6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Эта презентация демонстрирует новые возможности PowerPoint. Ее рекомендуется просматривать в режиме показа слайдов. Эти слайды должны дать вам представление о том, какие эффектные презентации можно создать с помощью PowerPoint 2010.</a:t>
            </a:r>
          </a:p>
          <a:p>
            <a:endParaRPr lang="ru-RU" dirty="0" smtClean="0"/>
          </a:p>
          <a:p>
            <a:r>
              <a:rPr lang="ru-RU" dirty="0" smtClean="0"/>
              <a:t>Для доступа к другим образцам шаблонов перейдите на вкладку "Файл", а затем щелкните "Образцы слайдов" на вкладке "Создать".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    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12/17/2009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23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2924944"/>
            <a:ext cx="7776864" cy="1965176"/>
          </a:xfrm>
        </p:spPr>
        <p:txBody>
          <a:bodyPr>
            <a:noAutofit/>
          </a:bodyPr>
          <a:lstStyle/>
          <a:p>
            <a:pPr algn="l"/>
            <a:r>
              <a:rPr lang="uk-UA" sz="8000" b="0" dirty="0" smtClean="0">
                <a:latin typeface="Comic Sans MS" pitchFamily="66" charset="0"/>
              </a:rPr>
              <a:t/>
            </a:r>
            <a:br>
              <a:rPr lang="uk-UA" sz="8000" b="0" dirty="0" smtClean="0">
                <a:latin typeface="Comic Sans MS" pitchFamily="66" charset="0"/>
              </a:rPr>
            </a:br>
            <a:r>
              <a:rPr lang="uk-UA" sz="8000" b="0" dirty="0">
                <a:latin typeface="Comic Sans MS" pitchFamily="66" charset="0"/>
              </a:rPr>
              <a:t/>
            </a:r>
            <a:br>
              <a:rPr lang="uk-UA" sz="8000" b="0" dirty="0">
                <a:latin typeface="Comic Sans MS" pitchFamily="66" charset="0"/>
              </a:rPr>
            </a:br>
            <a:r>
              <a:rPr lang="uk-UA" sz="6600" b="0" dirty="0" smtClean="0">
                <a:latin typeface="Comic Sans MS" pitchFamily="66" charset="0"/>
              </a:rPr>
              <a:t>Страхові </a:t>
            </a:r>
            <a:r>
              <a:rPr lang="uk-UA" sz="6600" b="0" dirty="0" smtClean="0">
                <a:latin typeface="Comic Sans MS" pitchFamily="66" charset="0"/>
              </a:rPr>
              <a:t>операції</a:t>
            </a:r>
            <a:endParaRPr lang="ru-RU" sz="8000" b="0" dirty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475028" cy="2592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>
                <a:latin typeface="Comic Sans MS" pitchFamily="66" charset="0"/>
              </a:rPr>
              <a:t>Страхування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зовнішньоекономічних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зв’язків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здійснюється</a:t>
            </a:r>
            <a:r>
              <a:rPr lang="ru-RU" dirty="0">
                <a:latin typeface="Comic Sans MS" pitchFamily="66" charset="0"/>
              </a:rPr>
              <a:t> за </a:t>
            </a:r>
            <a:r>
              <a:rPr lang="ru-RU" dirty="0" err="1">
                <a:latin typeface="Comic Sans MS" pitchFamily="66" charset="0"/>
              </a:rPr>
              <a:t>посередництвом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проведення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різних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міжнародних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страхових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операцій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які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здійснюють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такі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міжнародні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страхові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інститути</a:t>
            </a:r>
            <a:r>
              <a:rPr lang="ru-RU" dirty="0">
                <a:latin typeface="Comic Sans MS" pitchFamily="66" charset="0"/>
              </a:rPr>
              <a:t>: </a:t>
            </a:r>
            <a:r>
              <a:rPr lang="ru-RU" dirty="0" err="1">
                <a:latin typeface="Comic Sans MS" pitchFamily="66" charset="0"/>
              </a:rPr>
              <a:t>асоціації</a:t>
            </a:r>
            <a:r>
              <a:rPr lang="ru-RU" dirty="0">
                <a:latin typeface="Comic Sans MS" pitchFamily="66" charset="0"/>
              </a:rPr>
              <a:t>, бюро, </a:t>
            </a:r>
            <a:r>
              <a:rPr lang="ru-RU" dirty="0" err="1">
                <a:latin typeface="Comic Sans MS" pitchFamily="66" charset="0"/>
              </a:rPr>
              <a:t>об’єднання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товариства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комітети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союзи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федерації</a:t>
            </a:r>
            <a:r>
              <a:rPr lang="ru-RU" dirty="0"/>
              <a:t>.</a:t>
            </a:r>
          </a:p>
        </p:txBody>
      </p:sp>
      <p:pic>
        <p:nvPicPr>
          <p:cNvPr id="3074" name="Picture 2" descr="http://ua.arsenal-strahovanie.com/images/head_pic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7992888" cy="24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2543" y="692696"/>
            <a:ext cx="5508104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Страхування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— </a:t>
            </a:r>
            <a:r>
              <a:rPr lang="ru-RU" dirty="0" err="1">
                <a:latin typeface="Comic Sans MS" pitchFamily="66" charset="0"/>
              </a:rPr>
              <a:t>економічні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відносини</a:t>
            </a:r>
            <a:r>
              <a:rPr lang="ru-RU" dirty="0">
                <a:latin typeface="Comic Sans MS" pitchFamily="66" charset="0"/>
              </a:rPr>
              <a:t>, в </a:t>
            </a:r>
            <a:r>
              <a:rPr lang="ru-RU" dirty="0" err="1">
                <a:latin typeface="Comic Sans MS" pitchFamily="66" charset="0"/>
              </a:rPr>
              <a:t>яких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приймає</a:t>
            </a:r>
            <a:r>
              <a:rPr lang="ru-RU" dirty="0">
                <a:latin typeface="Comic Sans MS" pitchFamily="66" charset="0"/>
              </a:rPr>
              <a:t> участь </a:t>
            </a:r>
            <a:r>
              <a:rPr lang="ru-RU" dirty="0" err="1">
                <a:latin typeface="Comic Sans MS" pitchFamily="66" charset="0"/>
              </a:rPr>
              <a:t>мінімум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дві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сторони</a:t>
            </a:r>
            <a:r>
              <a:rPr lang="ru-RU" dirty="0">
                <a:latin typeface="Comic Sans MS" pitchFamily="66" charset="0"/>
              </a:rPr>
              <a:t>, одна з </a:t>
            </a:r>
            <a:r>
              <a:rPr lang="ru-RU" dirty="0" err="1">
                <a:latin typeface="Comic Sans MS" pitchFamily="66" charset="0"/>
              </a:rPr>
              <a:t>яких</a:t>
            </a:r>
            <a:r>
              <a:rPr lang="ru-RU" dirty="0">
                <a:latin typeface="Comic Sans MS" pitchFamily="66" charset="0"/>
              </a:rPr>
              <a:t> — </a:t>
            </a:r>
            <a:r>
              <a:rPr lang="ru-RU" dirty="0" err="1">
                <a:latin typeface="Comic Sans MS" pitchFamily="66" charset="0"/>
              </a:rPr>
              <a:t>це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страхова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організація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тобто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страхувальник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який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формує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умови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страхування</a:t>
            </a:r>
            <a:r>
              <a:rPr lang="ru-RU" dirty="0">
                <a:latin typeface="Comic Sans MS" pitchFamily="66" charset="0"/>
              </a:rPr>
              <a:t>, а </a:t>
            </a:r>
            <a:r>
              <a:rPr lang="ru-RU" dirty="0" err="1">
                <a:latin typeface="Comic Sans MS" pitchFamily="66" charset="0"/>
              </a:rPr>
              <a:t>інша</a:t>
            </a:r>
            <a:r>
              <a:rPr lang="ru-RU" dirty="0">
                <a:latin typeface="Comic Sans MS" pitchFamily="66" charset="0"/>
              </a:rPr>
              <a:t> — </a:t>
            </a:r>
            <a:r>
              <a:rPr lang="ru-RU" dirty="0" err="1">
                <a:latin typeface="Comic Sans MS" pitchFamily="66" charset="0"/>
              </a:rPr>
              <a:t>фізична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або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юридична</a:t>
            </a:r>
            <a:r>
              <a:rPr lang="ru-RU" dirty="0">
                <a:latin typeface="Comic Sans MS" pitchFamily="66" charset="0"/>
              </a:rPr>
              <a:t> особа, </a:t>
            </a:r>
            <a:r>
              <a:rPr lang="ru-RU" dirty="0" err="1" smtClean="0">
                <a:latin typeface="Comic Sans MS" pitchFamily="66" charset="0"/>
              </a:rPr>
              <a:t>тобто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страховик</a:t>
            </a:r>
            <a:r>
              <a:rPr lang="ru-RU" sz="2400" dirty="0"/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dtur.com.ua/upload/images/178087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5" y="188640"/>
            <a:ext cx="3497531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-l-broker.com/wp-content/uploads/2013/06/service-image-insuranc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2" y="3068960"/>
            <a:ext cx="3234403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ua.all.biz/img/ua/service_catalog/31997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94111"/>
            <a:ext cx="2520280" cy="188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98762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Страховий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ринок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– </a:t>
            </a:r>
            <a:r>
              <a:rPr lang="ru-RU" sz="2800" dirty="0" err="1">
                <a:latin typeface="Comic Sans MS" pitchFamily="66" charset="0"/>
              </a:rPr>
              <a:t>це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особливі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соціально-економічне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середовище</a:t>
            </a:r>
            <a:r>
              <a:rPr lang="ru-RU" sz="2800" dirty="0">
                <a:latin typeface="Comic Sans MS" pitchFamily="66" charset="0"/>
              </a:rPr>
              <a:t> і сфера </a:t>
            </a:r>
            <a:r>
              <a:rPr lang="ru-RU" sz="2800" dirty="0" err="1">
                <a:latin typeface="Comic Sans MS" pitchFamily="66" charset="0"/>
              </a:rPr>
              <a:t>економічних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відношень</a:t>
            </a:r>
            <a:r>
              <a:rPr lang="ru-RU" sz="2800" dirty="0">
                <a:latin typeface="Comic Sans MS" pitchFamily="66" charset="0"/>
              </a:rPr>
              <a:t>, де </a:t>
            </a:r>
            <a:r>
              <a:rPr lang="ru-RU" sz="2800" dirty="0" err="1">
                <a:latin typeface="Comic Sans MS" pitchFamily="66" charset="0"/>
              </a:rPr>
              <a:t>об’єктом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купівлі</a:t>
            </a:r>
            <a:r>
              <a:rPr lang="ru-RU" sz="2800" dirty="0">
                <a:latin typeface="Comic Sans MS" pitchFamily="66" charset="0"/>
              </a:rPr>
              <a:t>-продажу (товаром) є </a:t>
            </a:r>
            <a:r>
              <a:rPr lang="ru-RU" sz="2800" dirty="0" err="1">
                <a:latin typeface="Comic Sans MS" pitchFamily="66" charset="0"/>
              </a:rPr>
              <a:t>страхова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послуга</a:t>
            </a:r>
            <a:r>
              <a:rPr lang="ru-RU" sz="2800" dirty="0">
                <a:latin typeface="Comic Sans MS" pitchFamily="66" charset="0"/>
              </a:rPr>
              <a:t>, </a:t>
            </a:r>
            <a:r>
              <a:rPr lang="ru-RU" sz="2800" dirty="0" err="1">
                <a:latin typeface="Comic Sans MS" pitchFamily="66" charset="0"/>
              </a:rPr>
              <a:t>формуються</a:t>
            </a:r>
            <a:r>
              <a:rPr lang="ru-RU" sz="2800" dirty="0">
                <a:latin typeface="Comic Sans MS" pitchFamily="66" charset="0"/>
              </a:rPr>
              <a:t> попит і </a:t>
            </a:r>
            <a:r>
              <a:rPr lang="ru-RU" sz="2800" dirty="0" err="1">
                <a:latin typeface="Comic Sans MS" pitchFamily="66" charset="0"/>
              </a:rPr>
              <a:t>пропозиція</a:t>
            </a:r>
            <a:r>
              <a:rPr lang="ru-RU" sz="2800" dirty="0">
                <a:latin typeface="Comic Sans MS" pitchFamily="66" charset="0"/>
              </a:rPr>
              <a:t> на </a:t>
            </a:r>
            <a:r>
              <a:rPr lang="ru-RU" sz="2800" dirty="0" err="1">
                <a:latin typeface="Comic Sans MS" pitchFamily="66" charset="0"/>
              </a:rPr>
              <a:t>неї</a:t>
            </a:r>
            <a:r>
              <a:rPr lang="ru-RU" sz="2800" dirty="0">
                <a:latin typeface="Comic Sans MS" pitchFamily="66" charset="0"/>
              </a:rPr>
              <a:t>. </a:t>
            </a:r>
            <a:endParaRPr lang="ru-RU" sz="2800" dirty="0" smtClean="0">
              <a:latin typeface="Comic Sans MS" pitchFamily="66" charset="0"/>
            </a:endParaRPr>
          </a:p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мета страхового ринку </a:t>
            </a:r>
            <a:r>
              <a:rPr lang="ru-RU" sz="2800" dirty="0">
                <a:latin typeface="Comic Sans MS" pitchFamily="66" charset="0"/>
              </a:rPr>
              <a:t>– </a:t>
            </a:r>
            <a:r>
              <a:rPr lang="ru-RU" sz="2800" dirty="0" err="1">
                <a:latin typeface="Comic Sans MS" pitchFamily="66" charset="0"/>
              </a:rPr>
              <a:t>забезпечення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безперервності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процесу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суспільного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відтворення</a:t>
            </a:r>
            <a:r>
              <a:rPr lang="ru-RU" sz="2800" dirty="0">
                <a:latin typeface="Comic Sans MS" pitchFamily="66" charset="0"/>
              </a:rPr>
              <a:t> через продаж </a:t>
            </a:r>
            <a:r>
              <a:rPr lang="ru-RU" sz="2800" dirty="0" err="1">
                <a:latin typeface="Comic Sans MS" pitchFamily="66" charset="0"/>
              </a:rPr>
              <a:t>специфічної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фінансової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послуги</a:t>
            </a:r>
            <a:r>
              <a:rPr lang="ru-RU" sz="2800" dirty="0">
                <a:latin typeface="Comic Sans MS" pitchFamily="66" charset="0"/>
              </a:rPr>
              <a:t> (</a:t>
            </a:r>
            <a:r>
              <a:rPr lang="ru-RU" sz="2800" dirty="0" err="1">
                <a:latin typeface="Comic Sans MS" pitchFamily="66" charset="0"/>
              </a:rPr>
              <a:t>страхової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гарантії</a:t>
            </a:r>
            <a:r>
              <a:rPr lang="ru-RU" sz="2800" dirty="0">
                <a:latin typeface="Comic Sans MS" pitchFamily="66" charset="0"/>
              </a:rPr>
              <a:t>), </a:t>
            </a:r>
            <a:r>
              <a:rPr lang="ru-RU" sz="2800" dirty="0" err="1">
                <a:latin typeface="Comic Sans MS" pitchFamily="66" charset="0"/>
              </a:rPr>
              <a:t>що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здійснює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матеріальну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компенсацію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шкоди</a:t>
            </a:r>
            <a:r>
              <a:rPr lang="ru-RU" sz="2800" dirty="0">
                <a:latin typeface="Comic Sans MS" pitchFamily="66" charset="0"/>
              </a:rPr>
              <a:t> (</a:t>
            </a:r>
            <a:r>
              <a:rPr lang="ru-RU" sz="2800" dirty="0" err="1">
                <a:latin typeface="Comic Sans MS" pitchFamily="66" charset="0"/>
              </a:rPr>
              <a:t>збитку</a:t>
            </a:r>
            <a:r>
              <a:rPr lang="ru-RU" sz="2800" dirty="0">
                <a:latin typeface="Comic Sans MS" pitchFamily="66" charset="0"/>
              </a:rPr>
              <a:t>), яка </a:t>
            </a:r>
            <a:r>
              <a:rPr lang="ru-RU" sz="2800" dirty="0" err="1">
                <a:latin typeface="Comic Sans MS" pitchFamily="66" charset="0"/>
              </a:rPr>
              <a:t>заподіяна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майновим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інтересам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страхувальників</a:t>
            </a:r>
            <a:r>
              <a:rPr lang="ru-RU" sz="2800" dirty="0">
                <a:latin typeface="Comic Sans MS" pitchFamily="66" charset="0"/>
              </a:rPr>
              <a:t> у </a:t>
            </a:r>
            <a:r>
              <a:rPr lang="ru-RU" sz="2800" dirty="0" err="1">
                <a:latin typeface="Comic Sans MS" pitchFamily="66" charset="0"/>
              </a:rPr>
              <a:t>результаті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настання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подій</a:t>
            </a:r>
            <a:r>
              <a:rPr lang="ru-RU" sz="2800" dirty="0">
                <a:latin typeface="Comic Sans MS" pitchFamily="66" charset="0"/>
              </a:rPr>
              <a:t>, </a:t>
            </a:r>
            <a:r>
              <a:rPr lang="ru-RU" sz="2800" dirty="0" err="1">
                <a:latin typeface="Comic Sans MS" pitchFamily="66" charset="0"/>
              </a:rPr>
              <a:t>що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називаються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страховими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випадками</a:t>
            </a:r>
            <a:r>
              <a:rPr lang="ru-RU" sz="2800" dirty="0">
                <a:latin typeface="Comic Sans MS" pitchFamily="66" charset="0"/>
              </a:rPr>
              <a:t>.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6632"/>
            <a:ext cx="828092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Страховий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ринок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може</a:t>
            </a:r>
            <a:r>
              <a:rPr lang="ru-RU" sz="2400" dirty="0">
                <a:latin typeface="Comic Sans MS" pitchFamily="66" charset="0"/>
              </a:rPr>
              <a:t> бути </a:t>
            </a:r>
            <a:r>
              <a:rPr lang="ru-RU" sz="2400" dirty="0" err="1">
                <a:latin typeface="Comic Sans MS" pitchFamily="66" charset="0"/>
              </a:rPr>
              <a:t>охарактеризований</a:t>
            </a:r>
            <a:r>
              <a:rPr lang="ru-RU" sz="2400" dirty="0">
                <a:latin typeface="Comic Sans MS" pitchFamily="66" charset="0"/>
              </a:rPr>
              <a:t> за </a:t>
            </a:r>
            <a:r>
              <a:rPr lang="ru-RU" sz="2400" dirty="0" err="1">
                <a:latin typeface="Comic Sans MS" pitchFamily="66" charset="0"/>
              </a:rPr>
              <a:t>територіальним</a:t>
            </a:r>
            <a:r>
              <a:rPr lang="ru-RU" sz="2400" dirty="0">
                <a:latin typeface="Comic Sans MS" pitchFamily="66" charset="0"/>
              </a:rPr>
              <a:t> і </a:t>
            </a:r>
            <a:r>
              <a:rPr lang="ru-RU" sz="2400" dirty="0" err="1">
                <a:latin typeface="Comic Sans MS" pitchFamily="66" charset="0"/>
              </a:rPr>
              <a:t>галузевим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видовим</a:t>
            </a:r>
            <a:r>
              <a:rPr lang="ru-RU" sz="2400" dirty="0">
                <a:latin typeface="Comic Sans MS" pitchFamily="66" charset="0"/>
              </a:rPr>
              <a:t>) принципом. У </a:t>
            </a:r>
            <a:r>
              <a:rPr lang="ru-RU" sz="2400" dirty="0" err="1">
                <a:latin typeface="Comic Sans MS" pitchFamily="66" charset="0"/>
              </a:rPr>
              <a:t>територіальному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аспекті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можна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виділити</a:t>
            </a:r>
            <a:r>
              <a:rPr lang="ru-RU" sz="2400" dirty="0">
                <a:latin typeface="Comic Sans MS" pitchFamily="66" charset="0"/>
              </a:rPr>
              <a:t>: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• </a:t>
            </a:r>
            <a:r>
              <a:rPr lang="ru-RU" sz="2400" dirty="0" err="1">
                <a:latin typeface="Comic Sans MS" pitchFamily="66" charset="0"/>
              </a:rPr>
              <a:t>внутрішній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місцевий</a:t>
            </a:r>
            <a:r>
              <a:rPr lang="ru-RU" sz="2400" dirty="0">
                <a:latin typeface="Comic Sans MS" pitchFamily="66" charset="0"/>
              </a:rPr>
              <a:t>) </a:t>
            </a:r>
            <a:r>
              <a:rPr lang="ru-RU" sz="2400" dirty="0" err="1">
                <a:latin typeface="Comic Sans MS" pitchFamily="66" charset="0"/>
              </a:rPr>
              <a:t>страховий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ринок</a:t>
            </a:r>
            <a:r>
              <a:rPr lang="ru-RU" sz="2400" dirty="0">
                <a:latin typeface="Comic Sans MS" pitchFamily="66" charset="0"/>
              </a:rPr>
              <a:t>;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• </a:t>
            </a:r>
            <a:r>
              <a:rPr lang="ru-RU" sz="2400" dirty="0" err="1">
                <a:latin typeface="Comic Sans MS" pitchFamily="66" charset="0"/>
              </a:rPr>
              <a:t>національний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зовнішній</a:t>
            </a:r>
            <a:r>
              <a:rPr lang="ru-RU" sz="2400" dirty="0">
                <a:latin typeface="Comic Sans MS" pitchFamily="66" charset="0"/>
              </a:rPr>
              <a:t>) </a:t>
            </a:r>
            <a:r>
              <a:rPr lang="ru-RU" sz="2400" dirty="0" err="1">
                <a:latin typeface="Comic Sans MS" pitchFamily="66" charset="0"/>
              </a:rPr>
              <a:t>страховий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ринок</a:t>
            </a:r>
            <a:r>
              <a:rPr lang="ru-RU" sz="2400" dirty="0">
                <a:latin typeface="Comic Sans MS" pitchFamily="66" charset="0"/>
              </a:rPr>
              <a:t>;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• </a:t>
            </a:r>
            <a:r>
              <a:rPr lang="ru-RU" sz="2400" dirty="0" err="1">
                <a:latin typeface="Comic Sans MS" pitchFamily="66" charset="0"/>
              </a:rPr>
              <a:t>міжнародний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світовий</a:t>
            </a:r>
            <a:r>
              <a:rPr lang="ru-RU" sz="2400" dirty="0">
                <a:latin typeface="Comic Sans MS" pitchFamily="66" charset="0"/>
              </a:rPr>
              <a:t>) </a:t>
            </a:r>
            <a:r>
              <a:rPr lang="ru-RU" sz="2400" dirty="0" err="1">
                <a:latin typeface="Comic Sans MS" pitchFamily="66" charset="0"/>
              </a:rPr>
              <a:t>страховий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ринок</a:t>
            </a:r>
            <a:r>
              <a:rPr lang="ru-RU" sz="24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768" y="2564904"/>
            <a:ext cx="8820472" cy="41549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– </a:t>
            </a:r>
            <a:r>
              <a:rPr lang="ru-RU" sz="2400" dirty="0" err="1">
                <a:latin typeface="Comic Sans MS" pitchFamily="66" charset="0"/>
              </a:rPr>
              <a:t>місцевий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ринок</a:t>
            </a:r>
            <a:r>
              <a:rPr lang="ru-RU" sz="2400" dirty="0">
                <a:latin typeface="Comic Sans MS" pitchFamily="66" charset="0"/>
              </a:rPr>
              <a:t>, де є </a:t>
            </a:r>
            <a:r>
              <a:rPr lang="ru-RU" sz="2400" dirty="0" err="1">
                <a:latin typeface="Comic Sans MS" pitchFamily="66" charset="0"/>
              </a:rPr>
              <a:t>безпосередній</a:t>
            </a:r>
            <a:r>
              <a:rPr lang="ru-RU" sz="2400" dirty="0">
                <a:latin typeface="Comic Sans MS" pitchFamily="66" charset="0"/>
              </a:rPr>
              <a:t> попит на </a:t>
            </a:r>
            <a:r>
              <a:rPr lang="ru-RU" sz="2400" dirty="0" err="1">
                <a:latin typeface="Comic Sans MS" pitchFamily="66" charset="0"/>
              </a:rPr>
              <a:t>страхові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послуги</a:t>
            </a:r>
            <a:r>
              <a:rPr lang="ru-RU" sz="2400" dirty="0">
                <a:latin typeface="Comic Sans MS" pitchFamily="66" charset="0"/>
              </a:rPr>
              <a:t> з боку </a:t>
            </a:r>
            <a:r>
              <a:rPr lang="ru-RU" sz="2400" dirty="0" err="1">
                <a:latin typeface="Comic Sans MS" pitchFamily="66" charset="0"/>
              </a:rPr>
              <a:t>клієнтів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що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може</a:t>
            </a:r>
            <a:r>
              <a:rPr lang="ru-RU" sz="2400" dirty="0">
                <a:latin typeface="Comic Sans MS" pitchFamily="66" charset="0"/>
              </a:rPr>
              <a:t> бути </a:t>
            </a:r>
            <a:r>
              <a:rPr lang="ru-RU" sz="2400" dirty="0" err="1">
                <a:latin typeface="Comic Sans MS" pitchFamily="66" charset="0"/>
              </a:rPr>
              <a:t>задоволений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конкретними</a:t>
            </a:r>
            <a:r>
              <a:rPr lang="ru-RU" sz="2400" dirty="0">
                <a:latin typeface="Comic Sans MS" pitchFamily="66" charset="0"/>
              </a:rPr>
              <a:t> страховиками.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Національний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зовнішній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ринок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– той </a:t>
            </a:r>
            <a:r>
              <a:rPr lang="ru-RU" sz="2400" dirty="0" err="1">
                <a:latin typeface="Comic Sans MS" pitchFamily="66" charset="0"/>
              </a:rPr>
              <a:t>ринок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який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перебуває</a:t>
            </a:r>
            <a:r>
              <a:rPr lang="ru-RU" sz="2400" dirty="0">
                <a:latin typeface="Comic Sans MS" pitchFamily="66" charset="0"/>
              </a:rPr>
              <a:t> у межах </a:t>
            </a:r>
            <a:r>
              <a:rPr lang="ru-RU" sz="2400" dirty="0" err="1">
                <a:latin typeface="Comic Sans MS" pitchFamily="66" charset="0"/>
              </a:rPr>
              <a:t>певної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держави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охоплює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декілька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внутрішніх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ринків</a:t>
            </a:r>
            <a:r>
              <a:rPr lang="ru-RU" sz="2400" dirty="0">
                <a:latin typeface="Comic Sans MS" pitchFamily="66" charset="0"/>
              </a:rPr>
              <a:t> і до </a:t>
            </a:r>
            <a:r>
              <a:rPr lang="ru-RU" sz="2400" dirty="0" err="1">
                <a:latin typeface="Comic Sans MS" pitchFamily="66" charset="0"/>
              </a:rPr>
              <a:t>структури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якого</a:t>
            </a:r>
            <a:r>
              <a:rPr lang="ru-RU" sz="2400" dirty="0">
                <a:latin typeface="Comic Sans MS" pitchFamily="66" charset="0"/>
              </a:rPr>
              <a:t> належать </a:t>
            </a:r>
            <a:r>
              <a:rPr lang="ru-RU" sz="2400" dirty="0" err="1">
                <a:latin typeface="Comic Sans MS" pitchFamily="66" charset="0"/>
              </a:rPr>
              <a:t>багато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страхових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компаній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котрі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діють</a:t>
            </a:r>
            <a:r>
              <a:rPr lang="ru-RU" sz="2400" dirty="0">
                <a:latin typeface="Comic Sans MS" pitchFamily="66" charset="0"/>
              </a:rPr>
              <a:t> як у межах </a:t>
            </a:r>
            <a:r>
              <a:rPr lang="ru-RU" sz="2400" dirty="0" err="1">
                <a:latin typeface="Comic Sans MS" pitchFamily="66" charset="0"/>
              </a:rPr>
              <a:t>держави</a:t>
            </a:r>
            <a:r>
              <a:rPr lang="ru-RU" sz="2400" dirty="0">
                <a:latin typeface="Comic Sans MS" pitchFamily="66" charset="0"/>
              </a:rPr>
              <a:t>, так і за кордоном.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Міжнародний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світовий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страховий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ринок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>
                <a:latin typeface="Comic Sans MS" pitchFamily="66" charset="0"/>
              </a:rPr>
              <a:t>– </a:t>
            </a:r>
            <a:r>
              <a:rPr lang="ru-RU" sz="2400" dirty="0" err="1">
                <a:latin typeface="Comic Sans MS" pitchFamily="66" charset="0"/>
              </a:rPr>
              <a:t>це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пропозиція</a:t>
            </a:r>
            <a:r>
              <a:rPr lang="ru-RU" sz="2400" dirty="0">
                <a:latin typeface="Comic Sans MS" pitchFamily="66" charset="0"/>
              </a:rPr>
              <a:t> і попит на </a:t>
            </a:r>
            <a:r>
              <a:rPr lang="ru-RU" sz="2400" dirty="0" err="1">
                <a:latin typeface="Comic Sans MS" pitchFamily="66" charset="0"/>
              </a:rPr>
              <a:t>страхові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послуги</a:t>
            </a:r>
            <a:r>
              <a:rPr lang="ru-RU" sz="2400" dirty="0">
                <a:latin typeface="Comic Sans MS" pitchFamily="66" charset="0"/>
              </a:rPr>
              <a:t> у масштабах </a:t>
            </a:r>
            <a:r>
              <a:rPr lang="ru-RU" sz="2400" dirty="0" err="1">
                <a:latin typeface="Comic Sans MS" pitchFamily="66" charset="0"/>
              </a:rPr>
              <a:t>світового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співтовариства</a:t>
            </a:r>
            <a:r>
              <a:rPr lang="ru-RU" sz="24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0" b="1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64" y="1449794"/>
            <a:ext cx="8367816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За </a:t>
            </a:r>
            <a:r>
              <a:rPr lang="ru-RU" sz="2800" dirty="0" err="1">
                <a:latin typeface="Comic Sans MS" pitchFamily="66" charset="0"/>
              </a:rPr>
              <a:t>галузевою</a:t>
            </a:r>
            <a:r>
              <a:rPr lang="ru-RU" sz="2800" dirty="0">
                <a:latin typeface="Comic Sans MS" pitchFamily="66" charset="0"/>
              </a:rPr>
              <a:t> (видовою) </a:t>
            </a:r>
            <a:r>
              <a:rPr lang="ru-RU" sz="2800" dirty="0" err="1">
                <a:latin typeface="Comic Sans MS" pitchFamily="66" charset="0"/>
              </a:rPr>
              <a:t>ознакою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виділяють</a:t>
            </a:r>
            <a:r>
              <a:rPr lang="ru-RU" sz="2800" dirty="0">
                <a:latin typeface="Comic Sans MS" pitchFamily="66" charset="0"/>
              </a:rPr>
              <a:t> ринки: 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• </a:t>
            </a:r>
            <a:r>
              <a:rPr lang="ru-RU" sz="2800" dirty="0" err="1">
                <a:latin typeface="Comic Sans MS" pitchFamily="66" charset="0"/>
              </a:rPr>
              <a:t>особистого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страхування</a:t>
            </a:r>
            <a:r>
              <a:rPr lang="ru-RU" sz="2800" dirty="0">
                <a:latin typeface="Comic Sans MS" pitchFamily="66" charset="0"/>
              </a:rPr>
              <a:t>; 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• </a:t>
            </a:r>
            <a:r>
              <a:rPr lang="ru-RU" sz="2800" dirty="0" err="1">
                <a:latin typeface="Comic Sans MS" pitchFamily="66" charset="0"/>
              </a:rPr>
              <a:t>майнового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страхування</a:t>
            </a:r>
            <a:r>
              <a:rPr lang="ru-RU" sz="2800" dirty="0">
                <a:latin typeface="Comic Sans MS" pitchFamily="66" charset="0"/>
              </a:rPr>
              <a:t>;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• </a:t>
            </a:r>
            <a:r>
              <a:rPr lang="ru-RU" sz="2800" dirty="0" err="1">
                <a:latin typeface="Comic Sans MS" pitchFamily="66" charset="0"/>
              </a:rPr>
              <a:t>страхування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відповідальності</a:t>
            </a:r>
            <a:r>
              <a:rPr lang="ru-RU" sz="2800" dirty="0">
                <a:latin typeface="Comic Sans MS" pitchFamily="66" charset="0"/>
              </a:rPr>
              <a:t>;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• </a:t>
            </a:r>
            <a:r>
              <a:rPr lang="ru-RU" sz="2800" dirty="0" err="1">
                <a:latin typeface="Comic Sans MS" pitchFamily="66" charset="0"/>
              </a:rPr>
              <a:t>страхування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економічних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 err="1">
                <a:latin typeface="Comic Sans MS" pitchFamily="66" charset="0"/>
              </a:rPr>
              <a:t>ризиків</a:t>
            </a:r>
            <a:r>
              <a:rPr lang="ru-RU" sz="2800" dirty="0">
                <a:latin typeface="Comic Sans MS" pitchFamily="66" charset="0"/>
              </a:rPr>
              <a:t>;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• </a:t>
            </a:r>
            <a:r>
              <a:rPr lang="ru-RU" sz="2800" dirty="0" err="1">
                <a:latin typeface="Comic Sans MS" pitchFamily="66" charset="0"/>
              </a:rPr>
              <a:t>перестраховування</a:t>
            </a:r>
            <a:r>
              <a:rPr lang="ru-RU" sz="28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056" y="51480"/>
            <a:ext cx="7920880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Країнами-лідерами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експорту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послуг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є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Comic Sans MS" pitchFamily="66" charset="0"/>
              </a:rPr>
              <a:t>Велико-</a:t>
            </a:r>
            <a:r>
              <a:rPr lang="ru-RU" sz="2400" dirty="0" err="1" smtClean="0">
                <a:latin typeface="Comic Sans MS" pitchFamily="66" charset="0"/>
              </a:rPr>
              <a:t>Британія</a:t>
            </a:r>
            <a:endParaRPr lang="ru-RU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Comic Sans MS" pitchFamily="66" charset="0"/>
              </a:rPr>
              <a:t>США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latin typeface="Comic Sans MS" pitchFamily="66" charset="0"/>
              </a:rPr>
              <a:t>Італія</a:t>
            </a:r>
            <a:endParaRPr lang="ru-RU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latin typeface="Comic Sans MS" pitchFamily="66" charset="0"/>
              </a:rPr>
              <a:t>Німеччина</a:t>
            </a:r>
            <a:endParaRPr lang="ru-RU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latin typeface="Comic Sans MS" pitchFamily="66" charset="0"/>
              </a:rPr>
              <a:t>Франція</a:t>
            </a:r>
            <a:endParaRPr lang="ru-RU" sz="24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latin typeface="Comic Sans MS" pitchFamily="66" charset="0"/>
              </a:rPr>
              <a:t>Швейцарія</a:t>
            </a:r>
            <a:r>
              <a:rPr lang="ru-RU" sz="24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799933"/>
            <a:ext cx="8856984" cy="4062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lang="ru-RU" sz="2000" b="1" dirty="0" err="1">
                <a:latin typeface="Comic Sans MS" pitchFamily="66" charset="0"/>
              </a:rPr>
              <a:t>Міжнародні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страхові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організації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можна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класифікувати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наступним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>
                <a:latin typeface="Comic Sans MS" pitchFamily="66" charset="0"/>
              </a:rPr>
              <a:t>чином: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ru-RU" sz="2000" dirty="0" err="1" smtClean="0">
                <a:latin typeface="Comic Sans MS" pitchFamily="66" charset="0"/>
              </a:rPr>
              <a:t>страхові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холдінг-компанії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які</a:t>
            </a:r>
            <a:r>
              <a:rPr lang="ru-RU" sz="2000" dirty="0">
                <a:latin typeface="Comic Sans MS" pitchFamily="66" charset="0"/>
              </a:rPr>
              <a:t> є </a:t>
            </a:r>
            <a:r>
              <a:rPr lang="ru-RU" sz="2000" dirty="0" err="1">
                <a:latin typeface="Comic Sans MS" pitchFamily="66" charset="0"/>
              </a:rPr>
              <a:t>власністю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акціонерів</a:t>
            </a:r>
            <a:r>
              <a:rPr lang="ru-RU" sz="2000" dirty="0">
                <a:latin typeface="Comic Sans MS" pitchFamily="66" charset="0"/>
              </a:rPr>
              <a:t>, чия </a:t>
            </a:r>
            <a:r>
              <a:rPr lang="ru-RU" sz="2000" dirty="0" err="1">
                <a:latin typeface="Comic Sans MS" pitchFamily="66" charset="0"/>
              </a:rPr>
              <a:t>відповідальність</a:t>
            </a:r>
            <a:r>
              <a:rPr lang="ru-RU" sz="2000" dirty="0">
                <a:latin typeface="Comic Sans MS" pitchFamily="66" charset="0"/>
              </a:rPr>
              <a:t> за </a:t>
            </a:r>
            <a:r>
              <a:rPr lang="ru-RU" sz="2000" dirty="0" err="1">
                <a:latin typeface="Comic Sans MS" pitchFamily="66" charset="0"/>
              </a:rPr>
              <a:t>збитки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обмежується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вартістю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акцій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які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їм</a:t>
            </a:r>
            <a:r>
              <a:rPr lang="ru-RU" sz="2000" dirty="0">
                <a:latin typeface="Comic Sans MS" pitchFamily="66" charset="0"/>
              </a:rPr>
              <a:t> належать;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ru-RU" sz="2000" dirty="0" err="1" smtClean="0">
                <a:latin typeface="Comic Sans MS" pitchFamily="66" charset="0"/>
              </a:rPr>
              <a:t>взаємні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компанії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власниками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яких</a:t>
            </a:r>
            <a:r>
              <a:rPr lang="ru-RU" sz="2000" dirty="0">
                <a:latin typeface="Comic Sans MS" pitchFamily="66" charset="0"/>
              </a:rPr>
              <a:t> є </a:t>
            </a:r>
            <a:r>
              <a:rPr lang="ru-RU" sz="2000" dirty="0" err="1">
                <a:latin typeface="Comic Sans MS" pitchFamily="66" charset="0"/>
              </a:rPr>
              <a:t>власники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полісів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які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розподіляють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отриманий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прибуток</a:t>
            </a:r>
            <a:r>
              <a:rPr lang="ru-RU" sz="2000" dirty="0">
                <a:latin typeface="Comic Sans MS" pitchFamily="66" charset="0"/>
              </a:rPr>
              <a:t>;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ru-RU" sz="2000" dirty="0" err="1" smtClean="0">
                <a:latin typeface="Comic Sans MS" pitchFamily="66" charset="0"/>
              </a:rPr>
              <a:t>колективні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товариства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взаємного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страхування</a:t>
            </a:r>
            <a:r>
              <a:rPr lang="ru-RU" sz="2000" dirty="0">
                <a:latin typeface="Comic Sans MS" pitchFamily="66" charset="0"/>
              </a:rPr>
              <a:t>;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ru-RU" sz="2000" dirty="0" err="1" smtClean="0">
                <a:latin typeface="Comic Sans MS" pitchFamily="66" charset="0"/>
              </a:rPr>
              <a:t>кептивні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страхові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компанії</a:t>
            </a:r>
            <a:r>
              <a:rPr lang="ru-RU" sz="2000" dirty="0">
                <a:latin typeface="Comic Sans MS" pitchFamily="66" charset="0"/>
              </a:rPr>
              <a:t>;</a:t>
            </a:r>
          </a:p>
          <a:p>
            <a:pPr marL="285750" indent="-285750" fontAlgn="base">
              <a:buFont typeface="Wingdings" pitchFamily="2" charset="2"/>
              <a:buChar char="v"/>
            </a:pPr>
            <a:r>
              <a:rPr lang="ru-RU" sz="2000" dirty="0" err="1" smtClean="0">
                <a:latin typeface="Comic Sans MS" pitchFamily="66" charset="0"/>
              </a:rPr>
              <a:t>взаємні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асоціації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які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гарантують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відшкодування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збитку</a:t>
            </a:r>
            <a:r>
              <a:rPr lang="ru-RU" sz="2000" dirty="0">
                <a:latin typeface="Comic Sans MS" pitchFamily="66" charset="0"/>
              </a:rPr>
              <a:t> і </a:t>
            </a:r>
            <a:r>
              <a:rPr lang="ru-RU" sz="2000" dirty="0" err="1">
                <a:latin typeface="Comic Sans MS" pitchFamily="66" charset="0"/>
              </a:rPr>
              <a:t>приймають</a:t>
            </a:r>
            <a:r>
              <a:rPr lang="ru-RU" sz="2000" dirty="0">
                <a:latin typeface="Comic Sans MS" pitchFamily="66" charset="0"/>
              </a:rPr>
              <a:t> до </a:t>
            </a:r>
            <a:r>
              <a:rPr lang="ru-RU" sz="2000" dirty="0" err="1">
                <a:latin typeface="Comic Sans MS" pitchFamily="66" charset="0"/>
              </a:rPr>
              <a:t>страхування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ризики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від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осіб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зайнятих</a:t>
            </a:r>
            <a:r>
              <a:rPr lang="ru-RU" sz="2000" dirty="0">
                <a:latin typeface="Comic Sans MS" pitchFamily="66" charset="0"/>
              </a:rPr>
              <a:t> в </a:t>
            </a:r>
            <a:r>
              <a:rPr lang="ru-RU" sz="2000" dirty="0" err="1">
                <a:latin typeface="Comic Sans MS" pitchFamily="66" charset="0"/>
              </a:rPr>
              <a:t>окремій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галузі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промисловості</a:t>
            </a:r>
            <a:r>
              <a:rPr lang="ru-RU" sz="2000" dirty="0"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05273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Comic Sans MS" pitchFamily="66" charset="0"/>
              </a:rPr>
              <a:t>Страхування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зовнішньоекономічних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зв’язків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здійснюється</a:t>
            </a:r>
            <a:r>
              <a:rPr lang="ru-RU" sz="2400" dirty="0">
                <a:latin typeface="Comic Sans MS" pitchFamily="66" charset="0"/>
              </a:rPr>
              <a:t> за </a:t>
            </a:r>
            <a:r>
              <a:rPr lang="ru-RU" sz="2400" dirty="0" err="1">
                <a:latin typeface="Comic Sans MS" pitchFamily="66" charset="0"/>
              </a:rPr>
              <a:t>посередництвом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проведення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різних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міжнародних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страхових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операцій</a:t>
            </a:r>
            <a:r>
              <a:rPr lang="ru-RU" sz="2400" dirty="0">
                <a:latin typeface="Comic Sans MS" pitchFamily="66" charset="0"/>
              </a:rPr>
              <a:t>.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Міжнародні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страхові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операції</a:t>
            </a:r>
            <a:r>
              <a:rPr lang="ru-RU" sz="2400" dirty="0">
                <a:latin typeface="Comic Sans MS" pitchFamily="66" charset="0"/>
              </a:rPr>
              <a:t> – </a:t>
            </a:r>
            <a:r>
              <a:rPr lang="ru-RU" sz="2400" dirty="0" err="1">
                <a:latin typeface="Comic Sans MS" pitchFamily="66" charset="0"/>
              </a:rPr>
              <a:t>це</a:t>
            </a:r>
            <a:r>
              <a:rPr lang="ru-RU" sz="2400" dirty="0">
                <a:latin typeface="Comic Sans MS" pitchFamily="66" charset="0"/>
              </a:rPr>
              <a:t> система </a:t>
            </a:r>
            <a:r>
              <a:rPr lang="ru-RU" sz="2400" dirty="0" err="1">
                <a:latin typeface="Comic Sans MS" pitchFamily="66" charset="0"/>
              </a:rPr>
              <a:t>господарських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зв’язків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між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національними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економіками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різних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країн</a:t>
            </a:r>
            <a:r>
              <a:rPr lang="ru-RU" sz="2400" dirty="0">
                <a:latin typeface="Comic Sans MS" pitchFamily="66" charset="0"/>
              </a:rPr>
              <a:t> по </a:t>
            </a:r>
            <a:r>
              <a:rPr lang="ru-RU" sz="2400" dirty="0" err="1">
                <a:latin typeface="Comic Sans MS" pitchFamily="66" charset="0"/>
              </a:rPr>
              <a:t>реалізації</a:t>
            </a:r>
            <a:r>
              <a:rPr lang="ru-RU" sz="2400" dirty="0">
                <a:latin typeface="Comic Sans MS" pitchFamily="66" charset="0"/>
              </a:rPr>
              <a:t> страхового фонду.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99172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Міжнародні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страхові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операції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за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організаційно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-правовою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ознакою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поділяються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такі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групи</a:t>
            </a:r>
            <a:r>
              <a:rPr lang="ru-RU" sz="2400" dirty="0">
                <a:latin typeface="Comic Sans MS" pitchFamily="66" charset="0"/>
              </a:rPr>
              <a:t>: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1. </a:t>
            </a:r>
            <a:r>
              <a:rPr lang="ru-RU" sz="2400" dirty="0" err="1">
                <a:latin typeface="Comic Sans MS" pitchFamily="66" charset="0"/>
              </a:rPr>
              <a:t>Прямі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міжнародні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договірні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операції</a:t>
            </a:r>
            <a:r>
              <a:rPr lang="ru-RU" sz="2400" dirty="0">
                <a:latin typeface="Comic Sans MS" pitchFamily="66" charset="0"/>
              </a:rPr>
              <a:t>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2. </a:t>
            </a:r>
            <a:r>
              <a:rPr lang="ru-RU" sz="2400" dirty="0" err="1">
                <a:latin typeface="Comic Sans MS" pitchFamily="66" charset="0"/>
              </a:rPr>
              <a:t>Прямі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страхування</a:t>
            </a:r>
            <a:r>
              <a:rPr lang="ru-RU" sz="2400" dirty="0">
                <a:latin typeface="Comic Sans MS" pitchFamily="66" charset="0"/>
              </a:rPr>
              <a:t>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3. </a:t>
            </a:r>
            <a:r>
              <a:rPr lang="ru-RU" sz="2400" dirty="0" err="1">
                <a:latin typeface="Comic Sans MS" pitchFamily="66" charset="0"/>
              </a:rPr>
              <a:t>Посередницькі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страхування</a:t>
            </a:r>
            <a:r>
              <a:rPr lang="ru-RU" sz="2400" dirty="0">
                <a:latin typeface="Comic Sans MS" pitchFamily="66" charset="0"/>
              </a:rPr>
              <a:t>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4. </a:t>
            </a:r>
            <a:r>
              <a:rPr lang="ru-RU" sz="2400" dirty="0" err="1">
                <a:latin typeface="Comic Sans MS" pitchFamily="66" charset="0"/>
              </a:rPr>
              <a:t>Операції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міжнародного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перестрахування</a:t>
            </a:r>
            <a:r>
              <a:rPr lang="ru-RU" sz="2400" dirty="0">
                <a:latin typeface="Comic Sans MS" pitchFamily="66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560" y="116632"/>
            <a:ext cx="8928992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Прямі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міжнародні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договірні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операції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означають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що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полісоутримувач</a:t>
            </a:r>
            <a:r>
              <a:rPr lang="ru-RU" sz="2000" dirty="0">
                <a:latin typeface="Comic Sans MS" pitchFamily="66" charset="0"/>
              </a:rPr>
              <a:t> (</a:t>
            </a:r>
            <a:r>
              <a:rPr lang="ru-RU" sz="2000" dirty="0" err="1">
                <a:latin typeface="Comic Sans MS" pitchFamily="66" charset="0"/>
              </a:rPr>
              <a:t>страхівник</a:t>
            </a:r>
            <a:r>
              <a:rPr lang="ru-RU" sz="2000" dirty="0">
                <a:latin typeface="Comic Sans MS" pitchFamily="66" charset="0"/>
              </a:rPr>
              <a:t>) </a:t>
            </a:r>
            <a:r>
              <a:rPr lang="ru-RU" sz="2000" dirty="0" err="1">
                <a:latin typeface="Comic Sans MS" pitchFamily="66" charset="0"/>
              </a:rPr>
              <a:t>однієї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країни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заключає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договір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страхування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страхувателем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іншої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країни</a:t>
            </a:r>
            <a:r>
              <a:rPr lang="ru-RU" sz="2000" dirty="0">
                <a:latin typeface="Comic Sans MS" pitchFamily="66" charset="0"/>
              </a:rPr>
              <a:t>. </a:t>
            </a:r>
            <a:r>
              <a:rPr lang="ru-RU" sz="2000" dirty="0" err="1">
                <a:latin typeface="Comic Sans MS" pitchFamily="66" charset="0"/>
              </a:rPr>
              <a:t>Дані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операції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укладаються</a:t>
            </a:r>
            <a:r>
              <a:rPr lang="ru-RU" sz="2000" dirty="0">
                <a:latin typeface="Comic Sans MS" pitchFamily="66" charset="0"/>
              </a:rPr>
              <a:t> як </a:t>
            </a:r>
            <a:r>
              <a:rPr lang="ru-RU" sz="2000" dirty="0" err="1">
                <a:latin typeface="Comic Sans MS" pitchFamily="66" charset="0"/>
              </a:rPr>
              <a:t>безпосередньо</a:t>
            </a:r>
            <a:r>
              <a:rPr lang="ru-RU" sz="2000" dirty="0">
                <a:latin typeface="Comic Sans MS" pitchFamily="66" charset="0"/>
              </a:rPr>
              <a:t> головною конторою головного </a:t>
            </a:r>
            <a:r>
              <a:rPr lang="ru-RU" sz="2000" dirty="0" err="1">
                <a:latin typeface="Comic Sans MS" pitchFamily="66" charset="0"/>
              </a:rPr>
              <a:t>страхувальника</a:t>
            </a:r>
            <a:r>
              <a:rPr lang="ru-RU" sz="2000" dirty="0">
                <a:latin typeface="Comic Sans MS" pitchFamily="66" charset="0"/>
              </a:rPr>
              <a:t>, так і через </a:t>
            </a:r>
            <a:r>
              <a:rPr lang="ru-RU" sz="2000" dirty="0" err="1">
                <a:latin typeface="Comic Sans MS" pitchFamily="66" charset="0"/>
              </a:rPr>
              <a:t>страхових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брокерів</a:t>
            </a:r>
            <a:r>
              <a:rPr lang="ru-RU" sz="2000" dirty="0">
                <a:latin typeface="Comic Sans MS" pitchFamily="66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560" y="1916832"/>
            <a:ext cx="8928992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Прямі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страхування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означають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що</a:t>
            </a:r>
            <a:r>
              <a:rPr lang="ru-RU" sz="2000" dirty="0">
                <a:latin typeface="Comic Sans MS" pitchFamily="66" charset="0"/>
              </a:rPr>
              <a:t> договори </a:t>
            </a:r>
            <a:r>
              <a:rPr lang="ru-RU" sz="2000" dirty="0" err="1">
                <a:latin typeface="Comic Sans MS" pitchFamily="66" charset="0"/>
              </a:rPr>
              <a:t>страхування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укладаються</a:t>
            </a:r>
            <a:r>
              <a:rPr lang="ru-RU" sz="2000" dirty="0">
                <a:latin typeface="Comic Sans MS" pitchFamily="66" charset="0"/>
              </a:rPr>
              <a:t> через </a:t>
            </a:r>
            <a:r>
              <a:rPr lang="ru-RU" sz="2000" dirty="0" err="1">
                <a:latin typeface="Comic Sans MS" pitchFamily="66" charset="0"/>
              </a:rPr>
              <a:t>агентські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організації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страхувальника</a:t>
            </a:r>
            <a:r>
              <a:rPr lang="ru-RU" sz="2000" dirty="0">
                <a:latin typeface="Comic Sans MS" pitchFamily="66" charset="0"/>
              </a:rPr>
              <a:t> за кордоном. </a:t>
            </a:r>
            <a:r>
              <a:rPr lang="ru-RU" sz="2000" dirty="0" err="1">
                <a:latin typeface="Comic Sans MS" pitchFamily="66" charset="0"/>
              </a:rPr>
              <a:t>Ці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операції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здійснюються</a:t>
            </a:r>
            <a:r>
              <a:rPr lang="ru-RU" sz="2000" dirty="0">
                <a:latin typeface="Comic Sans MS" pitchFamily="66" charset="0"/>
              </a:rPr>
              <a:t>, коли </a:t>
            </a:r>
            <a:r>
              <a:rPr lang="ru-RU" sz="2000" dirty="0" err="1">
                <a:latin typeface="Comic Sans MS" pitchFamily="66" charset="0"/>
              </a:rPr>
              <a:t>відсутній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національний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страховий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ринок</a:t>
            </a:r>
            <a:r>
              <a:rPr lang="ru-RU" sz="2000" dirty="0">
                <a:latin typeface="Comic Sans MS" pitchFamily="66" charset="0"/>
              </a:rPr>
              <a:t>, є </a:t>
            </a:r>
            <a:r>
              <a:rPr lang="ru-RU" sz="2000" dirty="0" err="1">
                <a:latin typeface="Comic Sans MS" pitchFamily="66" charset="0"/>
              </a:rPr>
              <a:t>конкретні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фінансово-комерційні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переваги</a:t>
            </a:r>
            <a:r>
              <a:rPr lang="ru-RU" sz="2000" dirty="0">
                <a:latin typeface="Comic Sans MS" pitchFamily="66" charset="0"/>
              </a:rPr>
              <a:t> (</a:t>
            </a:r>
            <a:r>
              <a:rPr lang="ru-RU" sz="2000" dirty="0" err="1">
                <a:latin typeface="Comic Sans MS" pitchFamily="66" charset="0"/>
              </a:rPr>
              <a:t>більш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низькі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тарифи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більший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обсяг</a:t>
            </a:r>
            <a:r>
              <a:rPr lang="ru-RU" sz="2000" dirty="0">
                <a:latin typeface="Comic Sans MS" pitchFamily="66" charset="0"/>
              </a:rPr>
              <a:t> страхового </a:t>
            </a:r>
            <a:r>
              <a:rPr lang="ru-RU" sz="2000" dirty="0" err="1">
                <a:latin typeface="Comic Sans MS" pitchFamily="66" charset="0"/>
              </a:rPr>
              <a:t>покриття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валютні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фактори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тощо</a:t>
            </a:r>
            <a:r>
              <a:rPr lang="ru-RU" sz="2000" dirty="0">
                <a:latin typeface="Comic Sans MS" pitchFamily="66" charset="0"/>
              </a:rPr>
              <a:t>) </a:t>
            </a:r>
            <a:r>
              <a:rPr lang="ru-RU" sz="2000" dirty="0" err="1">
                <a:latin typeface="Comic Sans MS" pitchFamily="66" charset="0"/>
              </a:rPr>
              <a:t>чи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факти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юридичного</a:t>
            </a:r>
            <a:r>
              <a:rPr lang="ru-RU" sz="2000" dirty="0">
                <a:latin typeface="Comic Sans MS" pitchFamily="66" charset="0"/>
              </a:rPr>
              <a:t> (фактичного) </a:t>
            </a:r>
            <a:r>
              <a:rPr lang="ru-RU" sz="2000" dirty="0" err="1">
                <a:latin typeface="Comic Sans MS" pitchFamily="66" charset="0"/>
              </a:rPr>
              <a:t>примушення</a:t>
            </a:r>
            <a:r>
              <a:rPr lang="ru-RU" sz="2000" dirty="0">
                <a:latin typeface="Comic Sans MS" pitchFamily="66" charset="0"/>
              </a:rPr>
              <a:t> (</a:t>
            </a:r>
            <a:r>
              <a:rPr lang="ru-RU" sz="2000" dirty="0" err="1">
                <a:latin typeface="Comic Sans MS" pitchFamily="66" charset="0"/>
              </a:rPr>
              <a:t>наприклад</a:t>
            </a:r>
            <a:r>
              <a:rPr lang="ru-RU" sz="2000" dirty="0">
                <a:latin typeface="Comic Sans MS" pitchFamily="66" charset="0"/>
              </a:rPr>
              <a:t>, у </a:t>
            </a:r>
            <a:r>
              <a:rPr lang="ru-RU" sz="2000" dirty="0" err="1">
                <a:latin typeface="Comic Sans MS" pitchFamily="66" charset="0"/>
              </a:rPr>
              <a:t>відповідності</a:t>
            </a:r>
            <a:r>
              <a:rPr lang="ru-RU" sz="2000" dirty="0">
                <a:latin typeface="Comic Sans MS" pitchFamily="66" charset="0"/>
              </a:rPr>
              <a:t> з </a:t>
            </a:r>
            <a:r>
              <a:rPr lang="ru-RU" sz="2000" dirty="0" err="1">
                <a:latin typeface="Comic Sans MS" pitchFamily="66" charset="0"/>
              </a:rPr>
              <a:t>зовнішньоторговим</a:t>
            </a:r>
            <a:r>
              <a:rPr lang="ru-RU" sz="2000" dirty="0">
                <a:latin typeface="Comic Sans MS" pitchFamily="66" charset="0"/>
              </a:rPr>
              <a:t> контрактом на </a:t>
            </a:r>
            <a:r>
              <a:rPr lang="ru-RU" sz="2000" dirty="0" err="1">
                <a:latin typeface="Comic Sans MS" pitchFamily="66" charset="0"/>
              </a:rPr>
              <a:t>умовах</a:t>
            </a:r>
            <a:r>
              <a:rPr lang="ru-RU" sz="2000" dirty="0">
                <a:latin typeface="Comic Sans MS" pitchFamily="66" charset="0"/>
              </a:rPr>
              <a:t> СІФ), коли </a:t>
            </a:r>
            <a:r>
              <a:rPr lang="ru-RU" sz="2000" dirty="0" err="1">
                <a:latin typeface="Comic Sans MS" pitchFamily="66" charset="0"/>
              </a:rPr>
              <a:t>експортер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приймає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зобов’язання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застрахувати</a:t>
            </a:r>
            <a:r>
              <a:rPr lang="ru-RU" sz="2000" dirty="0">
                <a:latin typeface="Comic Sans MS" pitchFamily="66" charset="0"/>
              </a:rPr>
              <a:t> товар у </a:t>
            </a:r>
            <a:r>
              <a:rPr lang="ru-RU" sz="2000" dirty="0" err="1">
                <a:latin typeface="Comic Sans MS" pitchFamily="66" charset="0"/>
              </a:rPr>
              <a:t>іноземного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страхувальника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призначеного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імпортером</a:t>
            </a:r>
            <a:r>
              <a:rPr lang="ru-RU" sz="2000" dirty="0">
                <a:latin typeface="Comic Sans MS" pitchFamily="66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560" y="5085184"/>
            <a:ext cx="892899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Посередницькі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страхування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означають</a:t>
            </a:r>
            <a:r>
              <a:rPr lang="ru-RU" sz="2000" dirty="0">
                <a:latin typeface="Comic Sans MS" pitchFamily="66" charset="0"/>
              </a:rPr>
              <a:t>, </a:t>
            </a:r>
            <a:r>
              <a:rPr lang="ru-RU" sz="2000" dirty="0" err="1">
                <a:latin typeface="Comic Sans MS" pitchFamily="66" charset="0"/>
              </a:rPr>
              <a:t>що</a:t>
            </a:r>
            <a:r>
              <a:rPr lang="ru-RU" sz="2000" dirty="0">
                <a:latin typeface="Comic Sans MS" pitchFamily="66" charset="0"/>
              </a:rPr>
              <a:t> договори </a:t>
            </a:r>
            <a:r>
              <a:rPr lang="ru-RU" sz="2000" dirty="0" err="1">
                <a:latin typeface="Comic Sans MS" pitchFamily="66" charset="0"/>
              </a:rPr>
              <a:t>страхування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укладаються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юридичними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самостійними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страховими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компаніями</a:t>
            </a:r>
            <a:r>
              <a:rPr lang="ru-RU" sz="2000" dirty="0">
                <a:latin typeface="Comic Sans MS" pitchFamily="66" charset="0"/>
              </a:rPr>
              <a:t> за кордоном, </a:t>
            </a:r>
            <a:r>
              <a:rPr lang="ru-RU" sz="2000" dirty="0" err="1">
                <a:latin typeface="Comic Sans MS" pitchFamily="66" charset="0"/>
              </a:rPr>
              <a:t>тобто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дочірніми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страховими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компаніями</a:t>
            </a:r>
            <a:r>
              <a:rPr lang="ru-RU" sz="20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980728"/>
            <a:ext cx="8712968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Перестрахування</a:t>
            </a:r>
            <a:r>
              <a:rPr lang="ru-RU" sz="2400" dirty="0">
                <a:latin typeface="Comic Sans MS" pitchFamily="66" charset="0"/>
              </a:rPr>
              <a:t> – </a:t>
            </a:r>
            <a:r>
              <a:rPr lang="ru-RU" sz="2400" dirty="0" err="1">
                <a:latin typeface="Comic Sans MS" pitchFamily="66" charset="0"/>
              </a:rPr>
              <a:t>це</a:t>
            </a:r>
            <a:r>
              <a:rPr lang="ru-RU" sz="2400" dirty="0">
                <a:latin typeface="Comic Sans MS" pitchFamily="66" charset="0"/>
              </a:rPr>
              <a:t> система </a:t>
            </a:r>
            <a:r>
              <a:rPr lang="ru-RU" sz="2400" dirty="0" err="1">
                <a:latin typeface="Comic Sans MS" pitchFamily="66" charset="0"/>
              </a:rPr>
              <a:t>економічних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відносин</a:t>
            </a:r>
            <a:r>
              <a:rPr lang="ru-RU" sz="2400" dirty="0">
                <a:latin typeface="Comic Sans MS" pitchFamily="66" charset="0"/>
              </a:rPr>
              <a:t>, у </a:t>
            </a:r>
            <a:r>
              <a:rPr lang="ru-RU" sz="2400" dirty="0" err="1">
                <a:latin typeface="Comic Sans MS" pitchFamily="66" charset="0"/>
              </a:rPr>
              <a:t>відповідності</a:t>
            </a:r>
            <a:r>
              <a:rPr lang="ru-RU" sz="2400" dirty="0">
                <a:latin typeface="Comic Sans MS" pitchFamily="66" charset="0"/>
              </a:rPr>
              <a:t> з </a:t>
            </a:r>
            <a:r>
              <a:rPr lang="ru-RU" sz="2400" dirty="0" err="1">
                <a:latin typeface="Comic Sans MS" pitchFamily="66" charset="0"/>
              </a:rPr>
              <a:t>якою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страхуватель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приймаючи</a:t>
            </a:r>
            <a:r>
              <a:rPr lang="ru-RU" sz="2400" dirty="0">
                <a:latin typeface="Comic Sans MS" pitchFamily="66" charset="0"/>
              </a:rPr>
              <a:t> на </a:t>
            </a:r>
            <a:r>
              <a:rPr lang="ru-RU" sz="2400" dirty="0" err="1">
                <a:latin typeface="Comic Sans MS" pitchFamily="66" charset="0"/>
              </a:rPr>
              <a:t>страхування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ризики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частину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відповідальності</a:t>
            </a:r>
            <a:r>
              <a:rPr lang="ru-RU" sz="2400" dirty="0">
                <a:latin typeface="Comic Sans MS" pitchFamily="66" charset="0"/>
              </a:rPr>
              <a:t> по них </a:t>
            </a:r>
            <a:r>
              <a:rPr lang="ru-RU" sz="2400" dirty="0" err="1">
                <a:latin typeface="Comic Sans MS" pitchFamily="66" charset="0"/>
              </a:rPr>
              <a:t>передає</a:t>
            </a:r>
            <a:r>
              <a:rPr lang="ru-RU" sz="2400" dirty="0">
                <a:latin typeface="Comic Sans MS" pitchFamily="66" charset="0"/>
              </a:rPr>
              <a:t> на </a:t>
            </a:r>
            <a:r>
              <a:rPr lang="ru-RU" sz="2400" dirty="0" err="1">
                <a:latin typeface="Comic Sans MS" pitchFamily="66" charset="0"/>
              </a:rPr>
              <a:t>узгоджених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умовах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іншим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страхувателям</a:t>
            </a:r>
            <a:r>
              <a:rPr lang="ru-RU" sz="2400" dirty="0">
                <a:latin typeface="Comic Sans MS" pitchFamily="66" charset="0"/>
              </a:rPr>
              <a:t> з метою </a:t>
            </a:r>
            <a:r>
              <a:rPr lang="ru-RU" sz="2400" dirty="0" err="1">
                <a:latin typeface="Comic Sans MS" pitchFamily="66" charset="0"/>
              </a:rPr>
              <a:t>створення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збалансованого</a:t>
            </a:r>
            <a:r>
              <a:rPr lang="ru-RU" sz="2400" dirty="0">
                <a:latin typeface="Comic Sans MS" pitchFamily="66" charset="0"/>
              </a:rPr>
              <a:t> портфеля </a:t>
            </a:r>
            <a:r>
              <a:rPr lang="ru-RU" sz="2400" dirty="0" err="1">
                <a:latin typeface="Comic Sans MS" pitchFamily="66" charset="0"/>
              </a:rPr>
              <a:t>страхувань</a:t>
            </a:r>
            <a:r>
              <a:rPr lang="ru-RU" sz="2400" dirty="0">
                <a:latin typeface="Comic Sans MS" pitchFamily="66" charset="0"/>
              </a:rPr>
              <a:t>, </a:t>
            </a:r>
            <a:r>
              <a:rPr lang="ru-RU" sz="2400" dirty="0" err="1">
                <a:latin typeface="Comic Sans MS" pitchFamily="66" charset="0"/>
              </a:rPr>
              <a:t>забезпечення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фінансової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стійкості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страхових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операцій</a:t>
            </a:r>
            <a:r>
              <a:rPr lang="ru-RU" sz="2400" dirty="0">
                <a:latin typeface="Comic Sans MS" pitchFamily="66" charset="0"/>
              </a:rPr>
              <a:t>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 err="1">
                <a:latin typeface="Comic Sans MS" pitchFamily="66" charset="0"/>
              </a:rPr>
              <a:t>Перестрахування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представляє</a:t>
            </a:r>
            <a:r>
              <a:rPr lang="ru-RU" sz="2400" dirty="0">
                <a:latin typeface="Comic Sans MS" pitchFamily="66" charset="0"/>
              </a:rPr>
              <a:t> собою </a:t>
            </a:r>
            <a:r>
              <a:rPr lang="ru-RU" sz="2400" dirty="0" err="1">
                <a:latin typeface="Comic Sans MS" pitchFamily="66" charset="0"/>
              </a:rPr>
              <a:t>страхування</a:t>
            </a:r>
            <a:r>
              <a:rPr lang="ru-RU" sz="2400" dirty="0">
                <a:latin typeface="Comic Sans MS" pitchFamily="66" charset="0"/>
              </a:rPr>
              <a:t> одним </a:t>
            </a:r>
            <a:r>
              <a:rPr lang="ru-RU" sz="2400" dirty="0" err="1">
                <a:latin typeface="Comic Sans MS" pitchFamily="66" charset="0"/>
              </a:rPr>
              <a:t>страхівником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перестрахуватель</a:t>
            </a:r>
            <a:r>
              <a:rPr lang="ru-RU" sz="2400" dirty="0">
                <a:latin typeface="Comic Sans MS" pitchFamily="66" charset="0"/>
              </a:rPr>
              <a:t>) на </a:t>
            </a:r>
            <a:r>
              <a:rPr lang="ru-RU" sz="2400" dirty="0" err="1">
                <a:latin typeface="Comic Sans MS" pitchFamily="66" charset="0"/>
              </a:rPr>
              <a:t>певних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договірних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умовах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ризику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виконання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всіх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чи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частини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своїх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зобов’язань</a:t>
            </a:r>
            <a:r>
              <a:rPr lang="ru-RU" sz="2400" dirty="0">
                <a:latin typeface="Comic Sans MS" pitchFamily="66" charset="0"/>
              </a:rPr>
              <a:t> перед </a:t>
            </a:r>
            <a:r>
              <a:rPr lang="ru-RU" sz="2400" dirty="0" err="1">
                <a:latin typeface="Comic Sans MS" pitchFamily="66" charset="0"/>
              </a:rPr>
              <a:t>страхувателем</a:t>
            </a:r>
            <a:r>
              <a:rPr lang="ru-RU" sz="2400" dirty="0">
                <a:latin typeface="Comic Sans MS" pitchFamily="66" charset="0"/>
              </a:rPr>
              <a:t> у </a:t>
            </a:r>
            <a:r>
              <a:rPr lang="ru-RU" sz="2400" dirty="0" err="1">
                <a:latin typeface="Comic Sans MS" pitchFamily="66" charset="0"/>
              </a:rPr>
              <a:t>іншого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страхувальника</a:t>
            </a:r>
            <a:r>
              <a:rPr lang="ru-RU" sz="2400" dirty="0">
                <a:latin typeface="Comic Sans MS" pitchFamily="66" charset="0"/>
              </a:rPr>
              <a:t> (</a:t>
            </a:r>
            <a:r>
              <a:rPr lang="ru-RU" sz="2400" dirty="0" err="1">
                <a:latin typeface="Comic Sans MS" pitchFamily="66" charset="0"/>
              </a:rPr>
              <a:t>перестрахівника</a:t>
            </a:r>
            <a:r>
              <a:rPr lang="ru-RU" sz="2400" dirty="0">
                <a:latin typeface="Comic Sans MS" pitchFamily="66" charset="0"/>
              </a:rP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EDC33B-480B-4D4D-AAAA-443CBE30E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571</Words>
  <Application>Microsoft Office PowerPoint</Application>
  <PresentationFormat>Экран (4:3)</PresentationFormat>
  <Paragraphs>47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IntroducingPowerPoint2010</vt:lpstr>
      <vt:lpstr>  Страхові операції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Страхування зовнішньоекономічних зв’язків здійснюється за посередництвом проведення різних міжнародних страхових операцій, які здійснюють такі міжнародні страхові інститути: асоціації, бюро, об’єднання, товариства, комітети, союзи, федерації.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2014-03-05T19:13:32Z</dcterms:created>
  <dcterms:modified xsi:type="dcterms:W3CDTF">2014-03-10T18:54:56Z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