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8" r:id="rId9"/>
    <p:sldId id="265" r:id="rId10"/>
    <p:sldId id="266" r:id="rId11"/>
    <p:sldId id="267" r:id="rId12"/>
    <p:sldId id="264" r:id="rId13"/>
    <p:sldId id="273" r:id="rId14"/>
    <p:sldId id="272" r:id="rId15"/>
    <p:sldId id="271" r:id="rId16"/>
    <p:sldId id="270" r:id="rId17"/>
    <p:sldId id="269" r:id="rId18"/>
    <p:sldId id="276" r:id="rId19"/>
    <p:sldId id="275" r:id="rId20"/>
    <p:sldId id="278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534561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Constantia" pitchFamily="18" charset="0"/>
              </a:rPr>
              <a:t>Цікаві факти про сміття та шляхи його утилізації </a:t>
            </a:r>
            <a:endParaRPr lang="ru-RU" sz="4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8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У 1971 </a:t>
            </a:r>
            <a:r>
              <a:rPr lang="ru-RU" sz="2400" dirty="0" err="1" smtClean="0">
                <a:latin typeface="Constantia" pitchFamily="18" charset="0"/>
              </a:rPr>
              <a:t>році</a:t>
            </a:r>
            <a:r>
              <a:rPr lang="ru-RU" sz="2400" dirty="0" smtClean="0">
                <a:latin typeface="Constantia" pitchFamily="18" charset="0"/>
              </a:rPr>
              <a:t> Орегон став першим штатом США, в </a:t>
            </a:r>
            <a:r>
              <a:rPr lang="ru-RU" sz="2400" dirty="0" err="1" smtClean="0">
                <a:latin typeface="Constantia" pitchFamily="18" charset="0"/>
              </a:rPr>
              <a:t>якому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був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розроблений</a:t>
            </a:r>
            <a:r>
              <a:rPr lang="ru-RU" sz="2400" dirty="0" smtClean="0">
                <a:latin typeface="Constantia" pitchFamily="18" charset="0"/>
              </a:rPr>
              <a:t> закон для </a:t>
            </a:r>
            <a:r>
              <a:rPr lang="ru-RU" sz="2400" dirty="0" err="1" smtClean="0">
                <a:latin typeface="Constantia" pitchFamily="18" charset="0"/>
              </a:rPr>
              <a:t>стимулювання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збору</a:t>
            </a:r>
            <a:r>
              <a:rPr lang="ru-RU" sz="2400" dirty="0" smtClean="0">
                <a:latin typeface="Constantia" pitchFamily="18" charset="0"/>
              </a:rPr>
              <a:t> банок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пляшок</a:t>
            </a:r>
            <a:r>
              <a:rPr lang="ru-RU" sz="2400" dirty="0" smtClean="0">
                <a:latin typeface="Constantia" pitchFamily="18" charset="0"/>
              </a:rPr>
              <a:t> та </a:t>
            </a:r>
            <a:r>
              <a:rPr lang="ru-RU" sz="2400" dirty="0" err="1" smtClean="0">
                <a:latin typeface="Constantia" pitchFamily="18" charset="0"/>
              </a:rPr>
              <a:t>зменшення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кількості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сміття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Згідно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цим</a:t>
            </a:r>
            <a:r>
              <a:rPr lang="ru-RU" sz="2400" dirty="0" smtClean="0">
                <a:latin typeface="Constantia" pitchFamily="18" charset="0"/>
              </a:rPr>
              <a:t> законом, </a:t>
            </a:r>
            <a:r>
              <a:rPr lang="ru-RU" sz="2400" dirty="0" err="1" smtClean="0">
                <a:latin typeface="Constantia" pitchFamily="18" charset="0"/>
              </a:rPr>
              <a:t>споживачі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отримували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гроші</a:t>
            </a:r>
            <a:r>
              <a:rPr lang="ru-RU" sz="2400" dirty="0" smtClean="0">
                <a:latin typeface="Constantia" pitchFamily="18" charset="0"/>
              </a:rPr>
              <a:t> за </a:t>
            </a:r>
            <a:r>
              <a:rPr lang="ru-RU" sz="2400" dirty="0" err="1" smtClean="0">
                <a:latin typeface="Constantia" pitchFamily="18" charset="0"/>
              </a:rPr>
              <a:t>утилізацію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тари</a:t>
            </a:r>
            <a:r>
              <a:rPr lang="ru-RU" sz="2400" dirty="0" smtClean="0">
                <a:latin typeface="Constantia" pitchFamily="18" charset="0"/>
              </a:rPr>
              <a:t> для </a:t>
            </a:r>
            <a:r>
              <a:rPr lang="ru-RU" sz="2400" dirty="0" err="1" smtClean="0">
                <a:latin typeface="Constantia" pitchFamily="18" charset="0"/>
              </a:rPr>
              <a:t>безалкогольних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напоїв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пива.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Рисунок 4" descr="1274994712_C1F3F2FBEBEAE820EFE8E2E020EEF5EBE0E6E4E0FEF2F1FF203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84376"/>
            <a:ext cx="6197798" cy="38736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60648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Щороку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американці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викидають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таку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кількість</a:t>
            </a:r>
            <a:r>
              <a:rPr lang="ru-RU" sz="2800" dirty="0" smtClean="0">
                <a:latin typeface="Constantia" pitchFamily="18" charset="0"/>
              </a:rPr>
              <a:t> банок </a:t>
            </a:r>
            <a:r>
              <a:rPr lang="ru-RU" sz="2800" dirty="0" err="1" smtClean="0">
                <a:latin typeface="Constantia" pitchFamily="18" charset="0"/>
              </a:rPr>
              <a:t>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пляшок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з-під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газованої</a:t>
            </a:r>
            <a:r>
              <a:rPr lang="ru-RU" sz="2800" dirty="0" smtClean="0">
                <a:latin typeface="Constantia" pitchFamily="18" charset="0"/>
              </a:rPr>
              <a:t> води </a:t>
            </a:r>
            <a:r>
              <a:rPr lang="ru-RU" sz="2800" dirty="0" err="1" smtClean="0">
                <a:latin typeface="Constantia" pitchFamily="18" charset="0"/>
              </a:rPr>
              <a:t>з</a:t>
            </a:r>
            <a:r>
              <a:rPr lang="ru-RU" sz="2800" dirty="0" smtClean="0">
                <a:latin typeface="Constantia" pitchFamily="18" charset="0"/>
              </a:rPr>
              <a:t> сиропом, </a:t>
            </a:r>
            <a:r>
              <a:rPr lang="ru-RU" sz="2800" dirty="0" err="1" smtClean="0">
                <a:latin typeface="Constantia" pitchFamily="18" charset="0"/>
              </a:rPr>
              <a:t>якого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вистачить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щоб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побудувати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</a:t>
            </a:r>
            <a:r>
              <a:rPr lang="ru-RU" sz="2800" dirty="0" smtClean="0">
                <a:latin typeface="Constantia" pitchFamily="18" charset="0"/>
              </a:rPr>
              <a:t> них </a:t>
            </a:r>
            <a:r>
              <a:rPr lang="ru-RU" sz="2800" dirty="0" err="1" smtClean="0">
                <a:latin typeface="Constantia" pitchFamily="18" charset="0"/>
              </a:rPr>
              <a:t>двадцять</a:t>
            </a:r>
            <a:r>
              <a:rPr lang="ru-RU" sz="2800" dirty="0" smtClean="0">
                <a:latin typeface="Constantia" pitchFamily="18" charset="0"/>
              </a:rPr>
              <a:t> веж </a:t>
            </a:r>
            <a:r>
              <a:rPr lang="ru-RU" sz="2800" dirty="0" err="1" smtClean="0">
                <a:latin typeface="Constantia" pitchFamily="18" charset="0"/>
              </a:rPr>
              <a:t>висотою</a:t>
            </a:r>
            <a:r>
              <a:rPr lang="ru-RU" sz="2800" dirty="0" smtClean="0">
                <a:latin typeface="Constantia" pitchFamily="18" charset="0"/>
              </a:rPr>
              <a:t> до </a:t>
            </a:r>
            <a:r>
              <a:rPr lang="ru-RU" sz="2800" dirty="0" err="1" smtClean="0">
                <a:latin typeface="Constantia" pitchFamily="18" charset="0"/>
              </a:rPr>
              <a:t>місяця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20110421-131022-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82480"/>
            <a:ext cx="3672408" cy="49755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6064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Близько</a:t>
            </a:r>
            <a:r>
              <a:rPr lang="ru-RU" sz="2800" dirty="0" smtClean="0">
                <a:latin typeface="Constantia" pitchFamily="18" charset="0"/>
              </a:rPr>
              <a:t> 50 </a:t>
            </a:r>
            <a:r>
              <a:rPr lang="ru-RU" sz="2800" dirty="0" err="1" smtClean="0">
                <a:latin typeface="Constantia" pitchFamily="18" charset="0"/>
              </a:rPr>
              <a:t>мільйонів</a:t>
            </a:r>
            <a:r>
              <a:rPr lang="ru-RU" sz="2800" dirty="0" smtClean="0">
                <a:latin typeface="Constantia" pitchFamily="18" charset="0"/>
              </a:rPr>
              <a:t> тонн </a:t>
            </a:r>
            <a:r>
              <a:rPr lang="ru-RU" sz="2800" dirty="0" err="1" smtClean="0">
                <a:latin typeface="Constantia" pitchFamily="18" charset="0"/>
              </a:rPr>
              <a:t>сміття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від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використаних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стільникових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телефонів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комп'ютерів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утворюється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щорічно</a:t>
            </a:r>
            <a:r>
              <a:rPr lang="ru-RU" sz="2800" dirty="0" smtClean="0">
                <a:latin typeface="Constantia" pitchFamily="18" charset="0"/>
              </a:rPr>
              <a:t> по </a:t>
            </a:r>
            <a:r>
              <a:rPr lang="ru-RU" sz="2800" dirty="0" err="1" smtClean="0">
                <a:latin typeface="Constantia" pitchFamily="18" charset="0"/>
              </a:rPr>
              <a:t>всьому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світу</a:t>
            </a:r>
            <a:r>
              <a:rPr lang="ru-RU" sz="2800" dirty="0" smtClean="0">
                <a:latin typeface="Constantia" pitchFamily="18" charset="0"/>
              </a:rPr>
              <a:t>. </a:t>
            </a:r>
            <a:r>
              <a:rPr lang="ru-RU" sz="2800" dirty="0" err="1" smtClean="0">
                <a:latin typeface="Constantia" pitchFamily="18" charset="0"/>
              </a:rPr>
              <a:t>Цього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вистачить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щоб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оперезати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земну</a:t>
            </a:r>
            <a:r>
              <a:rPr lang="ru-RU" sz="2800" dirty="0" smtClean="0">
                <a:latin typeface="Constantia" pitchFamily="18" charset="0"/>
              </a:rPr>
              <a:t> кулю </a:t>
            </a:r>
            <a:r>
              <a:rPr lang="ru-RU" sz="2800" dirty="0" err="1" smtClean="0">
                <a:latin typeface="Constantia" pitchFamily="18" charset="0"/>
              </a:rPr>
              <a:t>вантажівками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цими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відходами</a:t>
            </a:r>
            <a:r>
              <a:rPr lang="ru-RU" sz="2800" dirty="0" smtClean="0">
                <a:latin typeface="Constantia" pitchFamily="18" charset="0"/>
              </a:rPr>
              <a:t> наполовину.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clip4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784" y="2204864"/>
            <a:ext cx="5754216" cy="431566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0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Для того, </a:t>
            </a:r>
            <a:r>
              <a:rPr lang="ru-RU" sz="2400" dirty="0" err="1" smtClean="0">
                <a:latin typeface="Constantia" pitchFamily="18" charset="0"/>
              </a:rPr>
              <a:t>щоб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недопалки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фільтри</a:t>
            </a:r>
            <a:r>
              <a:rPr lang="ru-RU" sz="2400" dirty="0" smtClean="0">
                <a:latin typeface="Constantia" pitchFamily="18" charset="0"/>
              </a:rPr>
              <a:t> сигарет </a:t>
            </a:r>
            <a:r>
              <a:rPr lang="ru-RU" sz="2400" dirty="0" err="1" smtClean="0">
                <a:latin typeface="Constantia" pitchFamily="18" charset="0"/>
              </a:rPr>
              <a:t>перегній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необхідно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дванадцять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років</a:t>
            </a:r>
            <a:r>
              <a:rPr lang="ru-RU" sz="2400" dirty="0" smtClean="0">
                <a:latin typeface="Constantia" pitchFamily="18" charset="0"/>
              </a:rPr>
              <a:t>. Для того, </a:t>
            </a:r>
            <a:r>
              <a:rPr lang="ru-RU" sz="2400" dirty="0" err="1" smtClean="0">
                <a:latin typeface="Constantia" pitchFamily="18" charset="0"/>
              </a:rPr>
              <a:t>щоб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розклалася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алюмінієва</a:t>
            </a:r>
            <a:r>
              <a:rPr lang="ru-RU" sz="2400" dirty="0" smtClean="0">
                <a:latin typeface="Constantia" pitchFamily="18" charset="0"/>
              </a:rPr>
              <a:t> банка, буде </a:t>
            </a:r>
            <a:r>
              <a:rPr lang="ru-RU" sz="2400" dirty="0" err="1" smtClean="0">
                <a:latin typeface="Constantia" pitchFamily="18" charset="0"/>
              </a:rPr>
              <a:t>потрібно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</a:t>
            </a:r>
            <a:r>
              <a:rPr lang="ru-RU" sz="2400" dirty="0" smtClean="0">
                <a:latin typeface="Constantia" pitchFamily="18" charset="0"/>
              </a:rPr>
              <a:t> 200 до 500 </a:t>
            </a:r>
            <a:r>
              <a:rPr lang="ru-RU" sz="2400" dirty="0" err="1" smtClean="0">
                <a:latin typeface="Constantia" pitchFamily="18" charset="0"/>
              </a:rPr>
              <a:t>років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Синтетичні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підгузники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гігієнічні</a:t>
            </a:r>
            <a:r>
              <a:rPr lang="ru-RU" sz="2400" dirty="0" smtClean="0">
                <a:latin typeface="Constantia" pitchFamily="18" charset="0"/>
              </a:rPr>
              <a:t> подушечки </a:t>
            </a:r>
            <a:r>
              <a:rPr lang="ru-RU" sz="2400" dirty="0" err="1" smtClean="0">
                <a:latin typeface="Constantia" pitchFamily="18" charset="0"/>
              </a:rPr>
              <a:t>зникнуть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безслідно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тільки</a:t>
            </a:r>
            <a:r>
              <a:rPr lang="ru-RU" sz="2400" dirty="0" smtClean="0">
                <a:latin typeface="Constantia" pitchFamily="18" charset="0"/>
              </a:rPr>
              <a:t> через 500-800 </a:t>
            </a:r>
            <a:r>
              <a:rPr lang="ru-RU" sz="2400" dirty="0" err="1" smtClean="0">
                <a:latin typeface="Constantia" pitchFamily="18" charset="0"/>
              </a:rPr>
              <a:t>років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Залишки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стірофома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пінополістиролу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наші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нащадки</a:t>
            </a:r>
            <a:r>
              <a:rPr lang="ru-RU" sz="2400" dirty="0" smtClean="0">
                <a:latin typeface="Constantia" pitchFamily="18" charset="0"/>
              </a:rPr>
              <a:t> не </a:t>
            </a:r>
            <a:r>
              <a:rPr lang="ru-RU" sz="2400" dirty="0" err="1" smtClean="0">
                <a:latin typeface="Constantia" pitchFamily="18" charset="0"/>
              </a:rPr>
              <a:t>зможуть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знайти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тільки</a:t>
            </a:r>
            <a:r>
              <a:rPr lang="ru-RU" sz="2400" dirty="0" smtClean="0">
                <a:latin typeface="Constantia" pitchFamily="18" charset="0"/>
              </a:rPr>
              <a:t> через </a:t>
            </a:r>
            <a:r>
              <a:rPr lang="ru-RU" sz="2400" dirty="0" err="1" smtClean="0">
                <a:latin typeface="Constantia" pitchFamily="18" charset="0"/>
              </a:rPr>
              <a:t>п'ять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тисячоліть</a:t>
            </a:r>
            <a:r>
              <a:rPr lang="ru-RU" sz="2400" dirty="0" smtClean="0">
                <a:latin typeface="Constantia" pitchFamily="18" charset="0"/>
              </a:rPr>
              <a:t>, а для </a:t>
            </a:r>
            <a:r>
              <a:rPr lang="ru-RU" sz="2400" dirty="0" err="1" smtClean="0">
                <a:latin typeface="Constantia" pitchFamily="18" charset="0"/>
              </a:rPr>
              <a:t>зникнення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поверхні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землі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скляної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пляшки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потрібно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близько</a:t>
            </a:r>
            <a:r>
              <a:rPr lang="ru-RU" sz="2400" dirty="0" smtClean="0">
                <a:latin typeface="Constantia" pitchFamily="18" charset="0"/>
              </a:rPr>
              <a:t> одного </a:t>
            </a:r>
            <a:r>
              <a:rPr lang="ru-RU" sz="2400" dirty="0" err="1" smtClean="0">
                <a:latin typeface="Constantia" pitchFamily="18" charset="0"/>
              </a:rPr>
              <a:t>мільйона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років</a:t>
            </a:r>
            <a:r>
              <a:rPr lang="ru-RU" sz="2400" dirty="0" smtClean="0">
                <a:latin typeface="Constantia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3" name="Рисунок 2" descr="termni-rozkladannya-smttya_6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17032"/>
            <a:ext cx="734481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864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Constantia" pitchFamily="18" charset="0"/>
              </a:rPr>
              <a:t>Отримання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енергії</a:t>
            </a:r>
            <a:r>
              <a:rPr lang="ru-RU" sz="3200" dirty="0" smtClean="0">
                <a:latin typeface="Constantia" pitchFamily="18" charset="0"/>
              </a:rPr>
              <a:t> за </a:t>
            </a:r>
            <a:r>
              <a:rPr lang="ru-RU" sz="3200" dirty="0" err="1" smtClean="0">
                <a:latin typeface="Constantia" pitchFamily="18" charset="0"/>
              </a:rPr>
              <a:t>рахунок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спалювання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сміття</a:t>
            </a:r>
            <a:r>
              <a:rPr lang="ru-RU" sz="3200" dirty="0" smtClean="0">
                <a:latin typeface="Constantia" pitchFamily="18" charset="0"/>
              </a:rPr>
              <a:t> в </a:t>
            </a:r>
            <a:r>
              <a:rPr lang="ru-RU" sz="3200" dirty="0" err="1" smtClean="0">
                <a:latin typeface="Constantia" pitchFamily="18" charset="0"/>
              </a:rPr>
              <a:t>британському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місті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Едмонтоні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щорічно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економить</a:t>
            </a:r>
            <a:r>
              <a:rPr lang="ru-RU" sz="3200" dirty="0" smtClean="0">
                <a:latin typeface="Constantia" pitchFamily="18" charset="0"/>
              </a:rPr>
              <a:t> 100 </a:t>
            </a:r>
            <a:r>
              <a:rPr lang="ru-RU" sz="3200" dirty="0" err="1" smtClean="0">
                <a:latin typeface="Constantia" pitchFamily="18" charset="0"/>
              </a:rPr>
              <a:t>тисяч</a:t>
            </a:r>
            <a:r>
              <a:rPr lang="ru-RU" sz="3200" dirty="0" smtClean="0">
                <a:latin typeface="Constantia" pitchFamily="18" charset="0"/>
              </a:rPr>
              <a:t> тонн </a:t>
            </a:r>
            <a:r>
              <a:rPr lang="ru-RU" sz="3200" dirty="0" err="1" smtClean="0">
                <a:latin typeface="Constantia" pitchFamily="18" charset="0"/>
              </a:rPr>
              <a:t>вугілля</a:t>
            </a:r>
            <a:r>
              <a:rPr lang="ru-RU" sz="3200" dirty="0" smtClean="0">
                <a:latin typeface="Constantia" pitchFamily="18" charset="0"/>
              </a:rPr>
              <a:t>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3" name="Рисунок 2" descr="dco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17136"/>
            <a:ext cx="6321152" cy="47408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662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У 2002 </a:t>
            </a:r>
            <a:r>
              <a:rPr lang="ru-RU" sz="2800" dirty="0" err="1" smtClean="0">
                <a:latin typeface="Constantia" pitchFamily="18" charset="0"/>
              </a:rPr>
              <a:t>році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астронавти</a:t>
            </a:r>
            <a:r>
              <a:rPr lang="ru-RU" sz="2800" dirty="0" smtClean="0">
                <a:latin typeface="Constantia" pitchFamily="18" charset="0"/>
              </a:rPr>
              <a:t> провели </a:t>
            </a:r>
            <a:r>
              <a:rPr lang="ru-RU" sz="2800" dirty="0" err="1" smtClean="0">
                <a:latin typeface="Constantia" pitchFamily="18" charset="0"/>
              </a:rPr>
              <a:t>прибирання</a:t>
            </a:r>
            <a:r>
              <a:rPr lang="ru-RU" sz="2800" dirty="0" smtClean="0">
                <a:latin typeface="Constantia" pitchFamily="18" charset="0"/>
              </a:rPr>
              <a:t> на </a:t>
            </a:r>
            <a:r>
              <a:rPr lang="ru-RU" sz="2800" dirty="0" err="1" smtClean="0">
                <a:latin typeface="Constantia" pitchFamily="18" charset="0"/>
              </a:rPr>
              <a:t>міжнародній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космічній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станції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зібравши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понад</a:t>
            </a:r>
            <a:r>
              <a:rPr lang="ru-RU" sz="2800" dirty="0" smtClean="0">
                <a:latin typeface="Constantia" pitchFamily="18" charset="0"/>
              </a:rPr>
              <a:t> 1800 </a:t>
            </a:r>
            <a:r>
              <a:rPr lang="ru-RU" sz="2800" dirty="0" err="1" smtClean="0">
                <a:latin typeface="Constantia" pitchFamily="18" charset="0"/>
              </a:rPr>
              <a:t>кілограм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сміття</a:t>
            </a:r>
            <a:r>
              <a:rPr lang="ru-RU" sz="2800" dirty="0" smtClean="0">
                <a:latin typeface="Constantia" pitchFamily="18" charset="0"/>
              </a:rPr>
              <a:t>. </a:t>
            </a:r>
            <a:r>
              <a:rPr lang="ru-RU" sz="2800" dirty="0" err="1" smtClean="0">
                <a:latin typeface="Constantia" pitchFamily="18" charset="0"/>
              </a:rPr>
              <a:t>Частина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його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була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відправлена</a:t>
            </a:r>
            <a:r>
              <a:rPr lang="ru-RU" sz="2800" dirty="0" smtClean="0">
                <a:latin typeface="Constantia" pitchFamily="18" charset="0"/>
              </a:rPr>
              <a:t> ​​назад на Землю, а </a:t>
            </a:r>
            <a:r>
              <a:rPr lang="ru-RU" sz="2800" dirty="0" err="1" smtClean="0">
                <a:latin typeface="Constantia" pitchFamily="18" charset="0"/>
              </a:rPr>
              <a:t>решту</a:t>
            </a:r>
            <a:r>
              <a:rPr lang="ru-RU" sz="2800" dirty="0" smtClean="0">
                <a:latin typeface="Constantia" pitchFamily="18" charset="0"/>
              </a:rPr>
              <a:t> погрузили на </a:t>
            </a:r>
            <a:r>
              <a:rPr lang="ru-RU" sz="2800" dirty="0" err="1" smtClean="0">
                <a:latin typeface="Constantia" pitchFamily="18" charset="0"/>
              </a:rPr>
              <a:t>безпілотну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російську</a:t>
            </a:r>
            <a:r>
              <a:rPr lang="ru-RU" sz="2800" dirty="0" smtClean="0">
                <a:latin typeface="Constantia" pitchFamily="18" charset="0"/>
              </a:rPr>
              <a:t> ракету </a:t>
            </a:r>
            <a:r>
              <a:rPr lang="ru-RU" sz="2800" dirty="0" err="1" smtClean="0">
                <a:latin typeface="Constantia" pitchFamily="18" charset="0"/>
              </a:rPr>
              <a:t>і</a:t>
            </a:r>
            <a:r>
              <a:rPr lang="ru-RU" sz="2800" dirty="0" smtClean="0">
                <a:latin typeface="Constantia" pitchFamily="18" charset="0"/>
              </a:rPr>
              <a:t> спалили в </a:t>
            </a:r>
            <a:r>
              <a:rPr lang="ru-RU" sz="2800" dirty="0" err="1" smtClean="0">
                <a:latin typeface="Constantia" pitchFamily="18" charset="0"/>
              </a:rPr>
              <a:t>атмосфері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" name="Рисунок 2" descr="kosmosm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12976"/>
            <a:ext cx="4644008" cy="32798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24744"/>
            <a:ext cx="709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Constantia" pitchFamily="18" charset="0"/>
              </a:rPr>
              <a:t>Вироби зі сміття </a:t>
            </a:r>
            <a:endParaRPr lang="ru-RU" sz="4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6247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i_heather_jansch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80" y="620688"/>
            <a:ext cx="835644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358704_139233001486_0_f020b_34b0d8a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526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663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Constantia" pitchFamily="18" charset="0"/>
              </a:rPr>
              <a:t>Кілька цікавих фактів про сміття у цілому світі 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4127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Тільки</a:t>
            </a:r>
            <a:r>
              <a:rPr lang="ru-RU" sz="2800" dirty="0" smtClean="0">
                <a:latin typeface="Constantia" pitchFamily="18" charset="0"/>
              </a:rPr>
              <a:t> в США </a:t>
            </a:r>
            <a:r>
              <a:rPr lang="ru-RU" sz="2800" dirty="0" err="1" smtClean="0">
                <a:latin typeface="Constantia" pitchFamily="18" charset="0"/>
              </a:rPr>
              <a:t>щорічно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викидається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18 000 000 000 </a:t>
            </a:r>
            <a:r>
              <a:rPr lang="ru-RU" sz="2800" dirty="0" err="1" smtClean="0">
                <a:latin typeface="Constantia" pitchFamily="18" charset="0"/>
              </a:rPr>
              <a:t>памперсів</a:t>
            </a:r>
            <a:r>
              <a:rPr lang="ru-RU" sz="2800" dirty="0" smtClean="0">
                <a:latin typeface="Constantia" pitchFamily="18" charset="0"/>
              </a:rPr>
              <a:t>!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Pampers_Premium__4f959bea468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031" y="2348880"/>
            <a:ext cx="4208969" cy="450912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Constantia" pitchFamily="18" charset="0"/>
              </a:rPr>
              <a:t>Біжутерія  та декор зі сміття 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3" name="Рисунок 2" descr="1283436953_cap_jewelry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1720" y="3573016"/>
            <a:ext cx="3872280" cy="3284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mkkrys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7092280" cy="2163145"/>
          </a:xfrm>
          <a:prstGeom prst="rect">
            <a:avLst/>
          </a:prstGeom>
        </p:spPr>
      </p:pic>
      <p:pic>
        <p:nvPicPr>
          <p:cNvPr id="5" name="Рисунок 4" descr="news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96952"/>
            <a:ext cx="5436846" cy="3672408"/>
          </a:xfrm>
          <a:prstGeom prst="rect">
            <a:avLst/>
          </a:prstGeom>
        </p:spPr>
      </p:pic>
      <p:pic>
        <p:nvPicPr>
          <p:cNvPr id="6" name="Рисунок 5" descr="Recycle-Bottle-Caps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764704"/>
            <a:ext cx="2121253" cy="33218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8864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onstantia" pitchFamily="18" charset="0"/>
              </a:rPr>
              <a:t>Вироби для дому зі сміття </a:t>
            </a:r>
          </a:p>
          <a:p>
            <a:endParaRPr lang="ru-RU" dirty="0"/>
          </a:p>
        </p:txBody>
      </p:sp>
      <p:pic>
        <p:nvPicPr>
          <p:cNvPr id="3" name="Рисунок 2" descr="3398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64704"/>
            <a:ext cx="5328592" cy="355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a69a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27" y="2492896"/>
            <a:ext cx="4620390" cy="417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19675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Constantia" pitchFamily="18" charset="0"/>
              </a:rPr>
              <a:t>Будинки з пляшок</a:t>
            </a:r>
          </a:p>
          <a:p>
            <a:r>
              <a:rPr lang="uk-UA" sz="3200" dirty="0" smtClean="0">
                <a:latin typeface="Constantia" pitchFamily="18" charset="0"/>
              </a:rPr>
              <a:t>Та кришечок  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3" name="Рисунок 2" descr="Bottle-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8932" cy="3960440"/>
          </a:xfrm>
          <a:prstGeom prst="rect">
            <a:avLst/>
          </a:prstGeom>
        </p:spPr>
      </p:pic>
      <p:pic>
        <p:nvPicPr>
          <p:cNvPr id="4" name="Рисунок 3" descr="kruw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48000"/>
            <a:ext cx="5436096" cy="3810000"/>
          </a:xfrm>
          <a:prstGeom prst="rect">
            <a:avLst/>
          </a:prstGeo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8570"/>
            <a:ext cx="3744838" cy="2929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Для </a:t>
            </a:r>
            <a:r>
              <a:rPr lang="ru-RU" sz="2800" dirty="0" err="1" smtClean="0">
                <a:latin typeface="Constantia" pitchFamily="18" charset="0"/>
              </a:rPr>
              <a:t>виготовлення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b="1" u="sng" dirty="0" err="1" smtClean="0">
                <a:latin typeface="Constantia" pitchFamily="18" charset="0"/>
              </a:rPr>
              <a:t>трун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вимагається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90272 </a:t>
            </a:r>
            <a:r>
              <a:rPr lang="ru-RU" sz="2800" dirty="0" smtClean="0">
                <a:latin typeface="Constantia" pitchFamily="18" charset="0"/>
              </a:rPr>
              <a:t>тонн </a:t>
            </a:r>
            <a:r>
              <a:rPr lang="ru-RU" sz="2800" dirty="0" err="1" smtClean="0">
                <a:latin typeface="Constantia" pitchFamily="18" charset="0"/>
              </a:rPr>
              <a:t>сталі</a:t>
            </a:r>
            <a:r>
              <a:rPr lang="ru-RU" sz="2800" dirty="0" smtClean="0">
                <a:latin typeface="Constantia" pitchFamily="18" charset="0"/>
              </a:rPr>
              <a:t>, 2700 тонн </a:t>
            </a:r>
            <a:r>
              <a:rPr lang="ru-RU" sz="2800" dirty="0" err="1" smtClean="0">
                <a:latin typeface="Constantia" pitchFamily="18" charset="0"/>
              </a:rPr>
              <a:t>міді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бронзи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більше</a:t>
            </a:r>
            <a:r>
              <a:rPr lang="ru-RU" sz="2800" dirty="0" smtClean="0">
                <a:latin typeface="Constantia" pitchFamily="18" charset="0"/>
              </a:rPr>
              <a:t> 9 </a:t>
            </a:r>
            <a:r>
              <a:rPr lang="ru-RU" sz="2800" dirty="0" err="1" smtClean="0">
                <a:latin typeface="Constantia" pitchFamily="18" charset="0"/>
              </a:rPr>
              <a:t>мільйонів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погонних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метрів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деревини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твердих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порід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покритих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токсичним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ламінатом</a:t>
            </a:r>
            <a:r>
              <a:rPr lang="ru-RU" sz="2800" dirty="0" smtClean="0">
                <a:latin typeface="Constantia" pitchFamily="18" charset="0"/>
              </a:rPr>
              <a:t>. </a:t>
            </a:r>
            <a:r>
              <a:rPr lang="ru-RU" sz="2800" dirty="0" err="1" smtClean="0">
                <a:latin typeface="Constantia" pitchFamily="18" charset="0"/>
              </a:rPr>
              <a:t>Британська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компанія</a:t>
            </a:r>
            <a:r>
              <a:rPr lang="ru-RU" sz="2800" dirty="0" smtClean="0">
                <a:latin typeface="Constantia" pitchFamily="18" charset="0"/>
              </a:rPr>
              <a:t> «</a:t>
            </a:r>
            <a:r>
              <a:rPr lang="ru-RU" sz="2800" dirty="0" err="1" smtClean="0">
                <a:latin typeface="Constantia" pitchFamily="18" charset="0"/>
              </a:rPr>
              <a:t>Екопод</a:t>
            </a:r>
            <a:r>
              <a:rPr lang="ru-RU" sz="2800" dirty="0" smtClean="0">
                <a:latin typeface="Constantia" pitchFamily="18" charset="0"/>
              </a:rPr>
              <a:t>» </a:t>
            </a:r>
            <a:r>
              <a:rPr lang="ru-RU" sz="2800" dirty="0" err="1" smtClean="0">
                <a:latin typeface="Constantia" pitchFamily="18" charset="0"/>
              </a:rPr>
              <a:t>запропонувала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оригінальне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рішення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цієї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проблеми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пропонуючи</a:t>
            </a:r>
            <a:r>
              <a:rPr lang="ru-RU" sz="2800" dirty="0" smtClean="0">
                <a:latin typeface="Constantia" pitchFamily="18" charset="0"/>
              </a:rPr>
              <a:t> труни, </a:t>
            </a:r>
            <a:r>
              <a:rPr lang="ru-RU" sz="2800" dirty="0" err="1" smtClean="0">
                <a:latin typeface="Constantia" pitchFamily="18" charset="0"/>
              </a:rPr>
              <a:t>зроблені</a:t>
            </a:r>
            <a:r>
              <a:rPr lang="ru-RU" sz="2800" dirty="0" smtClean="0">
                <a:latin typeface="Constantia" pitchFamily="18" charset="0"/>
              </a:rPr>
              <a:t> на 100% </a:t>
            </a:r>
            <a:r>
              <a:rPr lang="ru-RU" sz="2800" dirty="0" err="1" smtClean="0">
                <a:latin typeface="Constantia" pitchFamily="18" charset="0"/>
              </a:rPr>
              <a:t>з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переробленого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паперу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332656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У </a:t>
            </a:r>
            <a:r>
              <a:rPr lang="ru-RU" sz="2400" dirty="0" err="1" smtClean="0">
                <a:latin typeface="Constantia" pitchFamily="18" charset="0"/>
              </a:rPr>
              <a:t>Сполучених</a:t>
            </a:r>
            <a:r>
              <a:rPr lang="ru-RU" sz="2400" dirty="0" smtClean="0">
                <a:latin typeface="Constantia" pitchFamily="18" charset="0"/>
              </a:rPr>
              <a:t> Штатах </a:t>
            </a:r>
            <a:r>
              <a:rPr lang="ru-RU" sz="2400" dirty="0" err="1" smtClean="0">
                <a:latin typeface="Constantia" pitchFamily="18" charset="0"/>
              </a:rPr>
              <a:t>живе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тільки</a:t>
            </a:r>
            <a:r>
              <a:rPr lang="ru-RU" sz="2400" dirty="0" smtClean="0">
                <a:latin typeface="Constantia" pitchFamily="18" charset="0"/>
              </a:rPr>
              <a:t> 4% </a:t>
            </a:r>
            <a:r>
              <a:rPr lang="ru-RU" sz="2400" dirty="0" err="1" smtClean="0">
                <a:latin typeface="Constantia" pitchFamily="18" charset="0"/>
              </a:rPr>
              <a:t>світового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населення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але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ця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країна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стоїть</a:t>
            </a:r>
            <a:r>
              <a:rPr lang="ru-RU" sz="2400" dirty="0" smtClean="0">
                <a:latin typeface="Constantia" pitchFamily="18" charset="0"/>
              </a:rPr>
              <a:t> на </a:t>
            </a:r>
            <a:r>
              <a:rPr lang="ru-RU" sz="2400" dirty="0" err="1" smtClean="0">
                <a:latin typeface="Constantia" pitchFamily="18" charset="0"/>
              </a:rPr>
              <a:t>першому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місці</a:t>
            </a:r>
            <a:r>
              <a:rPr lang="ru-RU" sz="2400" dirty="0" smtClean="0">
                <a:latin typeface="Constantia" pitchFamily="18" charset="0"/>
              </a:rPr>
              <a:t> по </a:t>
            </a:r>
            <a:r>
              <a:rPr lang="ru-RU" sz="2400" dirty="0" err="1" smtClean="0">
                <a:latin typeface="Constantia" pitchFamily="18" charset="0"/>
              </a:rPr>
              <a:t>виробництву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сміття</a:t>
            </a:r>
            <a:r>
              <a:rPr lang="ru-RU" sz="2400" dirty="0" smtClean="0">
                <a:latin typeface="Constantia" pitchFamily="18" charset="0"/>
              </a:rPr>
              <a:t>. У 2006 </a:t>
            </a:r>
            <a:r>
              <a:rPr lang="ru-RU" sz="2400" dirty="0" err="1" smtClean="0">
                <a:latin typeface="Constantia" pitchFamily="18" charset="0"/>
              </a:rPr>
              <a:t>році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американці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викинули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або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здали</a:t>
            </a:r>
            <a:r>
              <a:rPr lang="ru-RU" sz="2400" dirty="0" smtClean="0">
                <a:latin typeface="Constantia" pitchFamily="18" charset="0"/>
              </a:rPr>
              <a:t> на </a:t>
            </a:r>
            <a:r>
              <a:rPr lang="ru-RU" sz="2400" dirty="0" err="1" smtClean="0">
                <a:latin typeface="Constantia" pitchFamily="18" charset="0"/>
              </a:rPr>
              <a:t>переробку</a:t>
            </a:r>
            <a:r>
              <a:rPr lang="ru-RU" sz="2400" dirty="0" smtClean="0">
                <a:latin typeface="Constantia" pitchFamily="18" charset="0"/>
              </a:rPr>
              <a:t> 250 </a:t>
            </a:r>
            <a:r>
              <a:rPr lang="ru-RU" sz="2400" dirty="0" err="1" smtClean="0">
                <a:latin typeface="Constantia" pitchFamily="18" charset="0"/>
              </a:rPr>
              <a:t>мільйонів</a:t>
            </a:r>
            <a:r>
              <a:rPr lang="ru-RU" sz="2400" dirty="0" smtClean="0">
                <a:latin typeface="Constantia" pitchFamily="18" charset="0"/>
              </a:rPr>
              <a:t> тонн </a:t>
            </a:r>
            <a:r>
              <a:rPr lang="ru-RU" sz="2400" dirty="0" err="1" smtClean="0">
                <a:latin typeface="Constantia" pitchFamily="18" charset="0"/>
              </a:rPr>
              <a:t>сміття</a:t>
            </a:r>
            <a:r>
              <a:rPr lang="ru-RU" sz="2400" dirty="0" smtClean="0">
                <a:latin typeface="Constantia" pitchFamily="18" charset="0"/>
              </a:rPr>
              <a:t>, а у </a:t>
            </a:r>
            <a:r>
              <a:rPr lang="ru-RU" sz="2400" dirty="0" err="1" smtClean="0">
                <a:latin typeface="Constantia" pitchFamily="18" charset="0"/>
              </a:rPr>
              <a:t>канадців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відходів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було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вісім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разів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менше,хоча</a:t>
            </a:r>
            <a:r>
              <a:rPr lang="ru-RU" sz="2400" dirty="0" smtClean="0">
                <a:latin typeface="Constantia" pitchFamily="18" charset="0"/>
              </a:rPr>
              <a:t> вони </a:t>
            </a:r>
            <a:r>
              <a:rPr lang="ru-RU" sz="2400" dirty="0" err="1" smtClean="0">
                <a:latin typeface="Constantia" pitchFamily="18" charset="0"/>
              </a:rPr>
              <a:t>знаходяться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поруч</a:t>
            </a:r>
            <a:r>
              <a:rPr lang="ru-RU" sz="2400" dirty="0" smtClean="0">
                <a:latin typeface="Constantia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nstantia" pitchFamily="18" charset="0"/>
              </a:rPr>
              <a:t>Ще</a:t>
            </a:r>
            <a:r>
              <a:rPr lang="ru-RU" sz="2400" dirty="0" smtClean="0">
                <a:latin typeface="Constantia" pitchFamily="18" charset="0"/>
              </a:rPr>
              <a:t> до 20 </a:t>
            </a:r>
            <a:r>
              <a:rPr lang="ru-RU" sz="2400" dirty="0" err="1" smtClean="0">
                <a:latin typeface="Constantia" pitchFamily="18" charset="0"/>
              </a:rPr>
              <a:t>століття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більшість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американців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європейців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практикували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використання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відходів</a:t>
            </a:r>
            <a:r>
              <a:rPr lang="ru-RU" sz="2400" dirty="0" smtClean="0">
                <a:latin typeface="Constantia" pitchFamily="18" charset="0"/>
              </a:rPr>
              <a:t> для </a:t>
            </a:r>
            <a:r>
              <a:rPr lang="ru-RU" sz="2400" dirty="0" err="1" smtClean="0">
                <a:latin typeface="Constantia" pitchFamily="18" charset="0"/>
              </a:rPr>
              <a:t>вторинних</a:t>
            </a:r>
            <a:r>
              <a:rPr lang="ru-RU" sz="2400" dirty="0" smtClean="0">
                <a:latin typeface="Constantia" pitchFamily="18" charset="0"/>
              </a:rPr>
              <a:t> потреб. </a:t>
            </a:r>
            <a:r>
              <a:rPr lang="ru-RU" sz="2400" dirty="0" err="1" smtClean="0">
                <a:latin typeface="Constantia" pitchFamily="18" charset="0"/>
              </a:rPr>
              <a:t>Найчастіше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це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відбувалося</a:t>
            </a:r>
            <a:r>
              <a:rPr lang="ru-RU" sz="2400" dirty="0" smtClean="0">
                <a:latin typeface="Constantia" pitchFamily="18" charset="0"/>
              </a:rPr>
              <a:t> в </a:t>
            </a:r>
            <a:r>
              <a:rPr lang="ru-RU" sz="2400" dirty="0" err="1" smtClean="0">
                <a:latin typeface="Constantia" pitchFamily="18" charset="0"/>
              </a:rPr>
              <a:t>сільському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господарстві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Наприклад</a:t>
            </a:r>
            <a:r>
              <a:rPr lang="ru-RU" sz="2400" dirty="0" smtClean="0">
                <a:latin typeface="Constantia" pitchFamily="18" charset="0"/>
              </a:rPr>
              <a:t>, в </a:t>
            </a:r>
            <a:r>
              <a:rPr lang="ru-RU" sz="2400" dirty="0" err="1" smtClean="0">
                <a:latin typeface="Constantia" pitchFamily="18" charset="0"/>
              </a:rPr>
              <a:t>Середні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кожум'яки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збирали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людську</a:t>
            </a:r>
            <a:r>
              <a:rPr lang="ru-RU" sz="2400" dirty="0" smtClean="0">
                <a:latin typeface="Constantia" pitchFamily="18" charset="0"/>
              </a:rPr>
              <a:t> сечу для </a:t>
            </a:r>
            <a:r>
              <a:rPr lang="ru-RU" sz="2400" dirty="0" err="1" smtClean="0">
                <a:latin typeface="Constantia" pitchFamily="18" charset="0"/>
              </a:rPr>
              <a:t>дублення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шкіри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тварин</a:t>
            </a:r>
            <a:r>
              <a:rPr lang="ru-RU" sz="2400" dirty="0" smtClean="0">
                <a:latin typeface="Constantia" pitchFamily="18" charset="0"/>
              </a:rPr>
              <a:t>. Сеча </a:t>
            </a:r>
            <a:r>
              <a:rPr lang="ru-RU" sz="2400" dirty="0" err="1" smtClean="0">
                <a:latin typeface="Constantia" pitchFamily="18" charset="0"/>
              </a:rPr>
              <a:t>також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застосовувалася</a:t>
            </a:r>
            <a:r>
              <a:rPr lang="ru-RU" sz="2400" dirty="0" smtClean="0">
                <a:latin typeface="Constantia" pitchFamily="18" charset="0"/>
              </a:rPr>
              <a:t> при </a:t>
            </a:r>
            <a:r>
              <a:rPr lang="ru-RU" sz="2400" dirty="0" err="1" smtClean="0">
                <a:latin typeface="Constantia" pitchFamily="18" charset="0"/>
              </a:rPr>
              <a:t>виробництві</a:t>
            </a:r>
            <a:r>
              <a:rPr lang="ru-RU" sz="2400" dirty="0" smtClean="0">
                <a:latin typeface="Constantia" pitchFamily="18" charset="0"/>
              </a:rPr>
              <a:t> пороху.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До 20 </a:t>
            </a:r>
            <a:r>
              <a:rPr lang="ru-RU" sz="2800" dirty="0" err="1" smtClean="0">
                <a:latin typeface="Constantia" pitchFamily="18" charset="0"/>
              </a:rPr>
              <a:t>століття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найбільш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вживаними</a:t>
            </a:r>
            <a:r>
              <a:rPr lang="ru-RU" sz="2800" dirty="0" smtClean="0">
                <a:latin typeface="Constantia" pitchFamily="18" charset="0"/>
              </a:rPr>
              <a:t> у </a:t>
            </a:r>
            <a:r>
              <a:rPr lang="ru-RU" sz="2800" dirty="0" err="1" smtClean="0">
                <a:latin typeface="Constantia" pitchFamily="18" charset="0"/>
              </a:rPr>
              <a:t>вторинному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виробництві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відходами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були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кістки</a:t>
            </a:r>
            <a:r>
              <a:rPr lang="ru-RU" sz="2800" dirty="0" smtClean="0">
                <a:latin typeface="Constantia" pitchFamily="18" charset="0"/>
              </a:rPr>
              <a:t>. </a:t>
            </a:r>
            <a:r>
              <a:rPr lang="ru-RU" sz="2800" dirty="0" err="1" smtClean="0">
                <a:latin typeface="Constantia" pitchFamily="18" charset="0"/>
              </a:rPr>
              <a:t>Перероблені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кістки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застосовувалися</a:t>
            </a:r>
            <a:r>
              <a:rPr lang="ru-RU" sz="2800" dirty="0" smtClean="0">
                <a:latin typeface="Constantia" pitchFamily="18" charset="0"/>
              </a:rPr>
              <a:t> для </a:t>
            </a:r>
            <a:r>
              <a:rPr lang="ru-RU" sz="2800" dirty="0" err="1" smtClean="0">
                <a:latin typeface="Constantia" pitchFamily="18" charset="0"/>
              </a:rPr>
              <a:t>виробництва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гудзиків</a:t>
            </a:r>
            <a:r>
              <a:rPr lang="ru-RU" sz="2800" dirty="0" smtClean="0">
                <a:latin typeface="Constantia" pitchFamily="18" charset="0"/>
              </a:rPr>
              <a:t>, желатину, </a:t>
            </a:r>
            <a:r>
              <a:rPr lang="ru-RU" sz="2800" dirty="0" err="1" smtClean="0">
                <a:latin typeface="Constantia" pitchFamily="18" charset="0"/>
              </a:rPr>
              <a:t>різних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клеючих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матеріалів</a:t>
            </a:r>
            <a:r>
              <a:rPr lang="ru-RU" sz="2800" dirty="0" smtClean="0">
                <a:latin typeface="Constantia" pitchFamily="18" charset="0"/>
              </a:rPr>
              <a:t>, а </a:t>
            </a:r>
            <a:r>
              <a:rPr lang="ru-RU" sz="2800" dirty="0" err="1" smtClean="0">
                <a:latin typeface="Constantia" pitchFamily="18" charset="0"/>
              </a:rPr>
              <a:t>також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папери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" name="Рисунок 4" descr="masca-cu-jalantin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708920"/>
            <a:ext cx="5717902" cy="388149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3265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В </a:t>
            </a:r>
            <a:r>
              <a:rPr lang="ru-RU" sz="2400" dirty="0" err="1" smtClean="0">
                <a:latin typeface="Constantia" pitchFamily="18" charset="0"/>
              </a:rPr>
              <a:t>кінці</a:t>
            </a:r>
            <a:r>
              <a:rPr lang="ru-RU" sz="2400" dirty="0" smtClean="0">
                <a:latin typeface="Constantia" pitchFamily="18" charset="0"/>
              </a:rPr>
              <a:t> 19 </a:t>
            </a:r>
            <a:r>
              <a:rPr lang="ru-RU" sz="2400" dirty="0" err="1" smtClean="0">
                <a:latin typeface="Constantia" pitchFamily="18" charset="0"/>
              </a:rPr>
              <a:t>століття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рознощики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товарів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були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основними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збирачами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брухту</a:t>
            </a:r>
            <a:r>
              <a:rPr lang="ru-RU" sz="2400" dirty="0" smtClean="0">
                <a:latin typeface="Constantia" pitchFamily="18" charset="0"/>
              </a:rPr>
              <a:t>. Вони </a:t>
            </a:r>
            <a:r>
              <a:rPr lang="ru-RU" sz="2400" dirty="0" err="1" smtClean="0">
                <a:latin typeface="Constantia" pitchFamily="18" charset="0"/>
              </a:rPr>
              <a:t>скуповували</a:t>
            </a:r>
            <a:r>
              <a:rPr lang="ru-RU" sz="2400" dirty="0" smtClean="0">
                <a:latin typeface="Constantia" pitchFamily="18" charset="0"/>
              </a:rPr>
              <a:t> у </a:t>
            </a:r>
            <a:r>
              <a:rPr lang="ru-RU" sz="2400" dirty="0" err="1" smtClean="0">
                <a:latin typeface="Constantia" pitchFamily="18" charset="0"/>
              </a:rPr>
              <a:t>клієнтів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непотрібні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їм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речі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які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були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ще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придатні</a:t>
            </a:r>
            <a:r>
              <a:rPr lang="ru-RU" sz="2400" dirty="0" smtClean="0">
                <a:latin typeface="Constantia" pitchFamily="18" charset="0"/>
              </a:rPr>
              <a:t> для </a:t>
            </a:r>
            <a:r>
              <a:rPr lang="ru-RU" sz="2400" dirty="0" err="1" smtClean="0">
                <a:latin typeface="Constantia" pitchFamily="18" charset="0"/>
              </a:rPr>
              <a:t>вживання</a:t>
            </a:r>
            <a:r>
              <a:rPr lang="ru-RU" sz="2400" dirty="0" smtClean="0">
                <a:latin typeface="Constantia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, коли у них </a:t>
            </a:r>
            <a:r>
              <a:rPr lang="ru-RU" sz="2400" dirty="0" err="1" smtClean="0">
                <a:latin typeface="Constantia" pitchFamily="18" charset="0"/>
              </a:rPr>
              <a:t>накопичувалось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достатня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їх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кількість</a:t>
            </a:r>
            <a:r>
              <a:rPr lang="ru-RU" sz="2400" dirty="0" smtClean="0">
                <a:latin typeface="Constantia" pitchFamily="18" charset="0"/>
              </a:rPr>
              <a:t>, вони </a:t>
            </a:r>
            <a:r>
              <a:rPr lang="ru-RU" sz="2400" dirty="0" err="1" smtClean="0">
                <a:latin typeface="Constantia" pitchFamily="18" charset="0"/>
              </a:rPr>
              <a:t>перепродували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їх</a:t>
            </a:r>
            <a:r>
              <a:rPr lang="ru-RU" sz="2400" dirty="0" smtClean="0">
                <a:latin typeface="Constantia" pitchFamily="18" charset="0"/>
              </a:rPr>
              <a:t> у </a:t>
            </a:r>
            <a:r>
              <a:rPr lang="ru-RU" sz="2400" dirty="0" err="1" smtClean="0">
                <a:latin typeface="Constantia" pitchFamily="18" charset="0"/>
              </a:rPr>
              <a:t>магазини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змішаних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товарів</a:t>
            </a:r>
            <a:r>
              <a:rPr lang="ru-RU" sz="2400" dirty="0" smtClean="0">
                <a:latin typeface="Constantia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Рисунок 4" descr="36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280" y="2755621"/>
            <a:ext cx="3754720" cy="410237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nstantia" pitchFamily="18" charset="0"/>
              </a:rPr>
              <a:t>Ще</a:t>
            </a:r>
            <a:r>
              <a:rPr lang="ru-RU" sz="2400" dirty="0" smtClean="0">
                <a:latin typeface="Constantia" pitchFamily="18" charset="0"/>
              </a:rPr>
              <a:t> до 20 </a:t>
            </a:r>
            <a:r>
              <a:rPr lang="ru-RU" sz="2400" dirty="0" err="1" smtClean="0">
                <a:latin typeface="Constantia" pitchFamily="18" charset="0"/>
              </a:rPr>
              <a:t>століття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більшість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американців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європейців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практикували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використання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відходів</a:t>
            </a:r>
            <a:r>
              <a:rPr lang="ru-RU" sz="2400" dirty="0" smtClean="0">
                <a:latin typeface="Constantia" pitchFamily="18" charset="0"/>
              </a:rPr>
              <a:t> для </a:t>
            </a:r>
            <a:r>
              <a:rPr lang="ru-RU" sz="2400" dirty="0" err="1" smtClean="0">
                <a:latin typeface="Constantia" pitchFamily="18" charset="0"/>
              </a:rPr>
              <a:t>вторинних</a:t>
            </a:r>
            <a:r>
              <a:rPr lang="ru-RU" sz="2400" dirty="0" smtClean="0">
                <a:latin typeface="Constantia" pitchFamily="18" charset="0"/>
              </a:rPr>
              <a:t> потреб. </a:t>
            </a:r>
            <a:r>
              <a:rPr lang="ru-RU" sz="2400" dirty="0" err="1" smtClean="0">
                <a:latin typeface="Constantia" pitchFamily="18" charset="0"/>
              </a:rPr>
              <a:t>Найчастіше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це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відбувалося</a:t>
            </a:r>
            <a:r>
              <a:rPr lang="ru-RU" sz="2400" dirty="0" smtClean="0">
                <a:latin typeface="Constantia" pitchFamily="18" charset="0"/>
              </a:rPr>
              <a:t> в </a:t>
            </a:r>
            <a:r>
              <a:rPr lang="ru-RU" sz="2400" dirty="0" err="1" smtClean="0">
                <a:latin typeface="Constantia" pitchFamily="18" charset="0"/>
              </a:rPr>
              <a:t>сільському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господарстві</a:t>
            </a:r>
            <a:r>
              <a:rPr lang="ru-RU" sz="2400" dirty="0" smtClean="0">
                <a:latin typeface="Constantia" pitchFamily="18" charset="0"/>
              </a:rPr>
              <a:t>. </a:t>
            </a:r>
            <a:r>
              <a:rPr lang="ru-RU" sz="2400" dirty="0" err="1" smtClean="0">
                <a:latin typeface="Constantia" pitchFamily="18" charset="0"/>
              </a:rPr>
              <a:t>Наприклад</a:t>
            </a:r>
            <a:r>
              <a:rPr lang="ru-RU" sz="2400" dirty="0" smtClean="0">
                <a:latin typeface="Constantia" pitchFamily="18" charset="0"/>
              </a:rPr>
              <a:t>, в </a:t>
            </a:r>
            <a:r>
              <a:rPr lang="ru-RU" sz="2400" dirty="0" err="1" smtClean="0">
                <a:latin typeface="Constantia" pitchFamily="18" charset="0"/>
              </a:rPr>
              <a:t>Середні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віки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кожум'яки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збирали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людську</a:t>
            </a:r>
            <a:r>
              <a:rPr lang="ru-RU" sz="2400" dirty="0" smtClean="0">
                <a:latin typeface="Constantia" pitchFamily="18" charset="0"/>
              </a:rPr>
              <a:t> сечу для </a:t>
            </a:r>
            <a:r>
              <a:rPr lang="ru-RU" sz="2400" dirty="0" err="1" smtClean="0">
                <a:latin typeface="Constantia" pitchFamily="18" charset="0"/>
              </a:rPr>
              <a:t>дублення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шкіри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тварин</a:t>
            </a:r>
            <a:r>
              <a:rPr lang="ru-RU" sz="2400" dirty="0" smtClean="0">
                <a:latin typeface="Constantia" pitchFamily="18" charset="0"/>
              </a:rPr>
              <a:t>. Сеча </a:t>
            </a:r>
            <a:r>
              <a:rPr lang="ru-RU" sz="2400" dirty="0" err="1" smtClean="0">
                <a:latin typeface="Constantia" pitchFamily="18" charset="0"/>
              </a:rPr>
              <a:t>також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застосовувалася</a:t>
            </a:r>
            <a:r>
              <a:rPr lang="ru-RU" sz="2400" dirty="0" smtClean="0">
                <a:latin typeface="Constantia" pitchFamily="18" charset="0"/>
              </a:rPr>
              <a:t> при </a:t>
            </a:r>
            <a:r>
              <a:rPr lang="ru-RU" sz="2400" dirty="0" err="1" smtClean="0">
                <a:latin typeface="Constantia" pitchFamily="18" charset="0"/>
              </a:rPr>
              <a:t>виробництві</a:t>
            </a:r>
            <a:r>
              <a:rPr lang="ru-RU" sz="2400" dirty="0" smtClean="0">
                <a:latin typeface="Constantia" pitchFamily="18" charset="0"/>
              </a:rPr>
              <a:t> пороху.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60648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Вторинне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використання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матеріалу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алюмінієвої</a:t>
            </a:r>
            <a:r>
              <a:rPr lang="ru-RU" sz="2800" dirty="0" smtClean="0">
                <a:latin typeface="Constantia" pitchFamily="18" charset="0"/>
              </a:rPr>
              <a:t> банки </a:t>
            </a:r>
            <a:r>
              <a:rPr lang="ru-RU" sz="2800" dirty="0" err="1" smtClean="0">
                <a:latin typeface="Constantia" pitchFamily="18" charset="0"/>
              </a:rPr>
              <a:t>може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заощадити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енергію</a:t>
            </a:r>
            <a:r>
              <a:rPr lang="ru-RU" sz="2800" dirty="0" smtClean="0">
                <a:latin typeface="Constantia" pitchFamily="18" charset="0"/>
              </a:rPr>
              <a:t>, </a:t>
            </a:r>
            <a:r>
              <a:rPr lang="ru-RU" sz="2800" dirty="0" err="1" smtClean="0">
                <a:latin typeface="Constantia" pitchFamily="18" charset="0"/>
              </a:rPr>
              <a:t>достатню</a:t>
            </a:r>
            <a:r>
              <a:rPr lang="ru-RU" sz="2800" dirty="0" smtClean="0">
                <a:latin typeface="Constantia" pitchFamily="18" charset="0"/>
              </a:rPr>
              <a:t> для </a:t>
            </a:r>
            <a:r>
              <a:rPr lang="ru-RU" sz="2800" dirty="0" err="1" smtClean="0">
                <a:latin typeface="Constantia" pitchFamily="18" charset="0"/>
              </a:rPr>
              <a:t>роботи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телевізора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протягом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трьох</a:t>
            </a:r>
            <a:r>
              <a:rPr lang="ru-RU" sz="2800" dirty="0" smtClean="0">
                <a:latin typeface="Constantia" pitchFamily="18" charset="0"/>
              </a:rPr>
              <a:t> годин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20141106143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3760" y="2636912"/>
            <a:ext cx="5970240" cy="407468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542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2015-03-25T16:10:09Z</dcterms:created>
  <dcterms:modified xsi:type="dcterms:W3CDTF">2015-03-25T17:32:55Z</dcterms:modified>
</cp:coreProperties>
</file>