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60" r:id="rId4"/>
    <p:sldId id="262" r:id="rId5"/>
    <p:sldId id="263" r:id="rId6"/>
    <p:sldId id="265" r:id="rId7"/>
    <p:sldId id="267" r:id="rId8"/>
    <p:sldId id="261" r:id="rId9"/>
    <p:sldId id="264" r:id="rId10"/>
    <p:sldId id="259" r:id="rId11"/>
    <p:sldId id="266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08" autoAdjust="0"/>
    <p:restoredTop sz="89247" autoAdjust="0"/>
  </p:normalViewPr>
  <p:slideViewPr>
    <p:cSldViewPr>
      <p:cViewPr varScale="1">
        <p:scale>
          <a:sx n="65" d="100"/>
          <a:sy n="65" d="100"/>
        </p:scale>
        <p:origin x="-6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F933E-16A3-4E18-9462-05F05FBFDB3A}" type="datetimeFigureOut">
              <a:rPr lang="uk-UA" smtClean="0"/>
              <a:pPr/>
              <a:t>04.04.2014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8253-5DDE-4AF5-AC4D-97BFBDEF1D2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A8253-5DDE-4AF5-AC4D-97BFBDEF1D29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A8253-5DDE-4AF5-AC4D-97BFBDEF1D29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F6C-4BFD-4337-831B-F7D1F1F87DFB}" type="datetimeFigureOut">
              <a:rPr lang="uk-UA" smtClean="0"/>
              <a:pPr/>
              <a:t>04.04.2014</a:t>
            </a:fld>
            <a:endParaRPr lang="uk-UA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0CD5-B85F-4EBB-A1F5-69E01EFE25F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F6C-4BFD-4337-831B-F7D1F1F87DFB}" type="datetimeFigureOut">
              <a:rPr lang="uk-UA" smtClean="0"/>
              <a:pPr/>
              <a:t>04.04.2014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0CD5-B85F-4EBB-A1F5-69E01EFE25F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F6C-4BFD-4337-831B-F7D1F1F87DFB}" type="datetimeFigureOut">
              <a:rPr lang="uk-UA" smtClean="0"/>
              <a:pPr/>
              <a:t>04.04.2014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0CD5-B85F-4EBB-A1F5-69E01EFE25F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F6C-4BFD-4337-831B-F7D1F1F87DFB}" type="datetimeFigureOut">
              <a:rPr lang="uk-UA" smtClean="0"/>
              <a:pPr/>
              <a:t>04.04.2014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0CD5-B85F-4EBB-A1F5-69E01EFE25F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F6C-4BFD-4337-831B-F7D1F1F87DFB}" type="datetimeFigureOut">
              <a:rPr lang="uk-UA" smtClean="0"/>
              <a:pPr/>
              <a:t>04.04.2014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0CD5-B85F-4EBB-A1F5-69E01EFE25F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F6C-4BFD-4337-831B-F7D1F1F87DFB}" type="datetimeFigureOut">
              <a:rPr lang="uk-UA" smtClean="0"/>
              <a:pPr/>
              <a:t>04.04.2014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0CD5-B85F-4EBB-A1F5-69E01EFE25F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F6C-4BFD-4337-831B-F7D1F1F87DFB}" type="datetimeFigureOut">
              <a:rPr lang="uk-UA" smtClean="0"/>
              <a:pPr/>
              <a:t>04.04.2014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0CD5-B85F-4EBB-A1F5-69E01EFE25F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F6C-4BFD-4337-831B-F7D1F1F87DFB}" type="datetimeFigureOut">
              <a:rPr lang="uk-UA" smtClean="0"/>
              <a:pPr/>
              <a:t>04.04.2014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0CD5-B85F-4EBB-A1F5-69E01EFE25F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F6C-4BFD-4337-831B-F7D1F1F87DFB}" type="datetimeFigureOut">
              <a:rPr lang="uk-UA" smtClean="0"/>
              <a:pPr/>
              <a:t>04.04.2014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0CD5-B85F-4EBB-A1F5-69E01EFE25F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F6C-4BFD-4337-831B-F7D1F1F87DFB}" type="datetimeFigureOut">
              <a:rPr lang="uk-UA" smtClean="0"/>
              <a:pPr/>
              <a:t>04.04.2014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B0CD5-B85F-4EBB-A1F5-69E01EFE25F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2F6C-4BFD-4337-831B-F7D1F1F87DFB}" type="datetimeFigureOut">
              <a:rPr lang="uk-UA" smtClean="0"/>
              <a:pPr/>
              <a:t>04.04.2014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4B0CD5-B85F-4EBB-A1F5-69E01EFE25F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3C2F6C-4BFD-4337-831B-F7D1F1F87DFB}" type="datetimeFigureOut">
              <a:rPr lang="uk-UA" smtClean="0"/>
              <a:pPr/>
              <a:t>04.04.2014</a:t>
            </a:fld>
            <a:endParaRPr lang="uk-UA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4B0CD5-B85F-4EBB-A1F5-69E01EFE25FD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610500" cy="1857388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  </a:t>
            </a:r>
            <a:r>
              <a:rPr lang="uk-UA" i="1" dirty="0" smtClean="0">
                <a:effectLst/>
              </a:rPr>
              <a:t>Епоха титанів:</a:t>
            </a:r>
            <a:br>
              <a:rPr lang="uk-UA" i="1" dirty="0" smtClean="0">
                <a:effectLst/>
              </a:rPr>
            </a:br>
            <a:r>
              <a:rPr lang="uk-UA" i="1" dirty="0" smtClean="0">
                <a:effectLst/>
              </a:rPr>
              <a:t>          Леонардо </a:t>
            </a:r>
            <a:r>
              <a:rPr lang="uk-UA" i="1" dirty="0" err="1" smtClean="0">
                <a:effectLst/>
              </a:rPr>
              <a:t>да</a:t>
            </a:r>
            <a:r>
              <a:rPr lang="uk-UA" i="1" dirty="0" smtClean="0">
                <a:effectLst/>
              </a:rPr>
              <a:t>  Вінчі</a:t>
            </a:r>
            <a:br>
              <a:rPr lang="uk-UA" i="1" dirty="0" smtClean="0">
                <a:effectLst/>
              </a:rPr>
            </a:br>
            <a:r>
              <a:rPr lang="uk-UA" i="1" dirty="0" smtClean="0">
                <a:effectLst/>
              </a:rPr>
              <a:t>                     і Рафаель Санті       </a:t>
            </a:r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4143380"/>
            <a:ext cx="2571736" cy="2714620"/>
          </a:xfrm>
        </p:spPr>
        <p:txBody>
          <a:bodyPr>
            <a:normAutofit lnSpcReduction="10000"/>
          </a:bodyPr>
          <a:lstStyle/>
          <a:p>
            <a:pPr algn="l"/>
            <a:endParaRPr lang="uk-UA" dirty="0" smtClean="0"/>
          </a:p>
          <a:p>
            <a:pPr algn="l"/>
            <a:endParaRPr lang="uk-UA" dirty="0" smtClean="0"/>
          </a:p>
          <a:p>
            <a:pPr algn="l"/>
            <a:r>
              <a:rPr lang="uk-UA" dirty="0" smtClean="0"/>
              <a:t>Підготували</a:t>
            </a:r>
            <a:r>
              <a:rPr lang="uk-UA" dirty="0" smtClean="0"/>
              <a:t>:</a:t>
            </a:r>
          </a:p>
          <a:p>
            <a:pPr algn="l"/>
            <a:r>
              <a:rPr lang="uk-UA" dirty="0" smtClean="0"/>
              <a:t> учениці 11 класу </a:t>
            </a:r>
          </a:p>
          <a:p>
            <a:pPr algn="just"/>
            <a:r>
              <a:rPr lang="uk-UA" dirty="0" smtClean="0"/>
              <a:t> </a:t>
            </a:r>
            <a:r>
              <a:rPr lang="uk-UA" dirty="0" err="1" smtClean="0"/>
              <a:t>Білецька</a:t>
            </a:r>
            <a:r>
              <a:rPr lang="uk-UA" dirty="0" smtClean="0"/>
              <a:t> Оля та </a:t>
            </a:r>
          </a:p>
          <a:p>
            <a:pPr algn="just"/>
            <a:r>
              <a:rPr lang="uk-UA" dirty="0" err="1" smtClean="0"/>
              <a:t>Дунець</a:t>
            </a:r>
            <a:r>
              <a:rPr lang="uk-UA" dirty="0" smtClean="0"/>
              <a:t> Лідія</a:t>
            </a:r>
          </a:p>
          <a:p>
            <a:pPr algn="just"/>
            <a:endParaRPr lang="uk-UA" dirty="0" smtClean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 rot="20895968">
            <a:off x="722068" y="2295310"/>
            <a:ext cx="2595478" cy="3855402"/>
          </a:xfrm>
          <a:prstGeom prst="rect">
            <a:avLst/>
          </a:prstGeom>
          <a:scene3d>
            <a:camera prst="orthographicFront">
              <a:rot lat="300000" lon="21299997" rev="0"/>
            </a:camera>
            <a:lightRig rig="threePt" dir="t"/>
          </a:scene3d>
        </p:spPr>
      </p:pic>
      <p:pic>
        <p:nvPicPr>
          <p:cNvPr id="5" name="Рисунок 4" descr="raffaello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786058"/>
            <a:ext cx="2597745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072098" cy="1000132"/>
          </a:xfrm>
        </p:spPr>
        <p:txBody>
          <a:bodyPr/>
          <a:lstStyle/>
          <a:p>
            <a:r>
              <a:rPr lang="uk-UA" dirty="0" smtClean="0"/>
              <a:t>   Наука і техніка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7858148" cy="521495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Особливу увагу Леонардо </a:t>
            </a:r>
            <a:r>
              <a:rPr lang="uk-UA" dirty="0" err="1" smtClean="0"/>
              <a:t>да</a:t>
            </a:r>
            <a:r>
              <a:rPr lang="uk-UA" dirty="0" smtClean="0"/>
              <a:t> Вінчі приділяв </a:t>
            </a:r>
            <a:r>
              <a:rPr lang="uk-UA" dirty="0" smtClean="0"/>
              <a:t>механіці,називаючи </a:t>
            </a:r>
            <a:r>
              <a:rPr lang="uk-UA" dirty="0" smtClean="0"/>
              <a:t>її “ раєм математичних  наук ” .</a:t>
            </a:r>
          </a:p>
          <a:p>
            <a:r>
              <a:rPr lang="uk-UA" dirty="0" smtClean="0"/>
              <a:t>Він </a:t>
            </a:r>
            <a:r>
              <a:rPr lang="uk-UA" dirty="0" smtClean="0"/>
              <a:t>зробив спроби встановити коефіцієнти тертя  і ковзання, </a:t>
            </a:r>
            <a:r>
              <a:rPr lang="uk-UA" dirty="0" smtClean="0"/>
              <a:t>вивчав </a:t>
            </a:r>
            <a:r>
              <a:rPr lang="uk-UA" dirty="0" smtClean="0"/>
              <a:t>опір металів, займався гідравлікою.</a:t>
            </a:r>
          </a:p>
          <a:p>
            <a:r>
              <a:rPr lang="uk-UA" dirty="0" smtClean="0"/>
              <a:t>Висловив правильні про природу бінокулярного зору .</a:t>
            </a:r>
          </a:p>
          <a:p>
            <a:r>
              <a:rPr lang="uk-UA" dirty="0" smtClean="0"/>
              <a:t>Вперше описав низку кісток та нервів ,особливу увагу приділяв проблемам ембріології і порівняльної анатомії.</a:t>
            </a:r>
          </a:p>
          <a:p>
            <a:r>
              <a:rPr lang="uk-UA" dirty="0" smtClean="0"/>
              <a:t>Вперше почав розглядати ботаніку,як самостійну біологічну дисципліну.</a:t>
            </a:r>
          </a:p>
          <a:p>
            <a:r>
              <a:rPr lang="uk-UA" dirty="0" smtClean="0"/>
              <a:t>Дав опис листкорозміщенню,геліотропізму і геотропізму,кореневого тиску та руху соків рослин.</a:t>
            </a:r>
          </a:p>
          <a:p>
            <a:r>
              <a:rPr lang="uk-UA" dirty="0" smtClean="0"/>
              <a:t>Любов до моделювання приводила Леонардо </a:t>
            </a:r>
            <a:r>
              <a:rPr lang="uk-UA" dirty="0" err="1" smtClean="0"/>
              <a:t>да</a:t>
            </a:r>
            <a:r>
              <a:rPr lang="uk-UA" dirty="0" smtClean="0"/>
              <a:t> Вінчі до геніальних конструктивних здогадок, які набагато випередили епоху; такими є ескізи проектів металургійних печей і прокатних станів, ткацьких верстатів, друкарських, деревообробних, </a:t>
            </a:r>
            <a:r>
              <a:rPr lang="uk-UA" dirty="0" err="1" smtClean="0"/>
              <a:t>землеробних</a:t>
            </a:r>
            <a:r>
              <a:rPr lang="uk-UA" dirty="0" smtClean="0"/>
              <a:t> та інших машин, підводного човна і танка, а також розроблені після ретельного вивчення польоту птахів конструкції літальних апаратів і парашута.</a:t>
            </a:r>
          </a:p>
          <a:p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винахід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здобув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 — </a:t>
            </a:r>
            <a:r>
              <a:rPr lang="ru-RU" dirty="0" err="1" smtClean="0"/>
              <a:t>коліща́тковий</a:t>
            </a:r>
            <a:r>
              <a:rPr lang="ru-RU" dirty="0" smtClean="0"/>
              <a:t> замок для </a:t>
            </a:r>
            <a:r>
              <a:rPr lang="ru-RU" dirty="0" err="1" smtClean="0"/>
              <a:t>пістолета,який</a:t>
            </a:r>
            <a:r>
              <a:rPr lang="ru-RU" dirty="0" smtClean="0"/>
              <a:t> </a:t>
            </a:r>
            <a:r>
              <a:rPr lang="ru-RU" dirty="0" err="1" smtClean="0"/>
              <a:t>заводився</a:t>
            </a:r>
            <a:r>
              <a:rPr lang="ru-RU" dirty="0" smtClean="0"/>
              <a:t> </a:t>
            </a:r>
            <a:r>
              <a:rPr lang="ru-RU" dirty="0" err="1" smtClean="0"/>
              <a:t>ключем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Розробляє</a:t>
            </a:r>
            <a:r>
              <a:rPr lang="ru-RU" dirty="0" smtClean="0"/>
              <a:t> </a:t>
            </a:r>
            <a:r>
              <a:rPr lang="ru-RU" dirty="0" err="1" smtClean="0"/>
              <a:t>літальну</a:t>
            </a:r>
            <a:r>
              <a:rPr lang="ru-RU" dirty="0" smtClean="0"/>
              <a:t> </a:t>
            </a:r>
            <a:r>
              <a:rPr lang="ru-RU" dirty="0" err="1" smtClean="0"/>
              <a:t>машину-орнітоптер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анатомічні</a:t>
            </a:r>
            <a:r>
              <a:rPr lang="ru-RU" dirty="0" smtClean="0"/>
              <a:t> </a:t>
            </a:r>
            <a:r>
              <a:rPr lang="ru-RU" dirty="0" err="1" smtClean="0"/>
              <a:t>малюнки</a:t>
            </a:r>
            <a:r>
              <a:rPr lang="ru-RU" dirty="0" smtClean="0"/>
              <a:t> </a:t>
            </a:r>
            <a:r>
              <a:rPr lang="ru-RU" dirty="0" err="1" smtClean="0"/>
              <a:t>черепів</a:t>
            </a:r>
            <a:r>
              <a:rPr lang="ru-RU" dirty="0" smtClean="0"/>
              <a:t>.</a:t>
            </a:r>
            <a:endParaRPr lang="uk-UA" dirty="0" smtClean="0"/>
          </a:p>
        </p:txBody>
      </p:sp>
      <p:pic>
        <p:nvPicPr>
          <p:cNvPr id="14" name="Рисунок 13" descr="Leo-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7388" cy="1451084"/>
          </a:xfrm>
          <a:prstGeom prst="rect">
            <a:avLst/>
          </a:prstGeom>
        </p:spPr>
      </p:pic>
      <p:pic>
        <p:nvPicPr>
          <p:cNvPr id="15" name="Рисунок 14" descr="завантажен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2214554"/>
            <a:ext cx="1500166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0"/>
            <a:ext cx="5572164" cy="642918"/>
          </a:xfrm>
        </p:spPr>
        <p:txBody>
          <a:bodyPr/>
          <a:lstStyle/>
          <a:p>
            <a:r>
              <a:rPr lang="uk-UA" i="1" u="sng" dirty="0" smtClean="0"/>
              <a:t/>
            </a:r>
            <a:br>
              <a:rPr lang="uk-UA" i="1" u="sng" dirty="0" smtClean="0"/>
            </a:br>
            <a:r>
              <a:rPr lang="uk-UA" i="1" u="sng" dirty="0" smtClean="0"/>
              <a:t/>
            </a:r>
            <a:br>
              <a:rPr lang="uk-UA" i="1" u="sng" dirty="0" smtClean="0"/>
            </a:br>
            <a:r>
              <a:rPr lang="uk-UA" i="1" u="sng" dirty="0" smtClean="0"/>
              <a:t/>
            </a:r>
            <a:br>
              <a:rPr lang="uk-UA" i="1" u="sng" dirty="0" smtClean="0"/>
            </a:br>
            <a:r>
              <a:rPr lang="uk-UA" i="1" u="sng" dirty="0" smtClean="0"/>
              <a:t/>
            </a:r>
            <a:br>
              <a:rPr lang="uk-UA" i="1" u="sng" dirty="0" smtClean="0"/>
            </a:br>
            <a:r>
              <a:rPr lang="uk-UA" i="1" u="sng" dirty="0" smtClean="0"/>
              <a:t/>
            </a:r>
            <a:br>
              <a:rPr lang="uk-UA" i="1" u="sng" dirty="0" smtClean="0"/>
            </a:br>
            <a:r>
              <a:rPr lang="uk-UA" i="1" u="sng" dirty="0" smtClean="0"/>
              <a:t/>
            </a:r>
            <a:br>
              <a:rPr lang="uk-UA" i="1" u="sng" dirty="0" smtClean="0"/>
            </a:br>
            <a:r>
              <a:rPr lang="uk-UA" i="1" u="sng" dirty="0" smtClean="0"/>
              <a:t/>
            </a:r>
            <a:br>
              <a:rPr lang="uk-UA" i="1" u="sng" dirty="0" smtClean="0"/>
            </a:br>
            <a:r>
              <a:rPr lang="uk-UA" i="1" u="sng" dirty="0" smtClean="0"/>
              <a:t/>
            </a:r>
            <a:br>
              <a:rPr lang="uk-UA" i="1" u="sng" dirty="0" smtClean="0"/>
            </a:br>
            <a:r>
              <a:rPr lang="uk-UA" i="1" u="sng" dirty="0" smtClean="0"/>
              <a:t/>
            </a:r>
            <a:br>
              <a:rPr lang="uk-UA" i="1" u="sng" dirty="0" smtClean="0"/>
            </a:br>
            <a:r>
              <a:rPr lang="uk-UA" i="1" dirty="0" smtClean="0"/>
              <a:t>   </a:t>
            </a:r>
            <a:r>
              <a:rPr lang="uk-UA" i="1" u="sng" dirty="0" smtClean="0"/>
              <a:t> </a:t>
            </a:r>
            <a:r>
              <a:rPr lang="uk-UA" sz="4400" i="1" u="sng" dirty="0" smtClean="0"/>
              <a:t>Цікаві факти</a:t>
            </a:r>
            <a:endParaRPr lang="uk-UA" sz="4400" i="1" u="sng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714356"/>
            <a:ext cx="9144000" cy="61436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віртуозно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лірі</a:t>
            </a:r>
            <a:r>
              <a:rPr lang="ru-RU" sz="2000" dirty="0" smtClean="0"/>
              <a:t>. Коли в </a:t>
            </a:r>
            <a:r>
              <a:rPr lang="ru-RU" sz="2000" dirty="0" err="1" smtClean="0"/>
              <a:t>суді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Мілана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розглядалася</a:t>
            </a:r>
            <a:r>
              <a:rPr lang="ru-RU" sz="2000" dirty="0" smtClean="0"/>
              <a:t> справа Леонардо,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фігурував</a:t>
            </a:r>
            <a:r>
              <a:rPr lang="ru-RU" sz="2000" dirty="0" smtClean="0"/>
              <a:t> там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як </a:t>
            </a:r>
            <a:r>
              <a:rPr lang="ru-RU" sz="2000" dirty="0" err="1" smtClean="0"/>
              <a:t>музикант</a:t>
            </a:r>
            <a:r>
              <a:rPr lang="ru-RU" sz="2000" dirty="0" smtClean="0"/>
              <a:t>, а не як художник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винахідник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. Є </a:t>
            </a:r>
            <a:r>
              <a:rPr lang="ru-RU" sz="2000" dirty="0" err="1" smtClean="0"/>
              <a:t>підстави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Леонардо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гомосексуалістом</a:t>
            </a:r>
            <a:r>
              <a:rPr lang="ru-RU" sz="2000" dirty="0" smtClean="0"/>
              <a:t>. Коли художник </a:t>
            </a:r>
            <a:r>
              <a:rPr lang="ru-RU" sz="2000" dirty="0" err="1" smtClean="0"/>
              <a:t>вчився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майстерні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Вероккіо</a:t>
            </a:r>
            <a:r>
              <a:rPr lang="ru-RU" sz="2000" dirty="0" smtClean="0"/>
              <a:t>,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обвинуватили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домаганні</a:t>
            </a:r>
            <a:r>
              <a:rPr lang="ru-RU" sz="2000" dirty="0" smtClean="0"/>
              <a:t> до хлопчика,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позував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в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роботах. Суд </a:t>
            </a:r>
            <a:r>
              <a:rPr lang="ru-RU" sz="2000" dirty="0" err="1" smtClean="0"/>
              <a:t>виправдав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 За однією з теорій, </a:t>
            </a:r>
            <a:r>
              <a:rPr lang="uk-UA" sz="2000" dirty="0" err="1" smtClean="0"/>
              <a:t>Мона</a:t>
            </a:r>
            <a:r>
              <a:rPr lang="uk-UA" sz="2000" dirty="0" smtClean="0"/>
              <a:t> Ліза посміхається від усвідомлення таємниці для усіх своєї вагітності .</a:t>
            </a:r>
            <a:r>
              <a:rPr lang="ru-RU" sz="2000" dirty="0" smtClean="0"/>
              <a:t> За </a:t>
            </a:r>
            <a:r>
              <a:rPr lang="ru-RU" sz="2000" dirty="0" err="1" smtClean="0"/>
              <a:t>іншою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версією</a:t>
            </a:r>
            <a:r>
              <a:rPr lang="ru-RU" sz="2000" dirty="0" smtClean="0"/>
              <a:t>, Джоконду </a:t>
            </a:r>
            <a:r>
              <a:rPr lang="ru-RU" sz="2000" dirty="0" err="1" smtClean="0"/>
              <a:t>розважали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музиканти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клоуни</a:t>
            </a:r>
            <a:r>
              <a:rPr lang="ru-RU" sz="2000" dirty="0" smtClean="0"/>
              <a:t> в той час, як вона </a:t>
            </a:r>
            <a:r>
              <a:rPr lang="ru-RU" sz="2000" dirty="0" err="1" smtClean="0"/>
              <a:t>позувала</a:t>
            </a:r>
            <a:r>
              <a:rPr lang="ru-RU" sz="2000" dirty="0" smtClean="0"/>
              <a:t> художнику.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Вчені Амстердамського університету і фахівці зі США, вивчивши загадкову посмішку Джоконди за допомогою нової комп’ютерної програми, розгадали її склад: за їхніми даними, вона містить 83% щастя, 9% зневаги, 6% страху і 2% злості.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Леонардо </a:t>
            </a:r>
            <a:r>
              <a:rPr lang="ru-RU" sz="2000" dirty="0" err="1" smtClean="0"/>
              <a:t>розробив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інструкції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занурень</a:t>
            </a:r>
            <a:r>
              <a:rPr lang="ru-RU" sz="2000" dirty="0" smtClean="0"/>
              <a:t>, </a:t>
            </a:r>
            <a:r>
              <a:rPr lang="ru-RU" sz="2000" dirty="0" err="1" smtClean="0"/>
              <a:t>винайшов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описав </a:t>
            </a:r>
            <a:r>
              <a:rPr lang="ru-RU" sz="2000" dirty="0" err="1" smtClean="0"/>
              <a:t>прилад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підводного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занурення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дихальний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апарат</a:t>
            </a:r>
            <a:r>
              <a:rPr lang="ru-RU" sz="2000" dirty="0" smtClean="0"/>
              <a:t> </a:t>
            </a:r>
            <a:r>
              <a:rPr lang="ru-RU" sz="2000" dirty="0" err="1" smtClean="0"/>
              <a:t>для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підводного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плавання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Леонардо першим пояснив, чому небо синє.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Леонардо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амбідекстром</a:t>
            </a:r>
            <a:r>
              <a:rPr lang="ru-RU" dirty="0" smtClean="0"/>
              <a:t> – в </a:t>
            </a:r>
            <a:r>
              <a:rPr lang="ru-RU" dirty="0" err="1" smtClean="0"/>
              <a:t>однаковому</a:t>
            </a:r>
            <a:r>
              <a:rPr lang="ru-RU" dirty="0" smtClean="0"/>
              <a:t> </a:t>
            </a:r>
            <a:r>
              <a:rPr lang="ru-RU" dirty="0" err="1" smtClean="0"/>
              <a:t>ступені</a:t>
            </a:r>
            <a:r>
              <a:rPr lang="ru-RU" dirty="0" smtClean="0"/>
              <a:t> добре </a:t>
            </a:r>
            <a:r>
              <a:rPr lang="ru-RU" dirty="0" err="1" smtClean="0"/>
              <a:t>володів</a:t>
            </a:r>
            <a:r>
              <a:rPr lang="ru-RU" dirty="0" smtClean="0"/>
              <a:t> правою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лівою</a:t>
            </a:r>
            <a:r>
              <a:rPr lang="ru-RU" dirty="0" smtClean="0"/>
              <a:t> руками.</a:t>
            </a:r>
            <a:r>
              <a:rPr lang="uk-UA" dirty="0" smtClean="0"/>
              <a:t> Леонардо писав дзеркальним способом. </a:t>
            </a:r>
          </a:p>
          <a:p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5500726" cy="7246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</a:t>
            </a:r>
            <a:r>
              <a:rPr lang="uk-UA" b="1" i="1" dirty="0" smtClean="0"/>
              <a:t> Рафаель Санті  </a:t>
            </a:r>
            <a:endParaRPr lang="uk-UA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6572264" cy="61436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1600" dirty="0" smtClean="0"/>
              <a:t>Божественний </a:t>
            </a:r>
            <a:r>
              <a:rPr lang="uk-UA" sz="1600" dirty="0" err="1" smtClean="0"/>
              <a:t>Санці-</a:t>
            </a:r>
            <a:r>
              <a:rPr lang="uk-UA" sz="1600" dirty="0" smtClean="0"/>
              <a:t> </a:t>
            </a:r>
            <a:r>
              <a:rPr lang="vi-VN" sz="1600" dirty="0" smtClean="0"/>
              <a:t>італійський живописець,</a:t>
            </a:r>
            <a:r>
              <a:rPr lang="uk-UA" sz="1600" dirty="0" smtClean="0"/>
              <a:t>майстер</a:t>
            </a:r>
          </a:p>
          <a:p>
            <a:pPr>
              <a:buNone/>
            </a:pPr>
            <a:r>
              <a:rPr lang="uk-UA" sz="1600" dirty="0" smtClean="0"/>
              <a:t>портрету і декору,</a:t>
            </a:r>
            <a:r>
              <a:rPr lang="uk-UA" sz="1600" dirty="0" err="1" smtClean="0"/>
              <a:t>мономенталіст</a:t>
            </a:r>
            <a:r>
              <a:rPr lang="uk-UA" sz="1600" dirty="0" smtClean="0"/>
              <a:t> ,поет,</a:t>
            </a:r>
            <a:r>
              <a:rPr lang="vi-VN" sz="1600" dirty="0" smtClean="0"/>
              <a:t>скульптор </a:t>
            </a:r>
            <a:r>
              <a:rPr lang="vi-VN" sz="1600" dirty="0" smtClean="0"/>
              <a:t>і </a:t>
            </a:r>
            <a:endParaRPr lang="uk-UA" sz="1600" dirty="0" smtClean="0"/>
          </a:p>
          <a:p>
            <a:pPr>
              <a:buNone/>
            </a:pPr>
            <a:r>
              <a:rPr lang="vi-VN" sz="1600" dirty="0" smtClean="0"/>
              <a:t>архітектор</a:t>
            </a:r>
            <a:r>
              <a:rPr lang="uk-UA" sz="1600" dirty="0" smtClean="0"/>
              <a:t> </a:t>
            </a:r>
            <a:r>
              <a:rPr lang="ru-RU" sz="1600" dirty="0" smtClean="0"/>
              <a:t> </a:t>
            </a:r>
            <a:r>
              <a:rPr lang="ru-RU" sz="1600" dirty="0" err="1" smtClean="0"/>
              <a:t>епохи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Відродження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2000" b="1" i="1" dirty="0" smtClean="0"/>
              <a:t>                               </a:t>
            </a:r>
            <a:r>
              <a:rPr lang="ru-RU" sz="2000" b="1" i="1" dirty="0" err="1" smtClean="0"/>
              <a:t>Життєвий</a:t>
            </a:r>
            <a:r>
              <a:rPr lang="ru-RU" sz="2000" b="1" i="1" dirty="0" smtClean="0"/>
              <a:t> шлях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Рафаель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народився</a:t>
            </a:r>
            <a:r>
              <a:rPr lang="ru-RU" sz="2000" dirty="0" smtClean="0"/>
              <a:t> 6 </a:t>
            </a:r>
            <a:r>
              <a:rPr lang="ru-RU" sz="2000" dirty="0" err="1" smtClean="0"/>
              <a:t>квітня</a:t>
            </a:r>
            <a:r>
              <a:rPr lang="ru-RU" sz="2000" dirty="0" smtClean="0"/>
              <a:t> 1483 року в </a:t>
            </a:r>
            <a:r>
              <a:rPr lang="ru-RU" sz="2000" dirty="0" err="1" smtClean="0"/>
              <a:t>містечку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uk-UA" sz="2000" dirty="0" err="1" smtClean="0"/>
              <a:t>Урбіно</a:t>
            </a:r>
            <a:r>
              <a:rPr lang="uk-UA" sz="2000" dirty="0" smtClean="0"/>
              <a:t> </a:t>
            </a:r>
            <a:r>
              <a:rPr lang="uk-UA" sz="2000" dirty="0" smtClean="0"/>
              <a:t>в області </a:t>
            </a:r>
            <a:r>
              <a:rPr lang="uk-UA" sz="2000" dirty="0" err="1" smtClean="0"/>
              <a:t>Марке</a:t>
            </a:r>
            <a:r>
              <a:rPr lang="uk-UA" sz="2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сином</a:t>
            </a:r>
            <a:r>
              <a:rPr lang="ru-RU" sz="2000" dirty="0" smtClean="0"/>
              <a:t> </a:t>
            </a:r>
            <a:r>
              <a:rPr lang="ru-RU" sz="2000" dirty="0" err="1" smtClean="0"/>
              <a:t>Джованні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Санті</a:t>
            </a:r>
            <a:r>
              <a:rPr lang="ru-RU" sz="2000" dirty="0" smtClean="0"/>
              <a:t> </a:t>
            </a:r>
            <a:r>
              <a:rPr lang="ru-RU" sz="2000" dirty="0" smtClean="0"/>
              <a:t>придворного</a:t>
            </a:r>
            <a:r>
              <a:rPr lang="ru-RU" sz="2000" dirty="0" smtClean="0"/>
              <a:t> художника </a:t>
            </a:r>
            <a:r>
              <a:rPr lang="ru-RU" sz="2000" dirty="0" err="1" smtClean="0"/>
              <a:t>урбінського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герцога.</a:t>
            </a:r>
            <a:r>
              <a:rPr lang="ru-RU" sz="2000" dirty="0" smtClean="0"/>
              <a:t> У </a:t>
            </a:r>
            <a:r>
              <a:rPr lang="ru-RU" sz="2000" dirty="0" err="1" smtClean="0"/>
              <a:t>восьмирічному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віці</a:t>
            </a:r>
            <a:r>
              <a:rPr lang="ru-RU" sz="2000" dirty="0" smtClean="0"/>
              <a:t> </a:t>
            </a:r>
            <a:r>
              <a:rPr lang="ru-RU" sz="2000" dirty="0" err="1" smtClean="0"/>
              <a:t>Рафаель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втратив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матір</a:t>
            </a:r>
            <a:r>
              <a:rPr lang="ru-RU" sz="2000" dirty="0" smtClean="0"/>
              <a:t>, а три </a:t>
            </a:r>
            <a:r>
              <a:rPr lang="ru-RU" sz="2000" dirty="0" smtClean="0"/>
              <a:t>роки </a:t>
            </a:r>
            <a:r>
              <a:rPr lang="ru-RU" sz="2000" dirty="0" smtClean="0"/>
              <a:t>потому, в 1494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, помер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батько</a:t>
            </a:r>
            <a:r>
              <a:rPr lang="ru-RU" sz="2000" dirty="0" smtClean="0"/>
              <a:t>. </a:t>
            </a:r>
            <a:r>
              <a:rPr lang="ru-RU" sz="2000" dirty="0" smtClean="0"/>
              <a:t>Хлопчик </a:t>
            </a:r>
            <a:r>
              <a:rPr lang="ru-RU" sz="2000" dirty="0" err="1" smtClean="0"/>
              <a:t>залишився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опікою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дядька </a:t>
            </a:r>
            <a:r>
              <a:rPr lang="ru-RU" sz="2000" dirty="0" err="1" smtClean="0"/>
              <a:t>Бартоломео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той </a:t>
            </a:r>
            <a:r>
              <a:rPr lang="ru-RU" sz="2000" dirty="0" err="1" smtClean="0"/>
              <a:t>прилаштував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до 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майстерні</a:t>
            </a:r>
            <a:r>
              <a:rPr lang="ru-RU" sz="2000" dirty="0" smtClean="0"/>
              <a:t> придворного </a:t>
            </a:r>
            <a:r>
              <a:rPr lang="ru-RU" sz="2000" dirty="0" err="1" smtClean="0"/>
              <a:t>живописця</a:t>
            </a:r>
            <a:r>
              <a:rPr lang="ru-RU" sz="2000" dirty="0" smtClean="0"/>
              <a:t> </a:t>
            </a:r>
            <a:r>
              <a:rPr lang="ru-RU" sz="2000" dirty="0" err="1" smtClean="0"/>
              <a:t>Тімотео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err="1" smtClean="0"/>
              <a:t>Віті.У</a:t>
            </a:r>
            <a:r>
              <a:rPr lang="ru-RU" sz="2000" dirty="0" smtClean="0"/>
              <a:t> </a:t>
            </a:r>
            <a:r>
              <a:rPr lang="ru-RU" sz="2000" dirty="0" smtClean="0"/>
              <a:t>1500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Рафаель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поїхав</a:t>
            </a:r>
            <a:r>
              <a:rPr lang="ru-RU" sz="2000" dirty="0" smtClean="0"/>
              <a:t> </a:t>
            </a:r>
            <a:r>
              <a:rPr lang="ru-RU" sz="2000" dirty="0" smtClean="0"/>
              <a:t>до </a:t>
            </a:r>
            <a:r>
              <a:rPr lang="ru-RU" sz="2000" dirty="0" err="1" smtClean="0"/>
              <a:t>Перуджі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пішов</a:t>
            </a:r>
            <a:r>
              <a:rPr lang="ru-RU" sz="2000" dirty="0" smtClean="0"/>
              <a:t> </a:t>
            </a:r>
            <a:r>
              <a:rPr lang="ru-RU" sz="2000" dirty="0" err="1" smtClean="0"/>
              <a:t>вчитися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майстерні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П'єтро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Перуджино.У</a:t>
            </a:r>
            <a:r>
              <a:rPr lang="ru-RU" sz="2000" dirty="0" smtClean="0"/>
              <a:t> 1503р. </a:t>
            </a:r>
          </a:p>
          <a:p>
            <a:pPr>
              <a:buNone/>
            </a:pPr>
            <a:r>
              <a:rPr lang="ru-RU" sz="2000" dirty="0" err="1" smtClean="0"/>
              <a:t>перебирається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Флоренції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У 1508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Рафаель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запрошення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земляка 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Донато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Браманте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Папи</a:t>
            </a:r>
            <a:r>
              <a:rPr lang="ru-RU" sz="2000" dirty="0" smtClean="0"/>
              <a:t> </a:t>
            </a:r>
            <a:r>
              <a:rPr lang="ru-RU" sz="2000" dirty="0" err="1" smtClean="0"/>
              <a:t>Юлія</a:t>
            </a:r>
            <a:r>
              <a:rPr lang="ru-RU" sz="2000" dirty="0" smtClean="0"/>
              <a:t> II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приїжджає</a:t>
            </a:r>
            <a:r>
              <a:rPr lang="ru-RU" sz="2000" dirty="0" smtClean="0"/>
              <a:t> до Риму, 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розписувати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папський</a:t>
            </a:r>
            <a:r>
              <a:rPr lang="ru-RU" sz="2000" dirty="0" smtClean="0"/>
              <a:t> палац у </a:t>
            </a:r>
            <a:r>
              <a:rPr lang="ru-RU" sz="2000" dirty="0" err="1" smtClean="0"/>
              <a:t>Ватикані</a:t>
            </a:r>
            <a:r>
              <a:rPr lang="ru-RU" sz="2000" dirty="0" smtClean="0"/>
              <a:t>.</a:t>
            </a:r>
            <a:endParaRPr lang="uk-UA" sz="2000" dirty="0" smtClean="0"/>
          </a:p>
          <a:p>
            <a:pPr>
              <a:buNone/>
            </a:pPr>
            <a:r>
              <a:rPr lang="uk-UA" sz="1800" dirty="0" smtClean="0"/>
              <a:t>Рафаель прожив коротке </a:t>
            </a:r>
            <a:r>
              <a:rPr lang="uk-UA" sz="1800" dirty="0" smtClean="0"/>
              <a:t>життя,</a:t>
            </a:r>
            <a:r>
              <a:rPr lang="uk-UA" sz="2000" dirty="0" smtClean="0"/>
              <a:t>помер 6 </a:t>
            </a:r>
            <a:r>
              <a:rPr lang="uk-UA" sz="2000" dirty="0" smtClean="0"/>
              <a:t>квітня 1520 року у 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Римі та похований </a:t>
            </a:r>
            <a:r>
              <a:rPr lang="uk-UA" sz="2000" dirty="0" smtClean="0"/>
              <a:t>у </a:t>
            </a:r>
            <a:r>
              <a:rPr lang="uk-UA" sz="2000" dirty="0" smtClean="0"/>
              <a:t>римському </a:t>
            </a:r>
            <a:r>
              <a:rPr lang="uk-UA" sz="2000" dirty="0" smtClean="0"/>
              <a:t>Пантеоні</a:t>
            </a:r>
            <a:r>
              <a:rPr lang="uk-UA" sz="2000" b="1" dirty="0" smtClean="0"/>
              <a:t>.</a:t>
            </a:r>
            <a:endParaRPr lang="ru-RU" sz="2000" dirty="0" smtClean="0"/>
          </a:p>
        </p:txBody>
      </p:sp>
      <p:pic>
        <p:nvPicPr>
          <p:cNvPr id="4" name="Рисунок 3" descr="rafaello_santi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285860"/>
            <a:ext cx="2428892" cy="418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2928958" cy="1000132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Творчість</a:t>
            </a:r>
            <a:endParaRPr lang="uk-UA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pPr algn="ctr">
              <a:buNone/>
            </a:pPr>
            <a:r>
              <a:rPr lang="uk-UA" sz="2400" dirty="0" smtClean="0"/>
              <a:t>Рафаель Санті за своє життя створив чимало </a:t>
            </a:r>
          </a:p>
          <a:p>
            <a:pPr algn="ctr">
              <a:buNone/>
            </a:pPr>
            <a:r>
              <a:rPr lang="uk-UA" sz="2400" dirty="0" smtClean="0"/>
              <a:t>картин,всесвітньо відомих фресок,прекрасних </a:t>
            </a:r>
          </a:p>
          <a:p>
            <a:pPr algn="ctr">
              <a:buNone/>
            </a:pPr>
            <a:r>
              <a:rPr lang="uk-UA" sz="2400" dirty="0" smtClean="0"/>
              <a:t>портретів.</a:t>
            </a:r>
          </a:p>
          <a:p>
            <a:pPr algn="ctr">
              <a:buNone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ранні шедеври</a:t>
            </a:r>
          </a:p>
          <a:p>
            <a:r>
              <a:rPr lang="ru-RU" sz="2000" dirty="0" smtClean="0"/>
              <a:t>«Мадонна </a:t>
            </a:r>
            <a:r>
              <a:rPr lang="ru-RU" sz="2000" dirty="0" err="1" smtClean="0"/>
              <a:t>Конестабіле</a:t>
            </a:r>
            <a:r>
              <a:rPr lang="ru-RU" sz="2000" dirty="0" smtClean="0"/>
              <a:t>»</a:t>
            </a:r>
            <a:endParaRPr lang="ru-RU" sz="2000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 smtClean="0"/>
              <a:t>Сон </a:t>
            </a:r>
            <a:r>
              <a:rPr lang="ru-RU" sz="2000" dirty="0" err="1" smtClean="0"/>
              <a:t>лицаря</a:t>
            </a:r>
            <a:r>
              <a:rPr lang="ru-RU" sz="2000" dirty="0" smtClean="0"/>
              <a:t>» (</a:t>
            </a:r>
            <a:r>
              <a:rPr lang="ru-RU" sz="2000" dirty="0" err="1" smtClean="0"/>
              <a:t>Лицар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перетині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шляхів</a:t>
            </a:r>
            <a:r>
              <a:rPr lang="ru-RU" sz="2000" dirty="0" smtClean="0"/>
              <a:t>)</a:t>
            </a:r>
          </a:p>
          <a:p>
            <a:pPr algn="r"/>
            <a:r>
              <a:rPr lang="ru-RU" sz="2000" dirty="0" smtClean="0"/>
              <a:t>«</a:t>
            </a:r>
            <a:r>
              <a:rPr lang="ru-RU" sz="2000" dirty="0" err="1" smtClean="0"/>
              <a:t>Заручини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Діви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Марії</a:t>
            </a:r>
            <a:r>
              <a:rPr lang="ru-RU" sz="2000" dirty="0" smtClean="0"/>
              <a:t>».</a:t>
            </a:r>
          </a:p>
          <a:p>
            <a:pPr>
              <a:buNone/>
            </a:pP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00px-Raffael_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6926"/>
            <a:ext cx="2643174" cy="304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01px-Vision_of_a_Kn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572585"/>
            <a:ext cx="3290891" cy="328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ubase_3_732502637_573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759920"/>
            <a:ext cx="2379049" cy="309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4929222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Рафаель</a:t>
            </a:r>
            <a:br>
              <a:rPr lang="uk-UA" b="1" i="1" dirty="0" smtClean="0"/>
            </a:br>
            <a:r>
              <a:rPr lang="uk-UA" b="1" i="1" dirty="0" smtClean="0"/>
              <a:t>портретист</a:t>
            </a:r>
            <a:endParaRPr lang="uk-UA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7216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dirty="0" err="1" smtClean="0"/>
              <a:t>Серед</a:t>
            </a:r>
            <a:r>
              <a:rPr lang="ru-RU" sz="2000" dirty="0" smtClean="0"/>
              <a:t> перших </a:t>
            </a:r>
            <a:r>
              <a:rPr lang="ru-RU" sz="2000" dirty="0" err="1" smtClean="0"/>
              <a:t>портретних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зображень</a:t>
            </a:r>
            <a:r>
              <a:rPr lang="ru-RU" sz="2000" dirty="0" smtClean="0"/>
              <a:t> художника - </a:t>
            </a:r>
            <a:r>
              <a:rPr lang="ru-RU" sz="2000" dirty="0" err="1" smtClean="0"/>
              <a:t>портрети</a:t>
            </a:r>
            <a:r>
              <a:rPr lang="ru-RU" sz="2000" dirty="0" smtClean="0"/>
              <a:t> </a:t>
            </a:r>
            <a:r>
              <a:rPr lang="ru-RU" sz="2000" dirty="0" err="1" smtClean="0"/>
              <a:t>Аджело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Маддалени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Доні</a:t>
            </a:r>
            <a:r>
              <a:rPr lang="ru-RU" sz="2000" dirty="0" smtClean="0"/>
              <a:t>. </a:t>
            </a:r>
            <a:r>
              <a:rPr lang="ru-RU" sz="2000" dirty="0" err="1" smtClean="0"/>
              <a:t>Рафаель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намалював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суто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портретів</a:t>
            </a:r>
            <a:r>
              <a:rPr lang="ru-RU" sz="2000" dirty="0" smtClean="0"/>
              <a:t>.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на фресках в </a:t>
            </a:r>
            <a:r>
              <a:rPr lang="ru-RU" sz="2000" dirty="0" err="1" smtClean="0"/>
              <a:t>Ватикані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uk-UA" sz="2000" b="1" i="1" dirty="0" smtClean="0"/>
              <a:t>Найвідоміші з них </a:t>
            </a:r>
            <a:r>
              <a:rPr lang="uk-UA" sz="2000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>
                <a:latin typeface="Franklin Gothic Book" pitchFamily="34" charset="0"/>
              </a:rPr>
              <a:t> Портрет </a:t>
            </a:r>
            <a:r>
              <a:rPr lang="ru-RU" sz="2000" i="1" dirty="0" err="1" smtClean="0">
                <a:latin typeface="Franklin Gothic Book" pitchFamily="34" charset="0"/>
              </a:rPr>
              <a:t>Маддалени</a:t>
            </a:r>
            <a:r>
              <a:rPr lang="ru-RU" sz="2000" i="1" dirty="0" smtClean="0">
                <a:latin typeface="Franklin Gothic Book" pitchFamily="34" charset="0"/>
              </a:rPr>
              <a:t> </a:t>
            </a:r>
            <a:r>
              <a:rPr lang="ru-RU" sz="2000" i="1" dirty="0" err="1" smtClean="0">
                <a:latin typeface="Franklin Gothic Book" pitchFamily="34" charset="0"/>
              </a:rPr>
              <a:t>Доні</a:t>
            </a:r>
            <a:r>
              <a:rPr lang="ru-RU" sz="2000" dirty="0" smtClean="0">
                <a:latin typeface="Franklin Gothic Book" pitchFamily="34" charset="0"/>
              </a:rPr>
              <a:t>. 1506</a:t>
            </a:r>
            <a:r>
              <a:rPr lang="ru-RU" sz="2000" dirty="0" smtClean="0">
                <a:latin typeface="Franklin Gothic Book" pitchFamily="34" charset="0"/>
              </a:rPr>
              <a:t>.</a:t>
            </a:r>
            <a:endParaRPr lang="ru-RU" sz="2000" dirty="0" smtClean="0">
              <a:latin typeface="Franklin Gothic Boo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i="1" dirty="0" smtClean="0">
                <a:latin typeface="Franklin Gothic Book" pitchFamily="34" charset="0"/>
              </a:rPr>
              <a:t>Портрет </a:t>
            </a:r>
            <a:r>
              <a:rPr lang="ru-RU" sz="2000" i="1" dirty="0" err="1" smtClean="0">
                <a:latin typeface="Franklin Gothic Book" pitchFamily="34" charset="0"/>
              </a:rPr>
              <a:t>Анджело</a:t>
            </a:r>
            <a:r>
              <a:rPr lang="ru-RU" sz="2000" i="1" dirty="0" smtClean="0">
                <a:latin typeface="Franklin Gothic Book" pitchFamily="34" charset="0"/>
              </a:rPr>
              <a:t> </a:t>
            </a:r>
            <a:r>
              <a:rPr lang="ru-RU" sz="2000" i="1" dirty="0" err="1" smtClean="0">
                <a:latin typeface="Franklin Gothic Book" pitchFamily="34" charset="0"/>
              </a:rPr>
              <a:t>Доні</a:t>
            </a:r>
            <a:r>
              <a:rPr lang="ru-RU" sz="2000" dirty="0" smtClean="0">
                <a:latin typeface="Franklin Gothic Book" pitchFamily="34" charset="0"/>
              </a:rPr>
              <a:t>. </a:t>
            </a:r>
            <a:r>
              <a:rPr lang="ru-RU" sz="2000" dirty="0" smtClean="0">
                <a:latin typeface="Franklin Gothic Book" pitchFamily="34" charset="0"/>
              </a:rPr>
              <a:t>1506.</a:t>
            </a:r>
          </a:p>
          <a:p>
            <a:pPr>
              <a:buFont typeface="Wingdings" pitchFamily="2" charset="2"/>
              <a:buChar char="§"/>
            </a:pPr>
            <a:r>
              <a:rPr lang="uk-UA" sz="2000" i="1" dirty="0" err="1" smtClean="0">
                <a:latin typeface="Franklin Gothic Book" pitchFamily="34" charset="0"/>
              </a:rPr>
              <a:t>Джуліано</a:t>
            </a:r>
            <a:r>
              <a:rPr lang="uk-UA" sz="2000" i="1" dirty="0" smtClean="0">
                <a:latin typeface="Franklin Gothic Book" pitchFamily="34" charset="0"/>
              </a:rPr>
              <a:t> </a:t>
            </a:r>
            <a:r>
              <a:rPr lang="uk-UA" sz="2000" i="1" dirty="0" smtClean="0">
                <a:latin typeface="Franklin Gothic Book" pitchFamily="34" charset="0"/>
              </a:rPr>
              <a:t>де </a:t>
            </a:r>
            <a:r>
              <a:rPr lang="uk-UA" sz="2000" i="1" dirty="0" smtClean="0">
                <a:latin typeface="Franklin Gothic Book" pitchFamily="34" charset="0"/>
              </a:rPr>
              <a:t>Медичі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>
                <a:latin typeface="Franklin Gothic Book" pitchFamily="34" charset="0"/>
              </a:rPr>
              <a:t> </a:t>
            </a:r>
            <a:r>
              <a:rPr lang="ru-RU" sz="2000" i="1" dirty="0" smtClean="0">
                <a:latin typeface="Franklin Gothic Book" pitchFamily="34" charset="0"/>
              </a:rPr>
              <a:t>Кардинал Бернардо </a:t>
            </a:r>
            <a:r>
              <a:rPr lang="ru-RU" sz="2000" i="1" dirty="0" err="1" smtClean="0">
                <a:latin typeface="Franklin Gothic Book" pitchFamily="34" charset="0"/>
              </a:rPr>
              <a:t>Довіці</a:t>
            </a:r>
            <a:r>
              <a:rPr lang="ru-RU" sz="2000" dirty="0" smtClean="0">
                <a:latin typeface="Franklin Gothic Book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</p:txBody>
      </p:sp>
      <p:pic>
        <p:nvPicPr>
          <p:cNvPr id="4" name="Рисунок 3" descr="brw7s5js6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500306"/>
            <a:ext cx="4389022" cy="3643338"/>
          </a:xfrm>
          <a:prstGeom prst="rect">
            <a:avLst/>
          </a:prstGeom>
        </p:spPr>
      </p:pic>
      <p:pic>
        <p:nvPicPr>
          <p:cNvPr id="5" name="Рисунок 4" descr="89px-Bernardo_Doviz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5121">
            <a:off x="2334317" y="4239517"/>
            <a:ext cx="1881067" cy="2515134"/>
          </a:xfrm>
          <a:prstGeom prst="rect">
            <a:avLst/>
          </a:prstGeom>
        </p:spPr>
      </p:pic>
      <p:pic>
        <p:nvPicPr>
          <p:cNvPr id="6" name="Рисунок 5" descr="med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806">
            <a:off x="360570" y="4249000"/>
            <a:ext cx="1916312" cy="25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67524"/>
          </a:xfrm>
        </p:spPr>
        <p:txBody>
          <a:bodyPr>
            <a:normAutofit/>
          </a:bodyPr>
          <a:lstStyle/>
          <a:p>
            <a:r>
              <a:rPr lang="uk-UA" dirty="0" smtClean="0"/>
              <a:t>  </a:t>
            </a:r>
            <a:r>
              <a:rPr lang="uk-UA" b="1" i="1" u="sng" dirty="0" smtClean="0"/>
              <a:t>Мадонни </a:t>
            </a:r>
            <a:r>
              <a:rPr lang="uk-UA" b="1" i="1" u="sng" dirty="0" smtClean="0"/>
              <a:t>пензля </a:t>
            </a:r>
            <a:r>
              <a:rPr lang="uk-UA" b="1" i="1" u="sng" dirty="0" smtClean="0"/>
              <a:t>Рафаеля</a:t>
            </a:r>
            <a:endParaRPr lang="uk-UA" b="1" i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0628" y="5715016"/>
            <a:ext cx="3214710" cy="428628"/>
          </a:xfrm>
        </p:spPr>
        <p:txBody>
          <a:bodyPr>
            <a:normAutofit/>
          </a:bodyPr>
          <a:lstStyle/>
          <a:p>
            <a:endParaRPr lang="ru-RU" dirty="0" smtClean="0">
              <a:latin typeface="Franklin Gothic Book" pitchFamily="34" charset="0"/>
            </a:endParaRPr>
          </a:p>
          <a:p>
            <a:endParaRPr lang="uk-UA" dirty="0"/>
          </a:p>
        </p:txBody>
      </p:sp>
      <p:pic>
        <p:nvPicPr>
          <p:cNvPr id="7" name="Содержимое 6" descr="390px-Raphael_-_Madonna_dell_Granduc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72132" y="1428736"/>
            <a:ext cx="2868850" cy="4406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572132" y="5857892"/>
            <a:ext cx="2928958" cy="785818"/>
          </a:xfrm>
          <a:prstGeom prst="snip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Мадонна великого герцога</a:t>
            </a:r>
            <a:endParaRPr lang="uk-UA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Содержимое 10" descr="411px-Raffael_03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85786" y="1428736"/>
            <a:ext cx="3000396" cy="438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785786" y="5786454"/>
            <a:ext cx="3000396" cy="857256"/>
          </a:xfrm>
          <a:prstGeom prst="snip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Мадонна Темпі</a:t>
            </a:r>
            <a:endParaRPr lang="uk-UA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7" name="Содержимое 6" descr="Raphael_Madonna_of_the_Pink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3918613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466px-Raffael_03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84163" y="571480"/>
            <a:ext cx="3616927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214414" y="5572140"/>
            <a:ext cx="2714644" cy="928694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Мадонна з гвоздиками</a:t>
            </a:r>
            <a:endParaRPr lang="uk-UA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429256" y="5572140"/>
            <a:ext cx="2857520" cy="928718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Мадонна на луці</a:t>
            </a:r>
            <a:endParaRPr lang="uk-UA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3457580" cy="642918"/>
          </a:xfrm>
        </p:spPr>
        <p:txBody>
          <a:bodyPr/>
          <a:lstStyle/>
          <a:p>
            <a:r>
              <a:rPr lang="uk-UA" b="1" dirty="0" err="1" smtClean="0">
                <a:solidFill>
                  <a:schemeClr val="tx1"/>
                </a:solidFill>
              </a:rPr>
              <a:t>Сикстинська</a:t>
            </a:r>
            <a:r>
              <a:rPr lang="uk-UA" b="1" dirty="0" smtClean="0">
                <a:solidFill>
                  <a:schemeClr val="tx1"/>
                </a:solidFill>
              </a:rPr>
              <a:t> Мадонна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786182" y="1000108"/>
            <a:ext cx="5357818" cy="5643602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. Опис</a:t>
            </a:r>
          </a:p>
          <a:p>
            <a:endParaRPr lang="uk-UA" sz="1600" dirty="0" smtClean="0"/>
          </a:p>
          <a:p>
            <a:r>
              <a:rPr lang="uk-UA" sz="1600" dirty="0" smtClean="0"/>
              <a:t>На </a:t>
            </a:r>
            <a:r>
              <a:rPr lang="uk-UA" sz="1600" dirty="0" smtClean="0"/>
              <a:t>картині зображені </a:t>
            </a:r>
            <a:r>
              <a:rPr lang="uk-UA" sz="1600" dirty="0" err="1" smtClean="0"/>
              <a:t>Мадонназ</a:t>
            </a:r>
            <a:r>
              <a:rPr lang="uk-UA" sz="1600" dirty="0" smtClean="0"/>
              <a:t> </a:t>
            </a:r>
            <a:r>
              <a:rPr lang="uk-UA" sz="1600" dirty="0" smtClean="0"/>
              <a:t>немовлям в оточенні </a:t>
            </a:r>
            <a:r>
              <a:rPr lang="uk-UA" sz="1600" dirty="0" smtClean="0"/>
              <a:t>папи </a:t>
            </a:r>
            <a:r>
              <a:rPr lang="uk-UA" sz="1600" dirty="0" err="1" smtClean="0"/>
              <a:t>Сикста</a:t>
            </a:r>
            <a:r>
              <a:rPr lang="uk-UA" sz="1600" dirty="0" smtClean="0"/>
              <a:t> </a:t>
            </a:r>
            <a:r>
              <a:rPr lang="en-US" sz="1600" dirty="0" smtClean="0"/>
              <a:t>II </a:t>
            </a:r>
            <a:r>
              <a:rPr lang="uk-UA" sz="1600" dirty="0" smtClean="0"/>
              <a:t>і </a:t>
            </a:r>
            <a:r>
              <a:rPr lang="uk-UA" sz="1600" u="sng" dirty="0" smtClean="0"/>
              <a:t>Святої Варвари</a:t>
            </a:r>
            <a:r>
              <a:rPr lang="uk-UA" sz="1600" dirty="0" smtClean="0"/>
              <a:t> по сторонах і з двома </a:t>
            </a:r>
            <a:r>
              <a:rPr lang="uk-UA" sz="1600" dirty="0" err="1" smtClean="0"/>
              <a:t>ангеликами</a:t>
            </a:r>
            <a:r>
              <a:rPr lang="uk-UA" sz="1600" dirty="0" smtClean="0"/>
              <a:t>, що поглядає знизу вгору на сходження Бога. Фігури утворюють трикутник.</a:t>
            </a:r>
          </a:p>
          <a:p>
            <a:r>
              <a:rPr lang="uk-UA" sz="1600" dirty="0" smtClean="0"/>
              <a:t>Легко крокує Марія по хмарах, ніжно тримаючи дитину. її прекрасне юне обличчя відтінює смуток. Мати у передчутті трагічної долі сина, але все ж таки несе його людям. </a:t>
            </a:r>
            <a:br>
              <a:rPr lang="uk-UA" sz="1600" dirty="0" smtClean="0"/>
            </a:br>
            <a:r>
              <a:rPr lang="uk-UA" sz="1600" dirty="0" smtClean="0"/>
              <a:t>Не </a:t>
            </a:r>
            <a:r>
              <a:rPr lang="uk-UA" sz="1600" dirty="0" smtClean="0"/>
              <a:t>по-дитячому задумливе й огорнене сутінню передчуття недоброго обличчя немовляти. Він також відчуває майбуття й готовий до нього. </a:t>
            </a:r>
            <a:br>
              <a:rPr lang="uk-UA" sz="1600" dirty="0" smtClean="0"/>
            </a:br>
            <a:r>
              <a:rPr lang="uk-UA" sz="1600" dirty="0" smtClean="0"/>
              <a:t>Опустилися </a:t>
            </a:r>
            <a:r>
              <a:rPr lang="uk-UA" sz="1600" dirty="0" smtClean="0"/>
              <a:t>на коліна святі, вражені моральною величчю материнського подвигу. Варвара схиляє голову, Папа </a:t>
            </a:r>
            <a:r>
              <a:rPr lang="uk-UA" sz="1600" dirty="0" err="1" smtClean="0"/>
              <a:t>Сикст</a:t>
            </a:r>
            <a:r>
              <a:rPr lang="uk-UA" sz="1600" dirty="0" smtClean="0"/>
              <a:t> </a:t>
            </a:r>
            <a:r>
              <a:rPr lang="en-US" sz="1600" dirty="0" smtClean="0"/>
              <a:t>II </a:t>
            </a:r>
            <a:r>
              <a:rPr lang="uk-UA" sz="1600" dirty="0" smtClean="0"/>
              <a:t>із захопленням дивиться на Марію. Всі образи картини пов'язані спільністю думок та відчуттів. </a:t>
            </a:r>
            <a:br>
              <a:rPr lang="uk-UA" sz="1600" dirty="0" smtClean="0"/>
            </a:br>
            <a:r>
              <a:rPr lang="uk-UA" sz="1600" dirty="0" smtClean="0"/>
              <a:t>Поглядами</a:t>
            </a:r>
            <a:r>
              <a:rPr lang="uk-UA" sz="1600" dirty="0" smtClean="0"/>
              <a:t>, ритмом плавних порухів й контурів, що йдуть по овалу, вони об'єднані в єдине ціле. </a:t>
            </a:r>
            <a:br>
              <a:rPr lang="uk-UA" sz="1600" dirty="0" smtClean="0"/>
            </a:br>
            <a:r>
              <a:rPr lang="uk-UA" sz="1600" dirty="0" smtClean="0"/>
              <a:t>Урочисто </a:t>
            </a:r>
            <a:r>
              <a:rPr lang="uk-UA" sz="1600" dirty="0" smtClean="0"/>
              <a:t>сприймаються блакитні, золотисті, м'яко освітлені зелені фарби.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 descr="pict_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3786182" cy="5857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3286148" cy="2928934"/>
          </a:xfrm>
        </p:spPr>
        <p:txBody>
          <a:bodyPr/>
          <a:lstStyle/>
          <a:p>
            <a:r>
              <a:rPr lang="uk-UA" sz="1800" dirty="0" smtClean="0"/>
              <a:t>Поширена думка, що Сікст Другий, папа римський, зображений Рафаелем на картині з шістьма пальцями на правій руці, оскільки він </a:t>
            </a:r>
            <a:r>
              <a:rPr lang="uk-UA" sz="1800" i="1" dirty="0" smtClean="0"/>
              <a:t>Сікст</a:t>
            </a:r>
            <a:r>
              <a:rPr lang="uk-UA" sz="1800" dirty="0" smtClean="0"/>
              <a:t> (що значить "</a:t>
            </a:r>
            <a:r>
              <a:rPr lang="uk-UA" sz="1800" dirty="0" smtClean="0"/>
              <a:t>шостий</a:t>
            </a:r>
            <a:r>
              <a:rPr lang="uk-UA" sz="1800" dirty="0" smtClean="0"/>
              <a:t>" на латині). Насправді уявний </a:t>
            </a:r>
            <a:r>
              <a:rPr lang="uk-UA" sz="1800" dirty="0" smtClean="0"/>
              <a:t>палець </a:t>
            </a:r>
            <a:r>
              <a:rPr lang="uk-UA" sz="1800" dirty="0" smtClean="0"/>
              <a:t>(мізинець) є частиною внутрішнього боку долоні.</a:t>
            </a:r>
            <a:endParaRPr lang="uk-UA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1" y="1000109"/>
            <a:ext cx="4114800" cy="151449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В одного з ангеляток ми бачимо лише праве крильце. Кажуть,так художник показав ,що люди – це ангели з одним крилом і, щоб злетіти,нам потрібно знайти свою другу половинку – кохану людину.</a:t>
            </a:r>
            <a:endParaRPr lang="uk-UA" dirty="0"/>
          </a:p>
        </p:txBody>
      </p:sp>
      <p:pic>
        <p:nvPicPr>
          <p:cNvPr id="7" name="Содержимое 6" descr="0_f5dfa_6dcf0dc2_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3000372"/>
            <a:ext cx="4040188" cy="3686672"/>
          </a:xfrm>
        </p:spPr>
      </p:pic>
      <p:pic>
        <p:nvPicPr>
          <p:cNvPr id="8" name="Содержимое 7" descr="Sanzio,_Raffaello_-_Putti_(Madonna_Sistina)_-_1512-151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928934"/>
            <a:ext cx="4041775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929618" cy="1214446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            Фреска </a:t>
            </a:r>
            <a:r>
              <a:rPr lang="uk-UA" sz="4000" b="1" dirty="0" smtClean="0"/>
              <a:t>«Афінська школа»</a:t>
            </a:r>
            <a:br>
              <a:rPr lang="uk-UA" sz="4000" b="1" dirty="0" smtClean="0"/>
            </a:br>
            <a:endParaRPr lang="uk-UA" sz="4000" b="1" i="1" dirty="0"/>
          </a:p>
        </p:txBody>
      </p:sp>
      <p:pic>
        <p:nvPicPr>
          <p:cNvPr id="4" name="Содержимое 3" descr="завантаження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462" y="928670"/>
            <a:ext cx="8264942" cy="5643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6215106" cy="642942"/>
          </a:xfrm>
        </p:spPr>
        <p:txBody>
          <a:bodyPr/>
          <a:lstStyle/>
          <a:p>
            <a:r>
              <a:rPr lang="uk-UA" sz="3200" b="1" i="1" dirty="0" smtClean="0"/>
              <a:t>         </a:t>
            </a:r>
            <a:r>
              <a:rPr lang="uk-UA" sz="4000" b="1" i="1" dirty="0" smtClean="0"/>
              <a:t>Леонардо </a:t>
            </a:r>
            <a:r>
              <a:rPr lang="uk-UA" sz="4000" b="1" i="1" dirty="0" err="1" smtClean="0"/>
              <a:t>да</a:t>
            </a:r>
            <a:r>
              <a:rPr lang="uk-UA" sz="4000" b="1" i="1" dirty="0" smtClean="0"/>
              <a:t> Вінчі</a:t>
            </a:r>
            <a:endParaRPr lang="uk-UA" sz="32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928926" y="857232"/>
            <a:ext cx="6215074" cy="60007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1600" dirty="0" err="1" smtClean="0"/>
              <a:t>“</a:t>
            </a:r>
            <a:r>
              <a:rPr lang="uk-UA" sz="1600" dirty="0" err="1" smtClean="0"/>
              <a:t>Леонардо</a:t>
            </a:r>
            <a:r>
              <a:rPr lang="uk-UA" sz="1600" dirty="0" smtClean="0"/>
              <a:t>,син </a:t>
            </a:r>
            <a:r>
              <a:rPr lang="uk-UA" sz="1600" dirty="0" smtClean="0"/>
              <a:t>П</a:t>
            </a:r>
            <a:r>
              <a:rPr lang="en-US" sz="1600" dirty="0" smtClean="0"/>
              <a:t>`</a:t>
            </a:r>
            <a:r>
              <a:rPr lang="uk-UA" sz="1600" dirty="0" err="1" smtClean="0"/>
              <a:t>єро</a:t>
            </a:r>
            <a:r>
              <a:rPr lang="uk-UA" sz="1600" dirty="0" smtClean="0"/>
              <a:t> з </a:t>
            </a:r>
            <a:r>
              <a:rPr lang="uk-UA" sz="1600" dirty="0" err="1" smtClean="0"/>
              <a:t>Вінчі”-видатний</a:t>
            </a:r>
            <a:r>
              <a:rPr lang="uk-UA" sz="1600" dirty="0" smtClean="0"/>
              <a:t> </a:t>
            </a:r>
            <a:r>
              <a:rPr lang="uk-UA" sz="1600" dirty="0" smtClean="0"/>
              <a:t>італійський вчений,дослідник,винахідник,художник,архітектор,</a:t>
            </a:r>
            <a:r>
              <a:rPr lang="uk-UA" sz="1600" dirty="0" err="1" smtClean="0"/>
              <a:t>анатоміст</a:t>
            </a:r>
            <a:r>
              <a:rPr lang="uk-UA" sz="1600" dirty="0" smtClean="0"/>
              <a:t> </a:t>
            </a:r>
            <a:r>
              <a:rPr lang="uk-UA" sz="1600" dirty="0" smtClean="0"/>
              <a:t>і інженер.</a:t>
            </a:r>
          </a:p>
          <a:p>
            <a:r>
              <a:rPr lang="uk-UA" sz="1600" dirty="0" smtClean="0"/>
              <a:t>                                  </a:t>
            </a:r>
            <a:r>
              <a:rPr lang="uk-UA" sz="1800" b="1" i="1" dirty="0" smtClean="0"/>
              <a:t>Життєвий шлях</a:t>
            </a:r>
          </a:p>
          <a:p>
            <a:r>
              <a:rPr lang="uk-UA" sz="1700" dirty="0" smtClean="0"/>
              <a:t>Ця </a:t>
            </a:r>
            <a:r>
              <a:rPr lang="uk-UA" sz="1700" dirty="0" smtClean="0"/>
              <a:t>розповідь починається 15 квітня 1452 року в селищі </a:t>
            </a:r>
            <a:r>
              <a:rPr lang="uk-UA" sz="1700" dirty="0" err="1" smtClean="0"/>
              <a:t>Анкіано</a:t>
            </a:r>
            <a:r>
              <a:rPr lang="uk-UA" sz="1700" dirty="0" smtClean="0"/>
              <a:t> поблизу Вінчі,укріпленої фортеці за 30 км від Флоренції,о </a:t>
            </a:r>
            <a:r>
              <a:rPr lang="uk-UA" sz="1700" dirty="0" smtClean="0"/>
              <a:t>третій </a:t>
            </a:r>
            <a:r>
              <a:rPr lang="uk-UA" sz="1700" dirty="0" smtClean="0"/>
              <a:t>годині ночі </a:t>
            </a:r>
            <a:r>
              <a:rPr lang="uk-UA" sz="1700" dirty="0" smtClean="0"/>
              <a:t>. </a:t>
            </a:r>
            <a:r>
              <a:rPr lang="uk-UA" sz="1700" dirty="0" smtClean="0"/>
              <a:t>Його батьками були 25-річний нотаріус і землевласник П</a:t>
            </a:r>
            <a:r>
              <a:rPr lang="en-US" sz="1700" dirty="0" smtClean="0"/>
              <a:t>`</a:t>
            </a:r>
            <a:r>
              <a:rPr lang="uk-UA" sz="1700" dirty="0" err="1" smtClean="0"/>
              <a:t>єро</a:t>
            </a:r>
            <a:r>
              <a:rPr lang="uk-UA" sz="1700" dirty="0" smtClean="0"/>
              <a:t> і його кохана,селянка Катерина.</a:t>
            </a:r>
            <a:br>
              <a:rPr lang="uk-UA" sz="1700" dirty="0" smtClean="0"/>
            </a:br>
            <a:r>
              <a:rPr lang="uk-UA" sz="1700" dirty="0" smtClean="0"/>
              <a:t>Перші роки життя Леонардо провів з матір</a:t>
            </a:r>
            <a:r>
              <a:rPr lang="en-US" sz="1700" dirty="0" smtClean="0"/>
              <a:t>`</a:t>
            </a:r>
            <a:r>
              <a:rPr lang="uk-UA" sz="1700" dirty="0" err="1" smtClean="0"/>
              <a:t>ю.Його</a:t>
            </a:r>
            <a:r>
              <a:rPr lang="uk-UA" sz="1700" dirty="0" smtClean="0"/>
              <a:t> батько незабаром одружився на багатій і знатній дівчині,але цей шлюб виявився бездітним,і П</a:t>
            </a:r>
            <a:r>
              <a:rPr lang="en-US" sz="1700" dirty="0" smtClean="0"/>
              <a:t>`</a:t>
            </a:r>
            <a:r>
              <a:rPr lang="ru-RU" sz="1700" dirty="0" err="1" smtClean="0"/>
              <a:t>єро</a:t>
            </a:r>
            <a:r>
              <a:rPr lang="ru-RU" sz="1700" dirty="0" smtClean="0"/>
              <a:t> забрав </a:t>
            </a:r>
            <a:r>
              <a:rPr lang="ru-RU" sz="1700" dirty="0" err="1" smtClean="0"/>
              <a:t>свого</a:t>
            </a:r>
            <a:r>
              <a:rPr lang="ru-RU" sz="1700" dirty="0" smtClean="0"/>
              <a:t> </a:t>
            </a:r>
            <a:r>
              <a:rPr lang="ru-RU" sz="1700" dirty="0" err="1" smtClean="0"/>
              <a:t>трирічного</a:t>
            </a:r>
            <a:r>
              <a:rPr lang="ru-RU" sz="1700" dirty="0" smtClean="0"/>
              <a:t> </a:t>
            </a:r>
            <a:r>
              <a:rPr lang="ru-RU" sz="1700" dirty="0" err="1" smtClean="0"/>
              <a:t>сина</a:t>
            </a:r>
            <a:r>
              <a:rPr lang="ru-RU" sz="1700" dirty="0" smtClean="0"/>
              <a:t> на </a:t>
            </a:r>
            <a:r>
              <a:rPr lang="ru-RU" sz="1700" dirty="0" err="1" smtClean="0"/>
              <a:t>виховання.Розлучений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з</a:t>
            </a:r>
            <a:r>
              <a:rPr lang="ru-RU" sz="1700" dirty="0" smtClean="0"/>
              <a:t> </a:t>
            </a:r>
            <a:r>
              <a:rPr lang="ru-RU" sz="1700" dirty="0" err="1" smtClean="0"/>
              <a:t>матір</a:t>
            </a:r>
            <a:r>
              <a:rPr lang="en-US" sz="1700" dirty="0" smtClean="0"/>
              <a:t>`</a:t>
            </a:r>
            <a:r>
              <a:rPr lang="uk-UA" sz="1700" dirty="0" smtClean="0"/>
              <a:t>ю Леонардо все життя намагався відтворити її образ у своїх шедеврах.</a:t>
            </a:r>
          </a:p>
          <a:p>
            <a:r>
              <a:rPr lang="uk-UA" sz="1700" dirty="0" smtClean="0"/>
              <a:t>Приблизно з 15 років навчався у майстерні </a:t>
            </a:r>
            <a:r>
              <a:rPr lang="uk-UA" sz="1700" dirty="0" err="1" smtClean="0"/>
              <a:t>Верроккіо.Майстерня</a:t>
            </a:r>
            <a:r>
              <a:rPr lang="uk-UA" sz="1700" dirty="0" smtClean="0"/>
              <a:t> містилася в інтелектуальному центрі Італії,що дозволило Леонардо навчитися гуманітарним наукам,а також набути деяких технічних </a:t>
            </a:r>
            <a:r>
              <a:rPr lang="uk-UA" sz="1700" dirty="0" err="1" smtClean="0"/>
              <a:t>знань.У</a:t>
            </a:r>
            <a:r>
              <a:rPr lang="uk-UA" sz="1700" dirty="0" smtClean="0"/>
              <a:t> 1473 році Леонардо </a:t>
            </a:r>
            <a:r>
              <a:rPr lang="uk-UA" sz="1700" dirty="0" err="1" smtClean="0"/>
              <a:t>да</a:t>
            </a:r>
            <a:r>
              <a:rPr lang="uk-UA" sz="1700" dirty="0" smtClean="0"/>
              <a:t> Вінчі отримує кваліфікацію майстра в Гільдії Святого </a:t>
            </a:r>
            <a:r>
              <a:rPr lang="uk-UA" sz="1700" dirty="0" smtClean="0"/>
              <a:t>Луки…</a:t>
            </a:r>
            <a:endParaRPr lang="uk-UA" sz="1700" dirty="0" smtClean="0"/>
          </a:p>
          <a:p>
            <a:r>
              <a:rPr lang="uk-UA" sz="1700" dirty="0" smtClean="0"/>
              <a:t>23 квітня </a:t>
            </a:r>
            <a:r>
              <a:rPr lang="uk-UA" sz="1700" dirty="0" smtClean="0"/>
              <a:t>залишив </a:t>
            </a:r>
            <a:r>
              <a:rPr lang="uk-UA" sz="1700" dirty="0" smtClean="0"/>
              <a:t>заповіт,а 2 травня помер.</a:t>
            </a:r>
            <a:endParaRPr lang="uk-UA" sz="1700" dirty="0"/>
          </a:p>
        </p:txBody>
      </p:sp>
      <p:pic>
        <p:nvPicPr>
          <p:cNvPr id="5" name="Содержимое 4" descr="2sel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2479138" cy="3857652"/>
          </a:xfrm>
        </p:spPr>
      </p:pic>
      <p:sp>
        <p:nvSpPr>
          <p:cNvPr id="6" name="Прямоугольник 5"/>
          <p:cNvSpPr/>
          <p:nvPr/>
        </p:nvSpPr>
        <p:spPr>
          <a:xfrm>
            <a:off x="357158" y="5857892"/>
            <a:ext cx="2286016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Автопортрет</a:t>
            </a:r>
            <a:endParaRPr lang="uk-UA" b="1" dirty="0">
              <a:ln w="1841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5857916" cy="79608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Рафаель і архітектура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071546"/>
            <a:ext cx="4357686" cy="4357718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2000" dirty="0" err="1" smtClean="0"/>
              <a:t>Рафаель</a:t>
            </a:r>
            <a:r>
              <a:rPr lang="ru-RU" sz="2000" dirty="0" smtClean="0"/>
              <a:t> </a:t>
            </a:r>
            <a:r>
              <a:rPr lang="ru-RU" sz="2000" dirty="0" err="1" smtClean="0"/>
              <a:t>Санті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недовго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яскраво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algn="r">
              <a:buNone/>
            </a:pPr>
            <a:r>
              <a:rPr lang="ru-RU" sz="2000" dirty="0" err="1" smtClean="0"/>
              <a:t>попрацював</a:t>
            </a:r>
            <a:r>
              <a:rPr lang="ru-RU" sz="2000" dirty="0" smtClean="0"/>
              <a:t> </a:t>
            </a:r>
            <a:r>
              <a:rPr lang="ru-RU" sz="2000" dirty="0" smtClean="0"/>
              <a:t>як </a:t>
            </a:r>
            <a:r>
              <a:rPr lang="ru-RU" sz="2000" dirty="0" err="1" smtClean="0"/>
              <a:t>Архітектор</a:t>
            </a:r>
            <a:r>
              <a:rPr lang="ru-RU" sz="2000" dirty="0" smtClean="0"/>
              <a:t>.</a:t>
            </a:r>
            <a:r>
              <a:rPr lang="uk-UA" sz="2000" dirty="0" smtClean="0"/>
              <a:t> </a:t>
            </a:r>
            <a:r>
              <a:rPr lang="uk-UA" sz="2000" dirty="0" smtClean="0"/>
              <a:t>Значним </a:t>
            </a:r>
            <a:endParaRPr lang="uk-UA" sz="2000" dirty="0" smtClean="0"/>
          </a:p>
          <a:p>
            <a:pPr algn="r">
              <a:buNone/>
            </a:pPr>
            <a:r>
              <a:rPr lang="uk-UA" sz="2000" dirty="0" smtClean="0"/>
              <a:t>досягненням </a:t>
            </a:r>
            <a:r>
              <a:rPr lang="uk-UA" sz="2000" dirty="0" err="1" smtClean="0"/>
              <a:t>Рафаеля-архітектора</a:t>
            </a:r>
            <a:r>
              <a:rPr lang="uk-UA" sz="2000" dirty="0" smtClean="0"/>
              <a:t> </a:t>
            </a:r>
          </a:p>
          <a:p>
            <a:pPr algn="r">
              <a:buNone/>
            </a:pPr>
            <a:r>
              <a:rPr lang="uk-UA" sz="2000" dirty="0" smtClean="0"/>
              <a:t>стали </a:t>
            </a:r>
            <a:r>
              <a:rPr lang="uk-UA" sz="2000" dirty="0" smtClean="0"/>
              <a:t>проект </a:t>
            </a:r>
            <a:r>
              <a:rPr lang="uk-UA" sz="2000" dirty="0" smtClean="0"/>
              <a:t>та побудова </a:t>
            </a:r>
          </a:p>
          <a:p>
            <a:pPr algn="r">
              <a:buNone/>
            </a:pPr>
            <a:r>
              <a:rPr lang="uk-UA" sz="2000" dirty="0" smtClean="0"/>
              <a:t>вілли </a:t>
            </a:r>
            <a:r>
              <a:rPr lang="uk-UA" sz="2000" dirty="0" smtClean="0"/>
              <a:t>для </a:t>
            </a:r>
            <a:r>
              <a:rPr lang="uk-UA" sz="2000" dirty="0" err="1" smtClean="0"/>
              <a:t>Джуліо</a:t>
            </a:r>
            <a:r>
              <a:rPr lang="uk-UA" sz="2000" dirty="0" smtClean="0"/>
              <a:t> </a:t>
            </a:r>
            <a:r>
              <a:rPr lang="uk-UA" sz="2000" dirty="0" smtClean="0"/>
              <a:t>де Медичі (</a:t>
            </a:r>
            <a:r>
              <a:rPr lang="uk-UA" sz="2000" dirty="0" smtClean="0"/>
              <a:t>в </a:t>
            </a:r>
          </a:p>
          <a:p>
            <a:pPr algn="r">
              <a:buNone/>
            </a:pPr>
            <a:r>
              <a:rPr lang="uk-UA" sz="2000" dirty="0" smtClean="0"/>
              <a:t>подальшому </a:t>
            </a:r>
            <a:r>
              <a:rPr lang="uk-UA" sz="2000" dirty="0" smtClean="0"/>
              <a:t>отримала назву </a:t>
            </a:r>
            <a:r>
              <a:rPr lang="uk-UA" sz="2000" dirty="0" smtClean="0"/>
              <a:t>—</a:t>
            </a:r>
          </a:p>
          <a:p>
            <a:pPr algn="r">
              <a:buNone/>
            </a:pPr>
            <a:r>
              <a:rPr lang="uk-UA" sz="2000" dirty="0" smtClean="0"/>
              <a:t> </a:t>
            </a:r>
            <a:r>
              <a:rPr lang="uk-UA" sz="2000" dirty="0" smtClean="0"/>
              <a:t>Вілла </a:t>
            </a:r>
            <a:r>
              <a:rPr lang="uk-UA" sz="2000" dirty="0" err="1" smtClean="0"/>
              <a:t>Мадама</a:t>
            </a:r>
            <a:r>
              <a:rPr lang="uk-UA" sz="2000" dirty="0" smtClean="0"/>
              <a:t>). </a:t>
            </a:r>
            <a:r>
              <a:rPr lang="ru-RU" sz="2000" dirty="0" err="1" smtClean="0"/>
              <a:t>Значущим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algn="r">
              <a:buNone/>
            </a:pPr>
            <a:r>
              <a:rPr lang="ru-RU" sz="2000" dirty="0" err="1" smtClean="0"/>
              <a:t>втручання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Рафаеля-архітектора</a:t>
            </a:r>
            <a:r>
              <a:rPr lang="ru-RU" sz="2000" dirty="0" smtClean="0"/>
              <a:t> в </a:t>
            </a:r>
            <a:endParaRPr lang="ru-RU" sz="2000" dirty="0" smtClean="0"/>
          </a:p>
          <a:p>
            <a:pPr algn="r">
              <a:buNone/>
            </a:pP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палаців</a:t>
            </a:r>
            <a:r>
              <a:rPr lang="ru-RU" sz="2000" dirty="0" smtClean="0"/>
              <a:t> для вельмож </a:t>
            </a:r>
            <a:endParaRPr lang="ru-RU" sz="2000" dirty="0" smtClean="0"/>
          </a:p>
          <a:p>
            <a:pPr algn="r">
              <a:buNone/>
            </a:pPr>
            <a:r>
              <a:rPr lang="ru-RU" sz="2000" dirty="0" err="1" smtClean="0"/>
              <a:t>папського</a:t>
            </a:r>
            <a:r>
              <a:rPr lang="ru-RU" sz="2000" dirty="0" smtClean="0"/>
              <a:t> </a:t>
            </a:r>
            <a:r>
              <a:rPr lang="ru-RU" sz="2000" dirty="0" smtClean="0"/>
              <a:t>двору </a:t>
            </a:r>
            <a:r>
              <a:rPr lang="ru-RU" sz="2000" dirty="0" err="1" smtClean="0"/>
              <a:t>неподалік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algn="r">
              <a:buNone/>
            </a:pPr>
            <a:r>
              <a:rPr lang="ru-RU" sz="2000" dirty="0" smtClean="0"/>
              <a:t>Ватикана.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Встиг</a:t>
            </a:r>
            <a:r>
              <a:rPr lang="ru-RU" sz="2000" dirty="0" smtClean="0"/>
              <a:t> </a:t>
            </a:r>
            <a:r>
              <a:rPr lang="ru-RU" sz="2000" dirty="0" err="1" smtClean="0"/>
              <a:t>Рафаель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побудувати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algn="r">
              <a:buNone/>
            </a:pPr>
            <a:r>
              <a:rPr lang="ru-RU" sz="2000" dirty="0" smtClean="0"/>
              <a:t>невеличку </a:t>
            </a:r>
            <a:r>
              <a:rPr lang="ru-RU" sz="2000" dirty="0" err="1" smtClean="0"/>
              <a:t>церкву</a:t>
            </a:r>
            <a:r>
              <a:rPr lang="ru-RU" sz="2000" dirty="0" smtClean="0"/>
              <a:t> </a:t>
            </a:r>
            <a:r>
              <a:rPr lang="ru-RU" sz="2000" dirty="0" err="1" smtClean="0"/>
              <a:t>Сант</a:t>
            </a:r>
            <a:r>
              <a:rPr lang="ru-RU" sz="2000" dirty="0" smtClean="0"/>
              <a:t> </a:t>
            </a:r>
            <a:r>
              <a:rPr lang="ru-RU" sz="2000" dirty="0" err="1" smtClean="0"/>
              <a:t>Еліджио</a:t>
            </a:r>
            <a:r>
              <a:rPr lang="ru-RU" sz="2000" dirty="0" smtClean="0"/>
              <a:t> </a:t>
            </a:r>
            <a:r>
              <a:rPr lang="ru-RU" sz="2000" dirty="0" err="1" smtClean="0"/>
              <a:t>дельї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algn="r">
              <a:buNone/>
            </a:pPr>
            <a:r>
              <a:rPr lang="ru-RU" sz="2000" dirty="0" err="1" smtClean="0"/>
              <a:t>Орефічі</a:t>
            </a:r>
            <a:r>
              <a:rPr lang="ru-RU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Римі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5" name="Рисунок 4" descr="800px-Il_giardino_di_Villa_Mad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4572000" cy="2928959"/>
          </a:xfrm>
          <a:prstGeom prst="rect">
            <a:avLst/>
          </a:prstGeom>
        </p:spPr>
      </p:pic>
      <p:pic>
        <p:nvPicPr>
          <p:cNvPr id="6" name="Рисунок 5" descr="450px-955RomaSEligioOrefic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786142"/>
            <a:ext cx="2303894" cy="3071858"/>
          </a:xfrm>
          <a:prstGeom prst="rect">
            <a:avLst/>
          </a:prstGeom>
        </p:spPr>
      </p:pic>
      <p:pic>
        <p:nvPicPr>
          <p:cNvPr id="7" name="Рисунок 6" descr="563px-Giovanni_Da_Udine_-_Decoration_of_the_Garden_Loggia_(detail)_-_WGA094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2286016" cy="2754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215082"/>
            <a:ext cx="2000232" cy="642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декор склепіння </a:t>
            </a:r>
            <a:r>
              <a:rPr lang="uk-UA" dirty="0" err="1" smtClean="0"/>
              <a:t>лоджиї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02" y="0"/>
            <a:ext cx="5072098" cy="1214422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Малюнки Рафаеля Санті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571868" cy="6858000"/>
          </a:xfrm>
        </p:spPr>
        <p:txBody>
          <a:bodyPr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800" dirty="0" smtClean="0"/>
              <a:t>Можливо, ніщо так добре не доводить працьовитість </a:t>
            </a:r>
            <a:endParaRPr lang="uk-UA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800" dirty="0" smtClean="0"/>
              <a:t>художника</a:t>
            </a:r>
            <a:r>
              <a:rPr lang="uk-UA" sz="2800" dirty="0" smtClean="0"/>
              <a:t>, здатність до самоосвіти і постійне прагнення до досконалості, як малюнки.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800" dirty="0" smtClean="0"/>
              <a:t>По смерті Рафаеля залишилось доволі малюнків, як доби </a:t>
            </a:r>
            <a:endParaRPr lang="uk-UA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800" dirty="0" smtClean="0"/>
              <a:t>учнівства</a:t>
            </a:r>
            <a:r>
              <a:rPr lang="uk-UA" sz="2800" dirty="0" smtClean="0"/>
              <a:t>, так і повного розквіту його здібностей. Це і </a:t>
            </a:r>
            <a:endParaRPr lang="uk-UA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800" dirty="0" smtClean="0"/>
              <a:t>автопортрети</a:t>
            </a:r>
            <a:r>
              <a:rPr lang="uk-UA" sz="2800" dirty="0" smtClean="0"/>
              <a:t>, і анатомічні та мистецькі </a:t>
            </a:r>
            <a:r>
              <a:rPr lang="uk-UA" sz="2800" dirty="0" err="1" smtClean="0"/>
              <a:t>штудії</a:t>
            </a:r>
            <a:r>
              <a:rPr lang="uk-UA" sz="2800" dirty="0" smtClean="0"/>
              <a:t>, </a:t>
            </a:r>
            <a:endParaRPr lang="uk-UA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800" dirty="0" smtClean="0"/>
              <a:t>наполегливі </a:t>
            </a:r>
            <a:r>
              <a:rPr lang="uk-UA" sz="2800" dirty="0" smtClean="0"/>
              <a:t>пошуки композицій, окремих груп майбутніх </a:t>
            </a:r>
            <a:endParaRPr lang="uk-UA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800" dirty="0" smtClean="0"/>
              <a:t>картин </a:t>
            </a:r>
            <a:r>
              <a:rPr lang="uk-UA" sz="2800" dirty="0" smtClean="0"/>
              <a:t>чи фресок, фігури в ракурсі </a:t>
            </a:r>
            <a:r>
              <a:rPr lang="uk-UA" sz="2800" dirty="0" smtClean="0"/>
              <a:t>тощо.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800" dirty="0" smtClean="0"/>
              <a:t>Лінії </a:t>
            </a:r>
            <a:r>
              <a:rPr lang="uk-UA" sz="2800" dirty="0" smtClean="0"/>
              <a:t>цих малюнків - навіть несміливих - досить легкі, </a:t>
            </a:r>
            <a:endParaRPr lang="uk-UA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800" dirty="0" smtClean="0"/>
              <a:t>досить </a:t>
            </a:r>
            <a:r>
              <a:rPr lang="uk-UA" sz="2800" dirty="0" smtClean="0"/>
              <a:t>точні,виразні, заокруглені. Кінчик пера стрімко </a:t>
            </a:r>
            <a:endParaRPr lang="uk-UA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800" dirty="0" smtClean="0"/>
              <a:t>рухався </a:t>
            </a:r>
            <a:r>
              <a:rPr lang="uk-UA" sz="2800" dirty="0" smtClean="0"/>
              <a:t>по поверхні паперу, </a:t>
            </a:r>
            <a:r>
              <a:rPr lang="uk-UA" sz="2800" dirty="0" err="1" smtClean="0"/>
              <a:t>залишаючі</a:t>
            </a:r>
            <a:r>
              <a:rPr lang="uk-UA" sz="2800" dirty="0" smtClean="0"/>
              <a:t> тонкі силуети </a:t>
            </a:r>
            <a:endParaRPr lang="uk-UA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800" dirty="0" smtClean="0"/>
              <a:t>фігур</a:t>
            </a:r>
            <a:r>
              <a:rPr lang="uk-UA" sz="2800" dirty="0" smtClean="0"/>
              <a:t>, вуаль штрихувань, обличчя персонажів в різному </a:t>
            </a:r>
            <a:endParaRPr lang="uk-UA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800" dirty="0" smtClean="0"/>
              <a:t>психологічному </a:t>
            </a:r>
            <a:r>
              <a:rPr lang="uk-UA" sz="2800" dirty="0" smtClean="0"/>
              <a:t>стані.</a:t>
            </a:r>
            <a:endParaRPr lang="uk-UA" dirty="0"/>
          </a:p>
        </p:txBody>
      </p:sp>
      <p:pic>
        <p:nvPicPr>
          <p:cNvPr id="4" name="Рисунок 3" descr="378px-Raffaello,_studio_per_una_delle_sibi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5865">
            <a:off x="3907607" y="650096"/>
            <a:ext cx="2155933" cy="341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33px-Raffaello,_studio_per_san_tommaso,_pala_degli_od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50958">
            <a:off x="5990217" y="1152133"/>
            <a:ext cx="2543539" cy="352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Raphael_colonna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8892">
            <a:off x="5912964" y="3499199"/>
            <a:ext cx="2044711" cy="3128408"/>
          </a:xfrm>
          <a:prstGeom prst="rect">
            <a:avLst/>
          </a:prstGeom>
        </p:spPr>
      </p:pic>
      <p:pic>
        <p:nvPicPr>
          <p:cNvPr id="7" name="Рисунок 6" descr="441px-Raffaello,_studio_per_la_trasfigurazione_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86671">
            <a:off x="3539418" y="3534458"/>
            <a:ext cx="2254406" cy="3062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712" y="2399385"/>
            <a:ext cx="8329869" cy="1987791"/>
          </a:xfrm>
        </p:spPr>
        <p:txBody>
          <a:bodyPr>
            <a:normAutofit/>
          </a:bodyPr>
          <a:lstStyle/>
          <a:p>
            <a:r>
              <a:rPr lang="uk-UA" sz="8000" dirty="0" smtClean="0"/>
              <a:t>      </a:t>
            </a:r>
            <a:r>
              <a:rPr lang="uk-UA" sz="8000" dirty="0" smtClean="0">
                <a:sym typeface="Wingdings" pitchFamily="2" charset="2"/>
              </a:rPr>
              <a:t> </a:t>
            </a:r>
            <a:r>
              <a:rPr lang="uk-UA" sz="8000" dirty="0" smtClean="0"/>
              <a:t>КІНЕЦЬ </a:t>
            </a:r>
            <a:r>
              <a:rPr lang="uk-UA" sz="8000" dirty="0" smtClean="0">
                <a:sym typeface="Wingdings" pitchFamily="2" charset="2"/>
              </a:rPr>
              <a:t></a:t>
            </a:r>
            <a:endParaRPr lang="uk-UA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4286280" cy="928694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  МИСТЕЦТВО</a:t>
            </a:r>
            <a:endParaRPr lang="uk-UA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У 1481 </a:t>
            </a:r>
            <a:r>
              <a:rPr lang="uk-UA" sz="2400" dirty="0" err="1" smtClean="0"/>
              <a:t>р.-великий</a:t>
            </a:r>
            <a:r>
              <a:rPr lang="uk-UA" sz="2400" dirty="0" smtClean="0"/>
              <a:t> вівтарний образ </a:t>
            </a:r>
            <a:r>
              <a:rPr lang="uk-UA" sz="2400" dirty="0" err="1" smtClean="0"/>
              <a:t>“Покоління</a:t>
            </a:r>
            <a:r>
              <a:rPr lang="uk-UA" sz="2400" dirty="0" smtClean="0"/>
              <a:t> </a:t>
            </a:r>
            <a:r>
              <a:rPr lang="uk-UA" sz="2400" dirty="0" err="1" smtClean="0"/>
              <a:t>Волхвів”</a:t>
            </a:r>
            <a:r>
              <a:rPr lang="uk-UA" sz="2400" dirty="0" smtClean="0"/>
              <a:t>(не завершений)</a:t>
            </a:r>
            <a:r>
              <a:rPr lang="uk-UA" sz="2400" dirty="0" err="1" smtClean="0"/>
              <a:t>.Тоді</a:t>
            </a:r>
            <a:r>
              <a:rPr lang="uk-UA" sz="2400" dirty="0" smtClean="0"/>
              <a:t> ж була почата робота над картиною </a:t>
            </a:r>
            <a:r>
              <a:rPr lang="uk-UA" sz="2400" dirty="0" err="1" smtClean="0"/>
              <a:t>“святий</a:t>
            </a:r>
            <a:r>
              <a:rPr lang="uk-UA" sz="2400" dirty="0" smtClean="0"/>
              <a:t> </a:t>
            </a:r>
            <a:r>
              <a:rPr lang="uk-UA" sz="2400" dirty="0" err="1" smtClean="0"/>
              <a:t>Ієронім”</a:t>
            </a:r>
            <a:r>
              <a:rPr lang="uk-UA" sz="2400" dirty="0" smtClean="0"/>
              <a:t>.</a:t>
            </a:r>
          </a:p>
          <a:p>
            <a:pPr>
              <a:buNone/>
            </a:pPr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1482 створив срібну ліру у формі кінської </a:t>
            </a:r>
            <a:r>
              <a:rPr lang="uk-UA" sz="2400" dirty="0" err="1" smtClean="0"/>
              <a:t>голови.Почав</a:t>
            </a:r>
            <a:r>
              <a:rPr lang="uk-UA" sz="2400" dirty="0" smtClean="0"/>
              <a:t> роботу над кінним </a:t>
            </a:r>
            <a:r>
              <a:rPr lang="uk-UA" sz="2400" dirty="0" err="1" smtClean="0"/>
              <a:t>пам</a:t>
            </a:r>
            <a:r>
              <a:rPr lang="en-US" sz="2400" dirty="0" smtClean="0"/>
              <a:t>`</a:t>
            </a:r>
            <a:r>
              <a:rPr lang="uk-UA" sz="2400" dirty="0" err="1" smtClean="0"/>
              <a:t>ятником</a:t>
            </a:r>
            <a:r>
              <a:rPr lang="uk-UA" sz="2400" dirty="0" smtClean="0"/>
              <a:t> </a:t>
            </a:r>
            <a:r>
              <a:rPr lang="uk-UA" sz="2400" dirty="0" err="1" smtClean="0"/>
              <a:t>Франческо</a:t>
            </a:r>
            <a:r>
              <a:rPr lang="uk-UA" sz="2400" dirty="0" smtClean="0"/>
              <a:t> </a:t>
            </a:r>
            <a:r>
              <a:rPr lang="uk-UA" sz="2400" dirty="0" err="1" smtClean="0"/>
              <a:t>Сфорца</a:t>
            </a:r>
            <a:r>
              <a:rPr lang="uk-UA" sz="2400" dirty="0" smtClean="0"/>
              <a:t>.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endParaRPr lang="uk-UA" sz="2400" dirty="0" smtClean="0"/>
          </a:p>
          <a:p>
            <a:pPr>
              <a:buNone/>
            </a:pPr>
            <a:endParaRPr lang="uk-UA" sz="2400" dirty="0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285992"/>
            <a:ext cx="3251300" cy="3143272"/>
          </a:xfrm>
          <a:prstGeom prst="rect">
            <a:avLst/>
          </a:prstGeom>
        </p:spPr>
      </p:pic>
      <p:pic>
        <p:nvPicPr>
          <p:cNvPr id="6" name="Рисунок 5" descr="da_vinci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071678"/>
            <a:ext cx="2786082" cy="365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86808" cy="785794"/>
          </a:xfrm>
        </p:spPr>
        <p:txBody>
          <a:bodyPr/>
          <a:lstStyle/>
          <a:p>
            <a:r>
              <a:rPr lang="uk-UA" sz="4400" b="1" i="1" dirty="0" smtClean="0">
                <a:latin typeface="+mn-lt"/>
              </a:rPr>
              <a:t>           </a:t>
            </a:r>
            <a:r>
              <a:rPr lang="uk-UA" sz="4400" b="1" i="1" dirty="0" err="1" smtClean="0">
                <a:latin typeface="+mn-lt"/>
              </a:rPr>
              <a:t>Мона</a:t>
            </a:r>
            <a:r>
              <a:rPr lang="uk-UA" sz="4400" b="1" i="1" dirty="0" smtClean="0">
                <a:latin typeface="+mn-lt"/>
              </a:rPr>
              <a:t> Ліза(Джоконда)</a:t>
            </a:r>
            <a:endParaRPr lang="uk-UA" sz="4400" b="1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714744" y="1000108"/>
            <a:ext cx="5214974" cy="5857892"/>
          </a:xfrm>
        </p:spPr>
        <p:txBody>
          <a:bodyPr>
            <a:normAutofit fontScale="92500"/>
          </a:bodyPr>
          <a:lstStyle/>
          <a:p>
            <a:r>
              <a:rPr lang="vi-VN" b="1" dirty="0" smtClean="0"/>
              <a:t>«Мо́на Ліза»</a:t>
            </a:r>
            <a:r>
              <a:rPr lang="vi-VN" dirty="0" smtClean="0"/>
              <a:t> — портрет молодої жінки, написаний близько </a:t>
            </a:r>
            <a:r>
              <a:rPr lang="uk-UA" dirty="0" smtClean="0"/>
              <a:t>1503 </a:t>
            </a:r>
            <a:r>
              <a:rPr lang="vi-VN" dirty="0" smtClean="0"/>
              <a:t> року. Картина є одним з найвідоміших творів живопису у світі. Відноситься до епох</a:t>
            </a:r>
            <a:r>
              <a:rPr lang="uk-UA" dirty="0" smtClean="0"/>
              <a:t>и </a:t>
            </a:r>
            <a:r>
              <a:rPr lang="vi-VN" dirty="0" smtClean="0"/>
              <a:t>Відродження. Виставлена в Луврі(Париж, Франція).</a:t>
            </a:r>
          </a:p>
          <a:p>
            <a:r>
              <a:rPr lang="vi-VN" dirty="0" smtClean="0"/>
              <a:t>Повна назва картини </a:t>
            </a:r>
            <a:r>
              <a:rPr lang="en-US" i="1" dirty="0" err="1" smtClean="0"/>
              <a:t>Ritratto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Monna</a:t>
            </a:r>
            <a:r>
              <a:rPr lang="en-US" i="1" dirty="0" smtClean="0"/>
              <a:t> Lisa del </a:t>
            </a:r>
            <a:r>
              <a:rPr lang="en-US" i="1" dirty="0" err="1" smtClean="0"/>
              <a:t>Giocondo</a:t>
            </a:r>
            <a:r>
              <a:rPr lang="en-US" dirty="0" smtClean="0"/>
              <a:t> — </a:t>
            </a:r>
            <a:r>
              <a:rPr lang="vi-VN" dirty="0" smtClean="0"/>
              <a:t>Портрет пані Лізи дель Джокондо.</a:t>
            </a:r>
            <a:endParaRPr lang="uk-UA" dirty="0" smtClean="0"/>
          </a:p>
          <a:p>
            <a:r>
              <a:rPr lang="uk-UA" dirty="0" smtClean="0"/>
              <a:t>                  </a:t>
            </a:r>
            <a:r>
              <a:rPr lang="uk-UA" sz="1800" i="1" dirty="0" smtClean="0"/>
              <a:t>Таємниця зображеної моделі</a:t>
            </a:r>
          </a:p>
          <a:p>
            <a:r>
              <a:rPr lang="uk-UA" sz="1800" dirty="0" smtClean="0"/>
              <a:t>В записах Леонардо немає ні одної згадки про роботу над портретом.</a:t>
            </a:r>
          </a:p>
          <a:p>
            <a:r>
              <a:rPr lang="uk-UA" sz="1800" b="1" i="1" dirty="0" smtClean="0"/>
              <a:t>Хто ж був моделлю?</a:t>
            </a:r>
          </a:p>
          <a:p>
            <a:r>
              <a:rPr lang="uk-UA" sz="1800" dirty="0" smtClean="0"/>
              <a:t>Кандидатами </a:t>
            </a:r>
            <a:r>
              <a:rPr lang="uk-UA" sz="1800" dirty="0" smtClean="0"/>
              <a:t>в героїні  ставали  герцогиня  Ізабелла  д</a:t>
            </a:r>
            <a:r>
              <a:rPr lang="en-US" sz="1800" dirty="0" smtClean="0"/>
              <a:t>`</a:t>
            </a:r>
            <a:r>
              <a:rPr lang="ru-RU" sz="1800" dirty="0" err="1" smtClean="0"/>
              <a:t>Есте</a:t>
            </a:r>
            <a:r>
              <a:rPr lang="uk-UA" sz="1800" dirty="0" smtClean="0"/>
              <a:t>,</a:t>
            </a:r>
            <a:r>
              <a:rPr lang="uk-UA" sz="1800" dirty="0" err="1" smtClean="0"/>
              <a:t>флорентська</a:t>
            </a:r>
            <a:r>
              <a:rPr lang="uk-UA" sz="1800" dirty="0" smtClean="0"/>
              <a:t> дама по імені </a:t>
            </a:r>
            <a:r>
              <a:rPr lang="uk-UA" sz="1800" dirty="0" err="1" smtClean="0"/>
              <a:t>Пачіфіка</a:t>
            </a:r>
            <a:r>
              <a:rPr lang="uk-UA" sz="1800" dirty="0" smtClean="0"/>
              <a:t> </a:t>
            </a:r>
            <a:r>
              <a:rPr lang="uk-UA" sz="1800" dirty="0" err="1" smtClean="0"/>
              <a:t>Брандано</a:t>
            </a:r>
            <a:r>
              <a:rPr lang="uk-UA" sz="1800" dirty="0" smtClean="0"/>
              <a:t>,жінка </a:t>
            </a:r>
            <a:r>
              <a:rPr lang="uk-UA" sz="1800" dirty="0" err="1" smtClean="0"/>
              <a:t>флоренського</a:t>
            </a:r>
            <a:r>
              <a:rPr lang="uk-UA" sz="1800" dirty="0" smtClean="0"/>
              <a:t> купця Ліза </a:t>
            </a:r>
            <a:r>
              <a:rPr lang="uk-UA" sz="1800" dirty="0" err="1" smtClean="0"/>
              <a:t>Герардіні</a:t>
            </a:r>
            <a:r>
              <a:rPr lang="uk-UA" sz="1800" dirty="0" smtClean="0"/>
              <a:t>.</a:t>
            </a:r>
          </a:p>
          <a:p>
            <a:r>
              <a:rPr lang="uk-UA" sz="1800" dirty="0" smtClean="0"/>
              <a:t>Одні </a:t>
            </a:r>
            <a:r>
              <a:rPr lang="uk-UA" sz="1800" dirty="0" smtClean="0"/>
              <a:t>дослідники </a:t>
            </a:r>
            <a:r>
              <a:rPr lang="uk-UA" sz="1800" dirty="0" smtClean="0"/>
              <a:t>вважають,що ніякої моделі не було,а Леонардо створив власний образ ідеальної дами.</a:t>
            </a:r>
            <a:endParaRPr lang="vi-VN" dirty="0" smtClean="0"/>
          </a:p>
          <a:p>
            <a:r>
              <a:rPr lang="uk-UA" sz="1800" dirty="0" smtClean="0"/>
              <a:t>Другі-що він зобразив риси своєї матері.</a:t>
            </a:r>
          </a:p>
          <a:p>
            <a:r>
              <a:rPr lang="uk-UA" sz="1800" dirty="0" smtClean="0"/>
              <a:t>Треті думають ,що </a:t>
            </a:r>
            <a:r>
              <a:rPr lang="uk-UA" sz="1800" dirty="0" smtClean="0"/>
              <a:t>це </a:t>
            </a:r>
            <a:r>
              <a:rPr lang="uk-UA" sz="1800" dirty="0" smtClean="0"/>
              <a:t>юнак в жіночому </a:t>
            </a:r>
            <a:r>
              <a:rPr lang="uk-UA" sz="1800" dirty="0" smtClean="0"/>
              <a:t>одязі(учень </a:t>
            </a:r>
            <a:r>
              <a:rPr lang="uk-UA" sz="1800" dirty="0" smtClean="0"/>
              <a:t>і,можливо,навіть коханець самого </a:t>
            </a:r>
            <a:r>
              <a:rPr lang="uk-UA" sz="1800" dirty="0" smtClean="0"/>
              <a:t>майстра)</a:t>
            </a:r>
            <a:r>
              <a:rPr lang="uk-UA" sz="1800" dirty="0" err="1" smtClean="0"/>
              <a:t>-</a:t>
            </a:r>
            <a:r>
              <a:rPr lang="uk-UA" sz="1800" dirty="0" err="1" smtClean="0"/>
              <a:t>Джіана</a:t>
            </a:r>
            <a:r>
              <a:rPr lang="uk-UA" sz="1800" dirty="0" smtClean="0"/>
              <a:t> Джакомо </a:t>
            </a:r>
            <a:r>
              <a:rPr lang="uk-UA" sz="1800" dirty="0" err="1" smtClean="0"/>
              <a:t>Капроті</a:t>
            </a:r>
            <a:endParaRPr lang="uk-UA" sz="1800" dirty="0" smtClean="0"/>
          </a:p>
          <a:p>
            <a:r>
              <a:rPr lang="uk-UA" sz="1800" dirty="0" smtClean="0"/>
              <a:t>Також дуже популярна думка,що </a:t>
            </a:r>
            <a:r>
              <a:rPr lang="uk-UA" sz="1800" dirty="0" err="1" smtClean="0"/>
              <a:t>“Мона</a:t>
            </a:r>
            <a:r>
              <a:rPr lang="uk-UA" sz="1800" dirty="0" smtClean="0"/>
              <a:t>  </a:t>
            </a:r>
            <a:r>
              <a:rPr lang="uk-UA" sz="1800" dirty="0" err="1" smtClean="0"/>
              <a:t>Ліза”</a:t>
            </a:r>
            <a:r>
              <a:rPr lang="uk-UA" sz="1800" dirty="0" smtClean="0"/>
              <a:t> </a:t>
            </a:r>
            <a:r>
              <a:rPr lang="uk-UA" sz="1800" dirty="0" err="1" smtClean="0"/>
              <a:t>–автопортрет</a:t>
            </a:r>
            <a:r>
              <a:rPr lang="uk-UA" sz="1800" dirty="0" smtClean="0"/>
              <a:t> самого Леонардо </a:t>
            </a:r>
            <a:r>
              <a:rPr lang="uk-UA" sz="1800" dirty="0" err="1" smtClean="0"/>
              <a:t>да</a:t>
            </a:r>
            <a:r>
              <a:rPr lang="uk-UA" sz="1800" dirty="0" smtClean="0"/>
              <a:t> Вінчі.</a:t>
            </a:r>
          </a:p>
        </p:txBody>
      </p:sp>
      <p:pic>
        <p:nvPicPr>
          <p:cNvPr id="6" name="Содержимое 5" descr="mona_liza_giocond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3562567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214422"/>
          </a:xfrm>
        </p:spPr>
        <p:txBody>
          <a:bodyPr>
            <a:normAutofit fontScale="90000"/>
          </a:bodyPr>
          <a:lstStyle/>
          <a:p>
            <a:pPr algn="r"/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   Детективна історія </a:t>
            </a:r>
            <a:r>
              <a:rPr lang="uk-UA" b="1" i="1" dirty="0" err="1" smtClean="0"/>
              <a:t>“Мони</a:t>
            </a:r>
            <a:r>
              <a:rPr lang="uk-UA" b="1" i="1" dirty="0" smtClean="0"/>
              <a:t> </a:t>
            </a:r>
            <a:r>
              <a:rPr lang="uk-UA" b="1" i="1" dirty="0" err="1" smtClean="0"/>
              <a:t>Лізи”</a:t>
            </a:r>
            <a:endParaRPr lang="uk-UA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2863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sz="2500" dirty="0" smtClean="0"/>
              <a:t> </a:t>
            </a:r>
          </a:p>
          <a:p>
            <a:pPr>
              <a:buNone/>
            </a:pPr>
            <a:endParaRPr lang="uk-UA" sz="2500" dirty="0" smtClean="0"/>
          </a:p>
          <a:p>
            <a:pPr>
              <a:buNone/>
            </a:pPr>
            <a:r>
              <a:rPr lang="uk-UA" sz="2500" dirty="0" err="1" smtClean="0"/>
              <a:t>Мона</a:t>
            </a:r>
            <a:r>
              <a:rPr lang="uk-UA" sz="2500" dirty="0" smtClean="0"/>
              <a:t> Ліза ще довго була б відома лише витонченим знавцям образотворчого мистецтва, якби не її виняткова </a:t>
            </a:r>
          </a:p>
          <a:p>
            <a:pPr>
              <a:buNone/>
            </a:pPr>
            <a:r>
              <a:rPr lang="uk-UA" sz="2500" dirty="0" smtClean="0"/>
              <a:t>історія, яка забезпечила їй всесвітню популярність.</a:t>
            </a:r>
          </a:p>
          <a:p>
            <a:pPr>
              <a:buNone/>
            </a:pPr>
            <a:r>
              <a:rPr lang="uk-UA" sz="2500" dirty="0" smtClean="0"/>
              <a:t>З початку </a:t>
            </a:r>
            <a:r>
              <a:rPr lang="en-US" sz="2500" dirty="0" smtClean="0"/>
              <a:t>XVI </a:t>
            </a:r>
            <a:r>
              <a:rPr lang="uk-UA" sz="2500" dirty="0" smtClean="0"/>
              <a:t>століття картина, придбана  </a:t>
            </a:r>
            <a:r>
              <a:rPr lang="uk-UA" sz="2500" dirty="0" err="1" smtClean="0"/>
              <a:t>Франціском</a:t>
            </a:r>
            <a:r>
              <a:rPr lang="uk-UA" sz="2500" dirty="0" smtClean="0"/>
              <a:t> </a:t>
            </a:r>
            <a:r>
              <a:rPr lang="en-US" sz="2500" dirty="0" smtClean="0"/>
              <a:t>I </a:t>
            </a:r>
            <a:r>
              <a:rPr lang="uk-UA" sz="2500" dirty="0" smtClean="0"/>
              <a:t>після смерті Леонардо, залишалася у </a:t>
            </a:r>
          </a:p>
          <a:p>
            <a:pPr>
              <a:buNone/>
            </a:pPr>
            <a:r>
              <a:rPr lang="uk-UA" sz="2500" dirty="0" smtClean="0"/>
              <a:t>королівській колекції. З 1793 була розміщена в Центральному Музеї Мистецтв у Луврі. </a:t>
            </a:r>
            <a:r>
              <a:rPr lang="uk-UA" sz="2500" dirty="0" err="1" smtClean="0"/>
              <a:t>Мона</a:t>
            </a:r>
            <a:r>
              <a:rPr lang="uk-UA" sz="2500" dirty="0" smtClean="0"/>
              <a:t> Ліза завжди </a:t>
            </a:r>
          </a:p>
          <a:p>
            <a:pPr>
              <a:buNone/>
            </a:pPr>
            <a:r>
              <a:rPr lang="uk-UA" sz="2500" dirty="0" smtClean="0"/>
              <a:t>залишалася в Луврі як одне з надбань національної колекції. 21 серпня 1911р. о третій по полудні картину було </a:t>
            </a:r>
          </a:p>
          <a:p>
            <a:pPr>
              <a:buNone/>
            </a:pPr>
            <a:r>
              <a:rPr lang="uk-UA" sz="2500" dirty="0" smtClean="0"/>
              <a:t>викрадено. Жандарми обшукали 20 га території музею, допитали працівників, їхніх родичів і знайомих. </a:t>
            </a:r>
          </a:p>
          <a:p>
            <a:pPr>
              <a:buNone/>
            </a:pPr>
            <a:r>
              <a:rPr lang="uk-UA" sz="2500" dirty="0" smtClean="0"/>
              <a:t>Провели обшуки в поїздах, закрили вокзали й порти. Хапали та перевіряли всіх підозрілих паризьких </a:t>
            </a:r>
          </a:p>
          <a:p>
            <a:pPr>
              <a:buNone/>
            </a:pPr>
            <a:r>
              <a:rPr lang="uk-UA" sz="2500" dirty="0" smtClean="0"/>
              <a:t>художників та іноземців. Проте, всі ці заходи жодного результату не дали. Пошуки картини тривали два роки. </a:t>
            </a:r>
          </a:p>
          <a:p>
            <a:pPr>
              <a:buNone/>
            </a:pPr>
            <a:r>
              <a:rPr lang="uk-UA" sz="2500" dirty="0" smtClean="0"/>
              <a:t>Увесь цей час у музеї висіла її копія в жалобній рамі.</a:t>
            </a:r>
          </a:p>
          <a:p>
            <a:pPr>
              <a:buNone/>
            </a:pPr>
            <a:r>
              <a:rPr lang="uk-UA" sz="2500" dirty="0" smtClean="0"/>
              <a:t>13 грудня 1913 р. флорентійський антиквар </a:t>
            </a:r>
            <a:r>
              <a:rPr lang="uk-UA" sz="2500" dirty="0" err="1" smtClean="0"/>
              <a:t>Альфредо</a:t>
            </a:r>
            <a:r>
              <a:rPr lang="uk-UA" sz="2500" dirty="0" smtClean="0"/>
              <a:t> Джері одержав із Парижа листа: «Я — італієць, патріот </a:t>
            </a:r>
          </a:p>
          <a:p>
            <a:pPr>
              <a:buNone/>
            </a:pPr>
            <a:r>
              <a:rPr lang="uk-UA" sz="2500" dirty="0" smtClean="0"/>
              <a:t>своєї батьківщини. Це я взяв у Луврі </a:t>
            </a:r>
            <a:r>
              <a:rPr lang="uk-UA" sz="2500" dirty="0" err="1" smtClean="0"/>
              <a:t>„Джоконду“</a:t>
            </a:r>
            <a:r>
              <a:rPr lang="uk-UA" sz="2500" dirty="0" smtClean="0"/>
              <a:t> два роки тому. Прагнув повернути Італії скарб Леонардо, </a:t>
            </a:r>
          </a:p>
          <a:p>
            <a:pPr>
              <a:buNone/>
            </a:pPr>
            <a:r>
              <a:rPr lang="uk-UA" sz="2500" dirty="0" smtClean="0"/>
              <a:t>украдений колись французами». Він пропонував антиквару придбати картину за півмільйона франків — </a:t>
            </a:r>
          </a:p>
          <a:p>
            <a:pPr>
              <a:buNone/>
            </a:pPr>
            <a:r>
              <a:rPr lang="uk-UA" sz="2500" dirty="0" smtClean="0"/>
              <a:t>майже $ 3млн 370 тис. на теперішні гроші. Той погодився. Але щойно пересвідчився в тому, що картина </a:t>
            </a:r>
          </a:p>
          <a:p>
            <a:pPr>
              <a:buNone/>
            </a:pPr>
            <a:r>
              <a:rPr lang="uk-UA" sz="2500" dirty="0" smtClean="0"/>
              <a:t>оригінал — здав її власника поліції. Злодієм виявився 32-річний італійський маляр </a:t>
            </a:r>
            <a:r>
              <a:rPr lang="uk-UA" sz="2500" dirty="0" err="1" smtClean="0"/>
              <a:t>Вінченцо</a:t>
            </a:r>
            <a:r>
              <a:rPr lang="uk-UA" sz="2500" dirty="0" smtClean="0"/>
              <a:t> </a:t>
            </a:r>
            <a:r>
              <a:rPr lang="uk-UA" sz="2500" dirty="0" err="1" smtClean="0"/>
              <a:t>Перуджа</a:t>
            </a:r>
            <a:r>
              <a:rPr lang="uk-UA" sz="2500" dirty="0" smtClean="0"/>
              <a:t>, родом </a:t>
            </a:r>
          </a:p>
          <a:p>
            <a:pPr>
              <a:buNone/>
            </a:pPr>
            <a:r>
              <a:rPr lang="uk-UA" sz="2500" dirty="0" smtClean="0"/>
              <a:t>із села в Північній Італії.</a:t>
            </a:r>
          </a:p>
          <a:p>
            <a:pPr>
              <a:buNone/>
            </a:pPr>
            <a:r>
              <a:rPr lang="uk-UA" sz="2500" dirty="0" smtClean="0"/>
              <a:t>Виявилося, що 1910 р. він працював у Луврі декоратором і установлював нове захисне скло перед полотном </a:t>
            </a:r>
          </a:p>
          <a:p>
            <a:pPr>
              <a:buNone/>
            </a:pPr>
            <a:r>
              <a:rPr lang="uk-UA" sz="2500" dirty="0" smtClean="0"/>
              <a:t>Леонардо </a:t>
            </a:r>
            <a:r>
              <a:rPr lang="uk-UA" sz="2500" dirty="0" err="1" smtClean="0"/>
              <a:t>да</a:t>
            </a:r>
            <a:r>
              <a:rPr lang="uk-UA" sz="2500" dirty="0" smtClean="0"/>
              <a:t> Вінчі. Тоді і виникла ідея крадіжки. Знайшов спільників — художника </a:t>
            </a:r>
            <a:r>
              <a:rPr lang="uk-UA" sz="2500" dirty="0" err="1" smtClean="0"/>
              <a:t>Іва</a:t>
            </a:r>
            <a:r>
              <a:rPr lang="uk-UA" sz="2500" dirty="0" smtClean="0"/>
              <a:t> </a:t>
            </a:r>
            <a:r>
              <a:rPr lang="uk-UA" sz="2500" dirty="0" err="1" smtClean="0"/>
              <a:t>Шадро</a:t>
            </a:r>
            <a:r>
              <a:rPr lang="uk-UA" sz="2500" dirty="0" smtClean="0"/>
              <a:t> та шахрая </a:t>
            </a:r>
          </a:p>
          <a:p>
            <a:pPr>
              <a:buNone/>
            </a:pPr>
            <a:r>
              <a:rPr lang="uk-UA" sz="2500" dirty="0" err="1" smtClean="0"/>
              <a:t>Едуардо</a:t>
            </a:r>
            <a:r>
              <a:rPr lang="uk-UA" sz="2500" dirty="0" smtClean="0"/>
              <a:t> де </a:t>
            </a:r>
            <a:r>
              <a:rPr lang="uk-UA" sz="2500" dirty="0" err="1" smtClean="0"/>
              <a:t>Валферно</a:t>
            </a:r>
            <a:r>
              <a:rPr lang="uk-UA" sz="2500" dirty="0" smtClean="0"/>
              <a:t>. Викрадачі вивезли «Джоконду» у США. Там почали продавати копії картини, видаючи </a:t>
            </a:r>
          </a:p>
          <a:p>
            <a:pPr>
              <a:buNone/>
            </a:pPr>
            <a:r>
              <a:rPr lang="uk-UA" sz="2500" dirty="0" smtClean="0"/>
              <a:t>їх за оригінал. Так продали шість картин і заробили загалом $47 </a:t>
            </a:r>
            <a:r>
              <a:rPr lang="uk-UA" sz="2500" dirty="0" err="1" smtClean="0"/>
              <a:t>млн</a:t>
            </a:r>
            <a:r>
              <a:rPr lang="uk-UA" sz="2500" dirty="0" smtClean="0"/>
              <a:t> . Потім між </a:t>
            </a:r>
          </a:p>
          <a:p>
            <a:pPr>
              <a:buNone/>
            </a:pPr>
            <a:r>
              <a:rPr lang="uk-UA" sz="2500" dirty="0" smtClean="0"/>
              <a:t>спільниками почалися сварки. От тоді </a:t>
            </a:r>
            <a:r>
              <a:rPr lang="uk-UA" sz="2500" dirty="0" err="1" smtClean="0"/>
              <a:t>Перуджа</a:t>
            </a:r>
            <a:r>
              <a:rPr lang="uk-UA" sz="2500" dirty="0" smtClean="0"/>
              <a:t> і забрав картину та втік з нею до Європи. Грошей взяти не </a:t>
            </a:r>
          </a:p>
          <a:p>
            <a:pPr>
              <a:buNone/>
            </a:pPr>
            <a:r>
              <a:rPr lang="uk-UA" sz="2500" dirty="0" smtClean="0"/>
              <a:t>встиг. Тож аби мати за що жити вирішив продати оригінал.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4214842" cy="785794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   Тайна вечеря</a:t>
            </a:r>
            <a:endParaRPr lang="uk-UA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14818"/>
            <a:ext cx="9144000" cy="26431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 </a:t>
            </a:r>
            <a:r>
              <a:rPr lang="uk-UA" sz="2000" b="1" dirty="0" smtClean="0"/>
              <a:t>«Тайна вечеря»</a:t>
            </a:r>
            <a:r>
              <a:rPr lang="uk-UA" sz="2000" dirty="0" smtClean="0"/>
              <a:t> — відома фреска Леонардо </a:t>
            </a:r>
            <a:r>
              <a:rPr lang="uk-UA" sz="2000" dirty="0" err="1" smtClean="0"/>
              <a:t>да</a:t>
            </a:r>
            <a:r>
              <a:rPr lang="uk-UA" sz="2000" dirty="0" smtClean="0"/>
              <a:t> Вінчі, стінопис якої створено </a:t>
            </a:r>
          </a:p>
          <a:p>
            <a:pPr>
              <a:buNone/>
            </a:pPr>
            <a:r>
              <a:rPr lang="uk-UA" sz="2000" dirty="0" smtClean="0"/>
              <a:t>в період 1495–1497 років у монастирі домініканців </a:t>
            </a:r>
            <a:r>
              <a:rPr lang="uk-UA" sz="2000" dirty="0" err="1" smtClean="0"/>
              <a:t>Санта-Марія-делла-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Грація в Мілані. Шедевр, який в історії живопису відкриває </a:t>
            </a:r>
          </a:p>
          <a:p>
            <a:pPr>
              <a:buNone/>
            </a:pPr>
            <a:r>
              <a:rPr lang="uk-UA" sz="2000" dirty="0" smtClean="0"/>
              <a:t>епоху Відродження, зображує Ісуса Христа з апостолами та скорботне з ними </a:t>
            </a:r>
          </a:p>
          <a:p>
            <a:pPr>
              <a:buNone/>
            </a:pPr>
            <a:r>
              <a:rPr lang="uk-UA" sz="2000" dirty="0" smtClean="0"/>
              <a:t>застілля у вечір перед самим розп'яттям. У 1517 році виявили, що фреска </a:t>
            </a:r>
          </a:p>
          <a:p>
            <a:pPr>
              <a:buNone/>
            </a:pPr>
            <a:r>
              <a:rPr lang="uk-UA" sz="2000" dirty="0" smtClean="0"/>
              <a:t>псується: причина швидкого псування — своєрідна техніка, яка поєднує олію </a:t>
            </a:r>
          </a:p>
          <a:p>
            <a:pPr>
              <a:buNone/>
            </a:pPr>
            <a:r>
              <a:rPr lang="uk-UA" sz="2000" dirty="0" smtClean="0"/>
              <a:t>з темперою, та відмова робити в класичній техніці вологого тиньку (тобто </a:t>
            </a:r>
          </a:p>
          <a:p>
            <a:pPr>
              <a:buNone/>
            </a:pPr>
            <a:r>
              <a:rPr lang="uk-UA" sz="2000" dirty="0" smtClean="0"/>
              <a:t>фрески). </a:t>
            </a:r>
            <a:endParaRPr lang="uk-UA" sz="2000" dirty="0"/>
          </a:p>
        </p:txBody>
      </p:sp>
      <p:pic>
        <p:nvPicPr>
          <p:cNvPr id="4" name="Рисунок 3" descr="800px-Última_Cena_-_Da_Vinci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7856506" cy="3071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2714652" cy="1357298"/>
          </a:xfrm>
        </p:spPr>
        <p:txBody>
          <a:bodyPr/>
          <a:lstStyle/>
          <a:p>
            <a:pPr algn="ctr"/>
            <a:r>
              <a:rPr lang="vi-VN" b="1" i="1" dirty="0" smtClean="0"/>
              <a:t>Вітрувіа́нська люди́на</a:t>
            </a:r>
            <a:endParaRPr lang="uk-UA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57620" y="1071546"/>
            <a:ext cx="5072098" cy="5000660"/>
          </a:xfrm>
        </p:spPr>
        <p:txBody>
          <a:bodyPr>
            <a:normAutofit fontScale="92500" lnSpcReduction="20000"/>
          </a:bodyPr>
          <a:lstStyle/>
          <a:p>
            <a:endParaRPr lang="ru-RU" sz="1600" b="1" i="1" dirty="0" smtClean="0"/>
          </a:p>
          <a:p>
            <a:r>
              <a:rPr lang="ru-RU" sz="1900" b="1" i="1" dirty="0" err="1" smtClean="0"/>
              <a:t>Вітрувіа́нська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люди́на</a:t>
            </a:r>
            <a:r>
              <a:rPr lang="ru-RU" b="1" i="1" dirty="0" smtClean="0"/>
              <a:t> </a:t>
            </a:r>
            <a:r>
              <a:rPr lang="ru-RU" dirty="0" smtClean="0"/>
              <a:t>— </a:t>
            </a:r>
            <a:r>
              <a:rPr lang="ru-RU" sz="1900" dirty="0" err="1" smtClean="0"/>
              <a:t>знаменитий</a:t>
            </a:r>
            <a:r>
              <a:rPr lang="ru-RU" sz="1900" dirty="0" smtClean="0"/>
              <a:t> </a:t>
            </a:r>
            <a:r>
              <a:rPr lang="ru-RU" sz="1900" dirty="0" err="1" smtClean="0"/>
              <a:t>малюнок</a:t>
            </a:r>
            <a:r>
              <a:rPr lang="ru-RU" sz="1900" dirty="0" smtClean="0"/>
              <a:t>, </a:t>
            </a:r>
            <a:r>
              <a:rPr lang="ru-RU" sz="1900" dirty="0" err="1" smtClean="0"/>
              <a:t>що</a:t>
            </a:r>
            <a:r>
              <a:rPr lang="ru-RU" sz="1900" dirty="0" smtClean="0"/>
              <a:t> </a:t>
            </a:r>
            <a:r>
              <a:rPr lang="ru-RU" sz="1900" dirty="0" err="1" smtClean="0"/>
              <a:t>супроводжується</a:t>
            </a:r>
            <a:r>
              <a:rPr lang="ru-RU" sz="1900" dirty="0" smtClean="0"/>
              <a:t> </a:t>
            </a:r>
            <a:r>
              <a:rPr lang="ru-RU" sz="1900" dirty="0" err="1" smtClean="0"/>
              <a:t>пояснювальними</a:t>
            </a:r>
            <a:r>
              <a:rPr lang="ru-RU" sz="1900" dirty="0" smtClean="0"/>
              <a:t> </a:t>
            </a:r>
            <a:r>
              <a:rPr lang="ru-RU" sz="1900" dirty="0" err="1" smtClean="0"/>
              <a:t>написами</a:t>
            </a:r>
            <a:r>
              <a:rPr lang="ru-RU" sz="1900" dirty="0" smtClean="0"/>
              <a:t>, </a:t>
            </a:r>
            <a:r>
              <a:rPr lang="ru-RU" sz="1900" dirty="0" err="1" smtClean="0"/>
              <a:t>виконаний</a:t>
            </a:r>
            <a:r>
              <a:rPr lang="ru-RU" sz="1900" dirty="0" smtClean="0"/>
              <a:t> Леонардо да </a:t>
            </a:r>
            <a:r>
              <a:rPr lang="ru-RU" sz="1900" dirty="0" err="1" smtClean="0"/>
              <a:t>Вінчі</a:t>
            </a:r>
            <a:r>
              <a:rPr lang="ru-RU" sz="1900" dirty="0" smtClean="0"/>
              <a:t> </a:t>
            </a:r>
            <a:r>
              <a:rPr lang="ru-RU" sz="1900" dirty="0" err="1" smtClean="0"/>
              <a:t>приблизно</a:t>
            </a:r>
            <a:r>
              <a:rPr lang="ru-RU" sz="1900" dirty="0" smtClean="0"/>
              <a:t> в 1490 </a:t>
            </a:r>
            <a:r>
              <a:rPr lang="ru-RU" sz="1900" dirty="0" err="1" smtClean="0"/>
              <a:t>році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поміщений</a:t>
            </a:r>
            <a:r>
              <a:rPr lang="ru-RU" sz="1900" dirty="0" smtClean="0"/>
              <a:t> в одному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його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журналів</a:t>
            </a:r>
            <a:r>
              <a:rPr lang="ru-RU" sz="1900" dirty="0" smtClean="0"/>
              <a:t>. На </a:t>
            </a:r>
            <a:r>
              <a:rPr lang="ru-RU" sz="1900" dirty="0" err="1" smtClean="0"/>
              <a:t>ньому</a:t>
            </a:r>
            <a:r>
              <a:rPr lang="ru-RU" sz="1900" dirty="0" smtClean="0"/>
              <a:t> </a:t>
            </a:r>
            <a:r>
              <a:rPr lang="ru-RU" sz="1900" dirty="0" err="1" smtClean="0"/>
              <a:t>зображена</a:t>
            </a:r>
            <a:r>
              <a:rPr lang="ru-RU" sz="1900" dirty="0" smtClean="0"/>
              <a:t> </a:t>
            </a:r>
            <a:r>
              <a:rPr lang="ru-RU" sz="1900" dirty="0" err="1" smtClean="0"/>
              <a:t>фігура</a:t>
            </a:r>
            <a:r>
              <a:rPr lang="ru-RU" sz="1900" dirty="0" smtClean="0"/>
              <a:t> </a:t>
            </a:r>
            <a:r>
              <a:rPr lang="ru-RU" sz="1900" dirty="0" err="1" smtClean="0"/>
              <a:t>оголеного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чоловіка</a:t>
            </a:r>
            <a:r>
              <a:rPr lang="ru-RU" sz="1900" dirty="0" smtClean="0"/>
              <a:t> в </a:t>
            </a:r>
            <a:r>
              <a:rPr lang="ru-RU" sz="1900" dirty="0" err="1" smtClean="0"/>
              <a:t>двох</a:t>
            </a:r>
            <a:r>
              <a:rPr lang="ru-RU" sz="1900" dirty="0" smtClean="0"/>
              <a:t> </a:t>
            </a:r>
            <a:r>
              <a:rPr lang="ru-RU" sz="1900" dirty="0" err="1" smtClean="0"/>
              <a:t>накладених</a:t>
            </a:r>
            <a:r>
              <a:rPr lang="ru-RU" sz="1900" dirty="0" smtClean="0"/>
              <a:t> одна на </a:t>
            </a:r>
            <a:r>
              <a:rPr lang="ru-RU" sz="1900" dirty="0" err="1" smtClean="0"/>
              <a:t>іншу</a:t>
            </a:r>
            <a:r>
              <a:rPr lang="ru-RU" sz="1900" dirty="0" smtClean="0"/>
              <a:t> </a:t>
            </a:r>
            <a:r>
              <a:rPr lang="ru-RU" sz="1900" dirty="0" err="1" smtClean="0"/>
              <a:t>позиціях</a:t>
            </a:r>
            <a:r>
              <a:rPr lang="ru-RU" sz="1900" dirty="0" smtClean="0"/>
              <a:t>: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розведеними</a:t>
            </a:r>
            <a:r>
              <a:rPr lang="ru-RU" sz="1900" dirty="0" smtClean="0"/>
              <a:t> в </a:t>
            </a:r>
            <a:r>
              <a:rPr lang="ru-RU" sz="1900" dirty="0" err="1" smtClean="0"/>
              <a:t>сторони</a:t>
            </a:r>
            <a:r>
              <a:rPr lang="ru-RU" sz="1900" dirty="0" smtClean="0"/>
              <a:t> руками </a:t>
            </a:r>
            <a:r>
              <a:rPr lang="ru-RU" sz="1900" dirty="0" err="1" smtClean="0"/>
              <a:t>і</a:t>
            </a:r>
            <a:r>
              <a:rPr lang="ru-RU" sz="1900" dirty="0" smtClean="0"/>
              <a:t> ногами, вписана в коло;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розведеними</a:t>
            </a:r>
            <a:r>
              <a:rPr lang="ru-RU" sz="1900" dirty="0" smtClean="0"/>
              <a:t> руками та </a:t>
            </a:r>
            <a:r>
              <a:rPr lang="ru-RU" sz="1900" dirty="0" err="1" smtClean="0"/>
              <a:t>зведеними</a:t>
            </a:r>
            <a:r>
              <a:rPr lang="ru-RU" sz="1900" dirty="0" smtClean="0"/>
              <a:t> разом ногами, вписана в квадрат. </a:t>
            </a:r>
            <a:r>
              <a:rPr lang="ru-RU" sz="1900" dirty="0" err="1" smtClean="0"/>
              <a:t>Малюнок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пояснення</a:t>
            </a:r>
            <a:r>
              <a:rPr lang="ru-RU" sz="1900" dirty="0" smtClean="0"/>
              <a:t> до </a:t>
            </a:r>
            <a:r>
              <a:rPr lang="ru-RU" sz="1900" dirty="0" err="1" smtClean="0"/>
              <a:t>нього</a:t>
            </a:r>
            <a:r>
              <a:rPr lang="ru-RU" sz="1900" dirty="0" smtClean="0"/>
              <a:t> </a:t>
            </a:r>
            <a:r>
              <a:rPr lang="ru-RU" sz="1900" dirty="0" err="1" smtClean="0"/>
              <a:t>іноді</a:t>
            </a:r>
            <a:r>
              <a:rPr lang="ru-RU" sz="1900" dirty="0" smtClean="0"/>
              <a:t> </a:t>
            </a:r>
            <a:r>
              <a:rPr lang="ru-RU" sz="1900" dirty="0" err="1" smtClean="0"/>
              <a:t>називають</a:t>
            </a:r>
            <a:r>
              <a:rPr lang="ru-RU" sz="1900" dirty="0" smtClean="0"/>
              <a:t> </a:t>
            </a:r>
            <a:r>
              <a:rPr lang="ru-RU" sz="1900" b="1" dirty="0" err="1" smtClean="0"/>
              <a:t>канонічними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пропорціями</a:t>
            </a:r>
            <a:r>
              <a:rPr lang="ru-RU" sz="1900" dirty="0" smtClean="0"/>
              <a:t>.</a:t>
            </a:r>
          </a:p>
          <a:p>
            <a:r>
              <a:rPr lang="ru-RU" sz="1900" dirty="0" err="1" smtClean="0"/>
              <a:t>Малюнок</a:t>
            </a:r>
            <a:r>
              <a:rPr lang="ru-RU" sz="1900" dirty="0" smtClean="0"/>
              <a:t> написано пером, </a:t>
            </a:r>
            <a:r>
              <a:rPr lang="ru-RU" sz="1900" dirty="0" err="1" smtClean="0"/>
              <a:t>чорнилом</a:t>
            </a:r>
            <a:r>
              <a:rPr lang="ru-RU" sz="1900" dirty="0" smtClean="0"/>
              <a:t> та </a:t>
            </a:r>
            <a:r>
              <a:rPr lang="ru-RU" sz="1900" dirty="0" err="1" smtClean="0"/>
              <a:t>аквареллю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допомогою</a:t>
            </a:r>
            <a:r>
              <a:rPr lang="ru-RU" sz="1900" dirty="0" smtClean="0"/>
              <a:t> </a:t>
            </a:r>
            <a:r>
              <a:rPr lang="ru-RU" sz="1900" dirty="0" err="1" smtClean="0"/>
              <a:t>металевого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олівця</a:t>
            </a:r>
            <a:r>
              <a:rPr lang="ru-RU" sz="1900" dirty="0" smtClean="0"/>
              <a:t>, </a:t>
            </a:r>
            <a:r>
              <a:rPr lang="ru-RU" sz="1900" dirty="0" err="1" smtClean="0"/>
              <a:t>його</a:t>
            </a:r>
            <a:r>
              <a:rPr lang="ru-RU" sz="1900" dirty="0" smtClean="0"/>
              <a:t> </a:t>
            </a:r>
            <a:r>
              <a:rPr lang="ru-RU" sz="1900" dirty="0" err="1" smtClean="0"/>
              <a:t>розміри</a:t>
            </a:r>
            <a:r>
              <a:rPr lang="ru-RU" sz="1900" dirty="0" smtClean="0"/>
              <a:t> 34,3×24,5 </a:t>
            </a:r>
            <a:r>
              <a:rPr lang="ru-RU" sz="1900" dirty="0" err="1" smtClean="0"/>
              <a:t>сантиметри</a:t>
            </a:r>
            <a:r>
              <a:rPr lang="ru-RU" sz="1900" dirty="0" smtClean="0"/>
              <a:t>. </a:t>
            </a:r>
            <a:r>
              <a:rPr lang="ru-RU" sz="1900" dirty="0" err="1" smtClean="0"/>
              <a:t>Знаходиться</a:t>
            </a:r>
            <a:r>
              <a:rPr lang="ru-RU" sz="1900" dirty="0" smtClean="0"/>
              <a:t> в </a:t>
            </a:r>
            <a:r>
              <a:rPr lang="ru-RU" sz="1900" dirty="0" err="1" smtClean="0"/>
              <a:t>колекції</a:t>
            </a:r>
            <a:r>
              <a:rPr lang="ru-RU" sz="1900" dirty="0" smtClean="0"/>
              <a:t> </a:t>
            </a:r>
            <a:r>
              <a:rPr lang="ru-RU" sz="1900" i="1" dirty="0" err="1" smtClean="0"/>
              <a:t>Gallerie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dell'Accademia</a:t>
            </a:r>
            <a:r>
              <a:rPr lang="ru-RU" sz="1900" dirty="0" smtClean="0"/>
              <a:t> у </a:t>
            </a:r>
            <a:r>
              <a:rPr lang="ru-RU" sz="1900" dirty="0" err="1" smtClean="0"/>
              <a:t>Венеції</a:t>
            </a:r>
            <a:r>
              <a:rPr lang="ru-RU" sz="1900" dirty="0" smtClean="0"/>
              <a:t>.</a:t>
            </a:r>
          </a:p>
          <a:p>
            <a:r>
              <a:rPr lang="ru-RU" sz="1900" dirty="0" err="1" smtClean="0"/>
              <a:t>Згідно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супровідними</a:t>
            </a:r>
            <a:r>
              <a:rPr lang="ru-RU" sz="1900" dirty="0" smtClean="0"/>
              <a:t> </a:t>
            </a:r>
            <a:r>
              <a:rPr lang="ru-RU" sz="1900" dirty="0" err="1" smtClean="0"/>
              <a:t>записами</a:t>
            </a:r>
            <a:r>
              <a:rPr lang="ru-RU" sz="1900" dirty="0" smtClean="0"/>
              <a:t> Леонардо, </a:t>
            </a:r>
            <a:r>
              <a:rPr lang="ru-RU" sz="1900" dirty="0" err="1" smtClean="0"/>
              <a:t>він</a:t>
            </a:r>
            <a:r>
              <a:rPr lang="ru-RU" sz="1900" dirty="0" smtClean="0"/>
              <a:t> </a:t>
            </a:r>
            <a:r>
              <a:rPr lang="ru-RU" sz="1900" dirty="0" err="1" smtClean="0"/>
              <a:t>був</a:t>
            </a:r>
            <a:r>
              <a:rPr lang="ru-RU" sz="1900" dirty="0" smtClean="0"/>
              <a:t> </a:t>
            </a:r>
            <a:r>
              <a:rPr lang="ru-RU" sz="1900" dirty="0" err="1" smtClean="0"/>
              <a:t>створений</a:t>
            </a:r>
            <a:r>
              <a:rPr lang="ru-RU" sz="1900" dirty="0" smtClean="0"/>
              <a:t> для </a:t>
            </a:r>
            <a:r>
              <a:rPr lang="ru-RU" sz="1900" dirty="0" err="1" smtClean="0"/>
              <a:t>визначення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пропорцій</a:t>
            </a:r>
            <a:r>
              <a:rPr lang="ru-RU" sz="1900" dirty="0" smtClean="0"/>
              <a:t> (</a:t>
            </a:r>
            <a:r>
              <a:rPr lang="ru-RU" sz="1900" dirty="0" err="1" smtClean="0"/>
              <a:t>чоловічого</a:t>
            </a:r>
            <a:r>
              <a:rPr lang="ru-RU" sz="1900" dirty="0" smtClean="0"/>
              <a:t>) </a:t>
            </a:r>
            <a:r>
              <a:rPr lang="ru-RU" sz="1900" dirty="0" err="1" smtClean="0"/>
              <a:t>людського</a:t>
            </a:r>
            <a:r>
              <a:rPr lang="ru-RU" sz="1900" dirty="0" smtClean="0"/>
              <a:t> </a:t>
            </a:r>
            <a:r>
              <a:rPr lang="ru-RU" sz="1900" dirty="0" err="1" smtClean="0"/>
              <a:t>тіла</a:t>
            </a:r>
            <a:r>
              <a:rPr lang="ru-RU" sz="1900" dirty="0" smtClean="0"/>
              <a:t>,</a:t>
            </a:r>
          </a:p>
          <a:p>
            <a:endParaRPr lang="uk-UA" dirty="0"/>
          </a:p>
        </p:txBody>
      </p:sp>
      <p:pic>
        <p:nvPicPr>
          <p:cNvPr id="5" name="Содержимое 4" descr="441px-Da_Vinci_Vitruve_Luc_Viatou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3316509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929618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chemeClr val="accent1"/>
                </a:solidFill>
              </a:rPr>
              <a:t>Творчий розквіт </a:t>
            </a:r>
            <a:br>
              <a:rPr lang="uk-UA" sz="4000" dirty="0" smtClean="0">
                <a:solidFill>
                  <a:schemeClr val="accent1"/>
                </a:solidFill>
              </a:rPr>
            </a:br>
            <a:r>
              <a:rPr lang="uk-UA" sz="4000" dirty="0" err="1" smtClean="0">
                <a:solidFill>
                  <a:schemeClr val="accent1"/>
                </a:solidFill>
              </a:rPr>
              <a:t>Леонардо-живописця</a:t>
            </a:r>
            <a:r>
              <a:rPr lang="uk-UA" sz="4000" dirty="0" smtClean="0">
                <a:solidFill>
                  <a:schemeClr val="accent1"/>
                </a:solidFill>
              </a:rPr>
              <a:t>:</a:t>
            </a:r>
            <a:endParaRPr lang="uk-UA" sz="40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« Мадонна в </a:t>
            </a:r>
            <a:r>
              <a:rPr lang="ru-RU" dirty="0" err="1" smtClean="0"/>
              <a:t>скелях</a:t>
            </a:r>
            <a:r>
              <a:rPr lang="ru-RU" dirty="0" smtClean="0"/>
              <a:t> 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 Мадонна </a:t>
            </a:r>
            <a:r>
              <a:rPr lang="ru-RU" dirty="0" err="1" smtClean="0"/>
              <a:t>Літта</a:t>
            </a:r>
            <a:r>
              <a:rPr lang="ru-RU" dirty="0" smtClean="0"/>
              <a:t> 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 Портрет </a:t>
            </a:r>
            <a:r>
              <a:rPr lang="ru-RU" dirty="0" err="1" smtClean="0"/>
              <a:t>музиканта</a:t>
            </a:r>
            <a:r>
              <a:rPr lang="ru-RU" dirty="0" smtClean="0"/>
              <a:t> 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 </a:t>
            </a:r>
            <a:r>
              <a:rPr lang="ru-RU" dirty="0" err="1" smtClean="0"/>
              <a:t>Іван</a:t>
            </a:r>
            <a:r>
              <a:rPr lang="ru-RU" dirty="0" smtClean="0"/>
              <a:t>  </a:t>
            </a:r>
            <a:r>
              <a:rPr lang="ru-RU" dirty="0" err="1" smtClean="0"/>
              <a:t>Хреститель</a:t>
            </a:r>
            <a:r>
              <a:rPr lang="ru-RU" dirty="0" smtClean="0"/>
              <a:t> »</a:t>
            </a:r>
          </a:p>
        </p:txBody>
      </p:sp>
      <p:pic>
        <p:nvPicPr>
          <p:cNvPr id="6" name="Рисунок 5" descr="Leonardo_da_Vinci_-_Portrait_of_a_Music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643314"/>
            <a:ext cx="2188620" cy="307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389" y="0"/>
            <a:ext cx="2575611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eonardo_da_vinci_st_john_the_baptist-p3m1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43140" cy="286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857496"/>
            <a:ext cx="2330573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Благовіщення</a:t>
            </a:r>
            <a:r>
              <a:rPr lang="ru-RU" dirty="0" smtClean="0"/>
              <a:t>»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«Дама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горностаєм</a:t>
            </a:r>
            <a:r>
              <a:rPr lang="ru-RU" dirty="0" smtClean="0"/>
              <a:t>»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Хрещення</a:t>
            </a:r>
            <a:r>
              <a:rPr lang="ru-RU" dirty="0" smtClean="0"/>
              <a:t> Христа»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uk-UA" dirty="0"/>
          </a:p>
        </p:txBody>
      </p:sp>
      <p:pic>
        <p:nvPicPr>
          <p:cNvPr id="4" name="Рисунок 3" descr="Благовіщен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214686"/>
            <a:ext cx="8501122" cy="345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ndrea_del_Verrocchio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0"/>
            <a:ext cx="2643174" cy="309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00px-Leonardo_da_Vinci_0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57422" cy="310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</TotalTime>
  <Words>597</Words>
  <Application>Microsoft Office PowerPoint</Application>
  <PresentationFormat>Экран (4:3)</PresentationFormat>
  <Paragraphs>198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Епоха титанів:           Леонардо да  Вінчі                      і Рафаель Санті         </vt:lpstr>
      <vt:lpstr>         Леонардо да Вінчі</vt:lpstr>
      <vt:lpstr>  МИСТЕЦТВО</vt:lpstr>
      <vt:lpstr>           Мона Ліза(Джоконда)</vt:lpstr>
      <vt:lpstr>    Детективна історія “Мони Лізи”</vt:lpstr>
      <vt:lpstr>   Тайна вечеря</vt:lpstr>
      <vt:lpstr>Вітрувіа́нська люди́на</vt:lpstr>
      <vt:lpstr>Творчий розквіт  Леонардо-живописця:</vt:lpstr>
      <vt:lpstr>Слайд 9</vt:lpstr>
      <vt:lpstr>   Наука і техніка </vt:lpstr>
      <vt:lpstr>             Цікаві факти</vt:lpstr>
      <vt:lpstr>    Рафаель Санті  </vt:lpstr>
      <vt:lpstr>Творчість</vt:lpstr>
      <vt:lpstr>Рафаель портретист</vt:lpstr>
      <vt:lpstr>  Мадонни пензля Рафаеля</vt:lpstr>
      <vt:lpstr>Слайд 16</vt:lpstr>
      <vt:lpstr>Сикстинська Мадонна</vt:lpstr>
      <vt:lpstr>Слайд 18</vt:lpstr>
      <vt:lpstr>            Фреска «Афінська школа» </vt:lpstr>
      <vt:lpstr>Рафаель і архітектура</vt:lpstr>
      <vt:lpstr>Малюнки Рафаеля Санті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Епоха титанів:           Леонардо да  Вінчі                      і Рафаель Санті</dc:title>
  <dc:creator>Admin</dc:creator>
  <cp:lastModifiedBy>Admin</cp:lastModifiedBy>
  <cp:revision>53</cp:revision>
  <dcterms:created xsi:type="dcterms:W3CDTF">2014-03-28T11:04:58Z</dcterms:created>
  <dcterms:modified xsi:type="dcterms:W3CDTF">2014-04-04T18:03:41Z</dcterms:modified>
</cp:coreProperties>
</file>