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04" r:id="rId2"/>
    <p:sldId id="258" r:id="rId3"/>
    <p:sldId id="277" r:id="rId4"/>
    <p:sldId id="291" r:id="rId5"/>
    <p:sldId id="292" r:id="rId6"/>
    <p:sldId id="288" r:id="rId7"/>
    <p:sldId id="259" r:id="rId8"/>
    <p:sldId id="284" r:id="rId9"/>
    <p:sldId id="299" r:id="rId10"/>
    <p:sldId id="302" r:id="rId11"/>
    <p:sldId id="300" r:id="rId12"/>
    <p:sldId id="301" r:id="rId13"/>
    <p:sldId id="283" r:id="rId14"/>
    <p:sldId id="285" r:id="rId15"/>
    <p:sldId id="286" r:id="rId16"/>
    <p:sldId id="287" r:id="rId17"/>
    <p:sldId id="293" r:id="rId18"/>
    <p:sldId id="294" r:id="rId19"/>
    <p:sldId id="276" r:id="rId20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CCFF"/>
    <a:srgbClr val="99CCFF"/>
    <a:srgbClr val="3399FF"/>
    <a:srgbClr val="0E1852"/>
    <a:srgbClr val="06176F"/>
    <a:srgbClr val="000134"/>
    <a:srgbClr val="1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05T21:19:16.147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59363-269C-45BA-A336-1CCB33DFD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6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686800" cy="762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4495800"/>
            <a:ext cx="7467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Company</a:t>
            </a:r>
          </a:p>
          <a:p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05725-41A0-4E22-88E7-FF90ABB5B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23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23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38D4E-032B-4B80-B3E2-6785F9828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71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64FD3B2-BE21-49DE-AFC1-594AAFF2B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E4BB7-39F2-4E69-9DFA-67FC9004A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FD1E7-1BFD-4148-8853-987B48608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CF1C8-DB67-43C1-92ED-E054B91A8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2F94-EDFC-48ED-B0C4-0FFB5F1E3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9BB7-7242-4D49-BC9F-2B6C7071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B4E4C-4736-4769-AD4C-9A69B805F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EE0A-D6D9-4E71-96E1-5CA5EB8F2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16B3-1622-464D-8A3A-CE8E1DE2F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908050"/>
            <a:ext cx="9144000" cy="5949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E92381-B5A7-4CF1-A12E-12773330F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28600" y="1524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 flipV="1"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7772400" cy="1500187"/>
          </a:xfrm>
        </p:spPr>
        <p:txBody>
          <a:bodyPr/>
          <a:lstStyle/>
          <a:p>
            <a:r>
              <a:rPr lang="uk-UA" sz="4400" dirty="0" smtClean="0">
                <a:solidFill>
                  <a:srgbClr val="00CCFF"/>
                </a:solidFill>
              </a:rPr>
              <a:t>Бар’єри</a:t>
            </a:r>
            <a:r>
              <a:rPr lang="uk-UA" sz="4400" dirty="0" smtClean="0"/>
              <a:t> </a:t>
            </a:r>
            <a:r>
              <a:rPr lang="uk-UA" sz="4400" dirty="0" smtClean="0">
                <a:solidFill>
                  <a:srgbClr val="33CCFF"/>
                </a:solidFill>
              </a:rPr>
              <a:t>спілкування</a:t>
            </a:r>
            <a:endParaRPr lang="uk-UA" sz="4400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1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smtClean="0"/>
              <a:t>Стан </a:t>
            </a:r>
            <a:r>
              <a:rPr lang="ru-RU" b="1" dirty="0" err="1" smtClean="0"/>
              <a:t>здоров'я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те,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спілкується</a:t>
            </a:r>
            <a:r>
              <a:rPr lang="ru-RU" dirty="0" smtClean="0"/>
              <a:t>. </a:t>
            </a:r>
            <a:r>
              <a:rPr lang="ru-RU" dirty="0" err="1" smtClean="0"/>
              <a:t>Спостережливим</a:t>
            </a:r>
            <a:r>
              <a:rPr lang="ru-RU" dirty="0" smtClean="0"/>
              <a:t> людям не </a:t>
            </a:r>
            <a:r>
              <a:rPr lang="ru-RU" dirty="0" err="1" smtClean="0"/>
              <a:t>складає</a:t>
            </a:r>
            <a:r>
              <a:rPr lang="ru-RU" dirty="0" smtClean="0"/>
              <a:t> великих </a:t>
            </a:r>
            <a:r>
              <a:rPr lang="ru-RU" dirty="0" err="1" smtClean="0"/>
              <a:t>труднощів</a:t>
            </a:r>
            <a:r>
              <a:rPr lang="ru-RU" dirty="0" smtClean="0"/>
              <a:t> за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здогадатися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тон, слова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скоротити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стомлювати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нездоровиться.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Психологічний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вибудовується</a:t>
            </a:r>
            <a:r>
              <a:rPr lang="ru-RU" dirty="0" smtClean="0"/>
              <a:t> </a:t>
            </a:r>
            <a:r>
              <a:rPr lang="ru-RU" dirty="0" err="1" smtClean="0"/>
              <a:t>діловим</a:t>
            </a:r>
            <a:r>
              <a:rPr lang="ru-RU" dirty="0" smtClean="0"/>
              <a:t> партнером, - </a:t>
            </a:r>
            <a:r>
              <a:rPr lang="ru-RU" dirty="0" err="1" smtClean="0"/>
              <a:t>серйозний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  <a:r>
              <a:rPr lang="ru-RU" dirty="0" err="1" smtClean="0"/>
              <a:t>Усвідомивши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незручним</a:t>
            </a:r>
            <a:r>
              <a:rPr lang="ru-RU" dirty="0" smtClean="0"/>
              <a:t>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партнером </a:t>
            </a:r>
            <a:r>
              <a:rPr lang="ru-RU" dirty="0" err="1" smtClean="0"/>
              <a:t>викликаний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захиститися</a:t>
            </a:r>
            <a:r>
              <a:rPr lang="ru-RU" dirty="0" smtClean="0"/>
              <a:t>,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складнощі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такою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зникнуть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установки. Ваш </a:t>
            </a:r>
            <a:r>
              <a:rPr lang="ru-RU" b="1" dirty="0" err="1" smtClean="0"/>
              <a:t>діловий</a:t>
            </a:r>
            <a:r>
              <a:rPr lang="ru-RU" b="1" dirty="0" smtClean="0"/>
              <a:t> партнер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негативну</a:t>
            </a:r>
            <a:r>
              <a:rPr lang="ru-RU" b="1" dirty="0" smtClean="0"/>
              <a:t> установку по </a:t>
            </a:r>
            <a:r>
              <a:rPr lang="ru-RU" b="1" dirty="0" err="1" smtClean="0"/>
              <a:t>відношенню</a:t>
            </a:r>
            <a:r>
              <a:rPr lang="ru-RU" b="1" dirty="0" smtClean="0"/>
              <a:t> до вас </a:t>
            </a:r>
            <a:r>
              <a:rPr lang="ru-RU" b="1" dirty="0" err="1" smtClean="0"/>
              <a:t>або</a:t>
            </a:r>
            <a:r>
              <a:rPr lang="ru-RU" b="1" dirty="0" smtClean="0"/>
              <a:t> до </a:t>
            </a:r>
            <a:r>
              <a:rPr lang="ru-RU" b="1" dirty="0" err="1" smtClean="0"/>
              <a:t>фірми</a:t>
            </a:r>
            <a:r>
              <a:rPr lang="ru-RU" b="1" dirty="0" smtClean="0"/>
              <a:t>, </a:t>
            </a:r>
            <a:r>
              <a:rPr lang="ru-RU" b="1" dirty="0" err="1" smtClean="0"/>
              <a:t>представником</a:t>
            </a:r>
            <a:r>
              <a:rPr lang="ru-RU" b="1" dirty="0" smtClean="0"/>
              <a:t>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зіткнулися</a:t>
            </a:r>
            <a:r>
              <a:rPr lang="ru-RU" b="1" dirty="0" smtClean="0"/>
              <a:t> у </a:t>
            </a:r>
            <a:r>
              <a:rPr lang="ru-RU" b="1" dirty="0" err="1" smtClean="0"/>
              <a:t>бар'єром</a:t>
            </a:r>
            <a:r>
              <a:rPr lang="ru-RU" b="1" dirty="0" smtClean="0"/>
              <a:t> установки, </a:t>
            </a:r>
            <a:r>
              <a:rPr lang="ru-RU" b="1" dirty="0" err="1" smtClean="0"/>
              <a:t>краще</a:t>
            </a:r>
            <a:r>
              <a:rPr lang="ru-RU" b="1" dirty="0" smtClean="0"/>
              <a:t> не </a:t>
            </a:r>
            <a:r>
              <a:rPr lang="ru-RU" b="1" dirty="0" err="1" smtClean="0"/>
              <a:t>намагатися</a:t>
            </a:r>
            <a:r>
              <a:rPr lang="ru-RU" b="1" dirty="0" smtClean="0"/>
              <a:t> </a:t>
            </a:r>
            <a:r>
              <a:rPr lang="ru-RU" b="1" dirty="0" err="1" smtClean="0"/>
              <a:t>переконувати</a:t>
            </a:r>
            <a:r>
              <a:rPr lang="ru-RU" b="1" dirty="0" smtClean="0"/>
              <a:t> партнера. </a:t>
            </a:r>
            <a:r>
              <a:rPr lang="ru-RU" b="1" dirty="0" err="1" smtClean="0"/>
              <a:t>Спокійно</a:t>
            </a:r>
            <a:r>
              <a:rPr lang="ru-RU" b="1" dirty="0" smtClean="0"/>
              <a:t> </a:t>
            </a:r>
            <a:r>
              <a:rPr lang="ru-RU" b="1" dirty="0" err="1" smtClean="0"/>
              <a:t>віднесіться</a:t>
            </a:r>
            <a:r>
              <a:rPr lang="ru-RU" b="1" dirty="0" smtClean="0"/>
              <a:t> до </a:t>
            </a:r>
            <a:r>
              <a:rPr lang="ru-RU" b="1" dirty="0" err="1" smtClean="0"/>
              <a:t>неприязні</a:t>
            </a:r>
            <a:r>
              <a:rPr lang="ru-RU" b="1" dirty="0" smtClean="0"/>
              <a:t> як до </a:t>
            </a:r>
            <a:r>
              <a:rPr lang="ru-RU" b="1" dirty="0" err="1" smtClean="0"/>
              <a:t>прояву</a:t>
            </a:r>
            <a:r>
              <a:rPr lang="ru-RU" b="1" dirty="0" smtClean="0"/>
              <a:t> </a:t>
            </a:r>
            <a:r>
              <a:rPr lang="ru-RU" b="1" dirty="0" err="1" smtClean="0"/>
              <a:t>неуцтва</a:t>
            </a:r>
            <a:r>
              <a:rPr lang="ru-RU" b="1" dirty="0" smtClean="0"/>
              <a:t>, </a:t>
            </a:r>
            <a:r>
              <a:rPr lang="ru-RU" b="1" dirty="0" err="1" smtClean="0"/>
              <a:t>слабкості</a:t>
            </a:r>
            <a:r>
              <a:rPr lang="ru-RU" b="1" dirty="0" smtClean="0"/>
              <a:t>, </a:t>
            </a:r>
            <a:r>
              <a:rPr lang="ru-RU" b="1" dirty="0" err="1" smtClean="0"/>
              <a:t>відсутності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</a:t>
            </a:r>
            <a:r>
              <a:rPr lang="ru-RU" b="1" dirty="0" err="1" smtClean="0"/>
              <a:t>простої</a:t>
            </a:r>
            <a:r>
              <a:rPr lang="ru-RU" b="1" dirty="0" smtClean="0"/>
              <a:t> </a:t>
            </a:r>
            <a:r>
              <a:rPr lang="ru-RU" b="1" dirty="0" err="1" smtClean="0"/>
              <a:t>непоінформованості</a:t>
            </a:r>
            <a:r>
              <a:rPr lang="ru-RU" b="1" dirty="0" smtClean="0"/>
              <a:t>. </a:t>
            </a:r>
            <a:r>
              <a:rPr lang="ru-RU" b="1" dirty="0" err="1" smtClean="0"/>
              <a:t>Тоді</a:t>
            </a:r>
            <a:r>
              <a:rPr lang="ru-RU" b="1" dirty="0" smtClean="0"/>
              <a:t> </a:t>
            </a:r>
            <a:r>
              <a:rPr lang="ru-RU" b="1" dirty="0" err="1" smtClean="0"/>
              <a:t>несправедливе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вас не </a:t>
            </a:r>
            <a:r>
              <a:rPr lang="ru-RU" b="1" dirty="0" err="1" smtClean="0"/>
              <a:t>зачіпатиме</a:t>
            </a:r>
            <a:r>
              <a:rPr lang="ru-RU" b="1" dirty="0" smtClean="0"/>
              <a:t>, а </a:t>
            </a:r>
            <a:r>
              <a:rPr lang="ru-RU" b="1" dirty="0" err="1" smtClean="0"/>
              <a:t>незабаром</a:t>
            </a:r>
            <a:r>
              <a:rPr lang="ru-RU" b="1" dirty="0" smtClean="0"/>
              <a:t> </a:t>
            </a:r>
            <a:r>
              <a:rPr lang="ru-RU" b="1" dirty="0" err="1" smtClean="0"/>
              <a:t>воно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зовсім</a:t>
            </a:r>
            <a:r>
              <a:rPr lang="ru-RU" b="1" dirty="0" smtClean="0"/>
              <a:t> </a:t>
            </a:r>
            <a:r>
              <a:rPr lang="ru-RU" b="1" dirty="0" err="1" smtClean="0"/>
              <a:t>зникне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ваші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вчинки</a:t>
            </a:r>
            <a:r>
              <a:rPr lang="ru-RU" b="1" dirty="0" smtClean="0"/>
              <a:t> </a:t>
            </a:r>
            <a:r>
              <a:rPr lang="ru-RU" b="1" dirty="0" err="1" smtClean="0"/>
              <a:t>змусять</a:t>
            </a:r>
            <a:r>
              <a:rPr lang="ru-RU" b="1" dirty="0" smtClean="0"/>
              <a:t> партнера </a:t>
            </a:r>
            <a:r>
              <a:rPr lang="ru-RU" b="1" dirty="0" err="1" smtClean="0"/>
              <a:t>змінити</a:t>
            </a:r>
            <a:r>
              <a:rPr lang="ru-RU" b="1" dirty="0" smtClean="0"/>
              <a:t> свою думку.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 </a:t>
            </a:r>
            <a:endParaRPr lang="uk-UA" b="1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тому, </a:t>
            </a:r>
            <a:r>
              <a:rPr lang="ru-RU" b="1" dirty="0" err="1" smtClean="0"/>
              <a:t>що</a:t>
            </a:r>
            <a:r>
              <a:rPr lang="ru-RU" b="1" dirty="0" smtClean="0"/>
              <a:t> ми </a:t>
            </a:r>
            <a:r>
              <a:rPr lang="ru-RU" b="1" dirty="0" err="1" smtClean="0"/>
              <a:t>мимоволі</a:t>
            </a:r>
            <a:r>
              <a:rPr lang="ru-RU" b="1" dirty="0" smtClean="0"/>
              <a:t> судимо про </a:t>
            </a:r>
            <a:r>
              <a:rPr lang="ru-RU" b="1" dirty="0" err="1" smtClean="0"/>
              <a:t>кожну</a:t>
            </a:r>
            <a:r>
              <a:rPr lang="ru-RU" b="1" dirty="0" smtClean="0"/>
              <a:t> </a:t>
            </a:r>
            <a:r>
              <a:rPr lang="ru-RU" b="1" dirty="0" err="1" smtClean="0"/>
              <a:t>людину</a:t>
            </a:r>
            <a:r>
              <a:rPr lang="ru-RU" b="1" dirty="0" smtClean="0"/>
              <a:t> по </a:t>
            </a:r>
            <a:r>
              <a:rPr lang="ru-RU" b="1" dirty="0" err="1" smtClean="0"/>
              <a:t>собі</a:t>
            </a:r>
            <a:r>
              <a:rPr lang="ru-RU" b="1" dirty="0" smtClean="0"/>
              <a:t>, </a:t>
            </a:r>
            <a:r>
              <a:rPr lang="ru-RU" b="1" dirty="0" err="1" smtClean="0"/>
              <a:t>чекаємо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ділового</a:t>
            </a:r>
            <a:r>
              <a:rPr lang="ru-RU" b="1" dirty="0" smtClean="0"/>
              <a:t> партнера такого </a:t>
            </a:r>
            <a:r>
              <a:rPr lang="ru-RU" b="1" dirty="0" err="1" smtClean="0"/>
              <a:t>вчинку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вчинили б на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місці</a:t>
            </a:r>
            <a:r>
              <a:rPr lang="ru-RU" b="1" dirty="0" smtClean="0"/>
              <a:t>. Але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адже</a:t>
            </a:r>
            <a:r>
              <a:rPr lang="ru-RU" b="1" dirty="0" smtClean="0"/>
              <a:t> </a:t>
            </a:r>
            <a:r>
              <a:rPr lang="ru-RU" b="1" dirty="0" err="1" smtClean="0"/>
              <a:t>інший</a:t>
            </a:r>
            <a:r>
              <a:rPr lang="ru-RU" b="1" dirty="0" smtClean="0"/>
              <a:t>.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позиція</a:t>
            </a:r>
            <a:r>
              <a:rPr lang="ru-RU" b="1" dirty="0" smtClean="0"/>
              <a:t> в </a:t>
            </a:r>
            <a:r>
              <a:rPr lang="ru-RU" b="1" dirty="0" err="1" smtClean="0"/>
              <a:t>цій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визначається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моральними</a:t>
            </a:r>
            <a:r>
              <a:rPr lang="ru-RU" b="1" dirty="0" smtClean="0"/>
              <a:t> нормами </a:t>
            </a:r>
            <a:r>
              <a:rPr lang="ru-RU" b="1" dirty="0" err="1" smtClean="0"/>
              <a:t>і</a:t>
            </a:r>
            <a:r>
              <a:rPr lang="ru-RU" b="1" dirty="0" smtClean="0"/>
              <a:t> установками.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не </a:t>
            </a:r>
            <a:r>
              <a:rPr lang="ru-RU" b="1" dirty="0" err="1" smtClean="0"/>
              <a:t>виникав</a:t>
            </a:r>
            <a:r>
              <a:rPr lang="ru-RU" b="1" dirty="0" smtClean="0"/>
              <a:t>, треба </a:t>
            </a:r>
            <a:r>
              <a:rPr lang="ru-RU" b="1" dirty="0" err="1" smtClean="0"/>
              <a:t>розвивати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децентрації</a:t>
            </a:r>
            <a:r>
              <a:rPr lang="ru-RU" b="1" dirty="0" smtClean="0"/>
              <a:t>.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користуються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одними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 знаками(у тому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словами)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абсолютно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речей. Причини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здолати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лексику; слова,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400" b="1" dirty="0" smtClean="0"/>
              <a:t>	</a:t>
            </a:r>
            <a:r>
              <a:rPr lang="ru-RU" b="1" dirty="0" err="1" smtClean="0"/>
              <a:t>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Гельвеций говорив: "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доведено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розумними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пишуть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твори".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набратися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терпіння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14452"/>
            <a:ext cx="8132762" cy="53435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	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Фонетичний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бар'єр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ефективному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зацікавлені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партнером,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доведеться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пристосовуватися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манери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чимось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невдоволені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 typeface="Wingdings" pitchFamily="2" charset="2"/>
              <a:buChar char="v"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Невміння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тому,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перебиває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реагує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слова.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dirty="0" smtClean="0"/>
              <a:t> </a:t>
            </a: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err="1" smtClean="0"/>
              <a:t>Бар'єр</a:t>
            </a:r>
            <a:r>
              <a:rPr lang="ru-RU" sz="2800" b="1" dirty="0" smtClean="0"/>
              <a:t> модальностей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замислюється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канал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Для того,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модальностей, треба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модальності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найлегше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484348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Бар'єр</a:t>
            </a:r>
            <a:r>
              <a:rPr lang="ru-RU" sz="2800" b="1" dirty="0" smtClean="0"/>
              <a:t> характеру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теж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складнощі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поводитися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розібратися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себе.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вираженими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темпераменту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незручними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співрозмовниками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</a:pPr>
            <a:endParaRPr lang="uk-UA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  <a:endParaRPr lang="uk-UA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Неввічливість</a:t>
            </a:r>
            <a:r>
              <a:rPr lang="ru-RU" sz="2800" dirty="0" smtClean="0"/>
              <a:t>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говорить,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Неввічливе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присікти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роздратування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ввічливістю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Пам'ятайте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ваша мета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співпраця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груба,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різко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поставити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привести до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суперечки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розмовляти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тоном.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785786" y="2514600"/>
            <a:ext cx="6300814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uk-UA" sz="5400" b="1" kern="10" dirty="0" smtClean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Дякую за увагу</a:t>
            </a:r>
            <a:r>
              <a:rPr lang="en-US" sz="5400" b="1" kern="10" dirty="0" smtClean="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uk-UA" sz="5400" b="1" kern="10" dirty="0">
              <a:ln w="2857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en-US" sz="40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623" name="AutoShape 63"/>
          <p:cNvSpPr>
            <a:spLocks noChangeArrowheads="1"/>
          </p:cNvSpPr>
          <p:nvPr/>
        </p:nvSpPr>
        <p:spPr bwMode="gray">
          <a:xfrm>
            <a:off x="2209800" y="21161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endParaRPr lang="uk-UA"/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gray">
          <a:xfrm>
            <a:off x="2214546" y="2171700"/>
            <a:ext cx="354014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Бар’єри взаємодії. 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6625" name="AutoShape 65"/>
          <p:cNvSpPr>
            <a:spLocks noChangeArrowheads="1"/>
          </p:cNvSpPr>
          <p:nvPr/>
        </p:nvSpPr>
        <p:spPr bwMode="gray">
          <a:xfrm>
            <a:off x="2209800" y="28019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pPr algn="l"/>
            <a:endParaRPr lang="uk-UA" dirty="0"/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gray">
          <a:xfrm>
            <a:off x="2285984" y="2857500"/>
            <a:ext cx="55007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dirty="0" smtClean="0">
                <a:solidFill>
                  <a:srgbClr val="000000"/>
                </a:solidFill>
                <a:latin typeface="+mn-lt"/>
              </a:rPr>
              <a:t>2. Бар’єри прийняття і взаємодії.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627" name="AutoShape 67"/>
          <p:cNvSpPr>
            <a:spLocks noChangeArrowheads="1"/>
          </p:cNvSpPr>
          <p:nvPr/>
        </p:nvSpPr>
        <p:spPr bwMode="gray">
          <a:xfrm>
            <a:off x="2209800" y="34877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8BE67"/>
              </a:gs>
              <a:gs pos="50000">
                <a:srgbClr val="48BE67">
                  <a:gamma/>
                  <a:tint val="21176"/>
                  <a:invGamma/>
                </a:srgbClr>
              </a:gs>
              <a:gs pos="100000">
                <a:srgbClr val="48BE67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48BE67"/>
            </a:extrusionClr>
          </a:sp3d>
        </p:spPr>
        <p:txBody>
          <a:bodyPr wrap="none" anchor="ctr">
            <a:flatTx/>
          </a:bodyPr>
          <a:lstStyle/>
          <a:p>
            <a:endParaRPr lang="uk-UA"/>
          </a:p>
        </p:txBody>
      </p:sp>
      <p:sp>
        <p:nvSpPr>
          <p:cNvPr id="66628" name="Text Box 68"/>
          <p:cNvSpPr txBox="1">
            <a:spLocks noChangeArrowheads="1"/>
          </p:cNvSpPr>
          <p:nvPr/>
        </p:nvSpPr>
        <p:spPr bwMode="gray">
          <a:xfrm>
            <a:off x="2214546" y="3543300"/>
            <a:ext cx="354014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dirty="0" smtClean="0">
                <a:solidFill>
                  <a:srgbClr val="000000"/>
                </a:solidFill>
              </a:rPr>
              <a:t>3</a:t>
            </a:r>
            <a:r>
              <a:rPr lang="uk-UA" b="1" dirty="0" smtClean="0">
                <a:solidFill>
                  <a:srgbClr val="000000"/>
                </a:solidFill>
                <a:latin typeface="+mn-lt"/>
              </a:rPr>
              <a:t>. </a:t>
            </a:r>
            <a:r>
              <a:rPr lang="uk-UA" b="1" dirty="0" err="1" smtClean="0">
                <a:solidFill>
                  <a:srgbClr val="000000"/>
                </a:solidFill>
                <a:latin typeface="+mn-lt"/>
              </a:rPr>
              <a:t>Комуніктивні</a:t>
            </a:r>
            <a:r>
              <a:rPr lang="uk-UA" b="1" dirty="0" smtClean="0">
                <a:solidFill>
                  <a:srgbClr val="000000"/>
                </a:solidFill>
                <a:latin typeface="+mn-lt"/>
              </a:rPr>
              <a:t> бар’єри.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6629" name="AutoShape 69"/>
          <p:cNvSpPr>
            <a:spLocks noChangeArrowheads="1"/>
          </p:cNvSpPr>
          <p:nvPr/>
        </p:nvSpPr>
        <p:spPr bwMode="gray">
          <a:xfrm>
            <a:off x="2209800" y="4173538"/>
            <a:ext cx="45720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78FCB"/>
              </a:gs>
              <a:gs pos="50000">
                <a:srgbClr val="378FCB">
                  <a:gamma/>
                  <a:tint val="40000"/>
                  <a:invGamma/>
                </a:srgbClr>
              </a:gs>
              <a:gs pos="100000">
                <a:srgbClr val="378FCB"/>
              </a:gs>
            </a:gsLst>
            <a:lin ang="0" scaled="1"/>
          </a:gradFill>
          <a:ln w="19050" algn="ctr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78FCB"/>
            </a:extrusionClr>
          </a:sp3d>
        </p:spPr>
        <p:txBody>
          <a:bodyPr wrap="none" anchor="ctr">
            <a:flatTx/>
          </a:bodyPr>
          <a:lstStyle/>
          <a:p>
            <a:endParaRPr lang="uk-UA"/>
          </a:p>
        </p:txBody>
      </p:sp>
      <p:sp>
        <p:nvSpPr>
          <p:cNvPr id="66630" name="Text Box 70"/>
          <p:cNvSpPr txBox="1">
            <a:spLocks noChangeArrowheads="1"/>
          </p:cNvSpPr>
          <p:nvPr/>
        </p:nvSpPr>
        <p:spPr bwMode="gray">
          <a:xfrm>
            <a:off x="2285984" y="4229100"/>
            <a:ext cx="3468704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uk-UA" b="1" dirty="0" smtClean="0">
                <a:solidFill>
                  <a:srgbClr val="000000"/>
                </a:solidFill>
              </a:rPr>
              <a:t>4</a:t>
            </a:r>
            <a:r>
              <a:rPr lang="uk-UA" b="1" dirty="0" smtClean="0">
                <a:solidFill>
                  <a:srgbClr val="000000"/>
                </a:solidFill>
                <a:latin typeface="+mn-lt"/>
              </a:rPr>
              <a:t>. Практична робота.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66633" name="Group 73"/>
          <p:cNvGrpSpPr>
            <a:grpSpLocks/>
          </p:cNvGrpSpPr>
          <p:nvPr/>
        </p:nvGrpSpPr>
        <p:grpSpPr bwMode="auto">
          <a:xfrm>
            <a:off x="2895600" y="1677988"/>
            <a:ext cx="119063" cy="3122612"/>
            <a:chOff x="1824" y="1212"/>
            <a:chExt cx="75" cy="1967"/>
          </a:xfrm>
        </p:grpSpPr>
        <p:sp>
          <p:nvSpPr>
            <p:cNvPr id="66634" name="Rectangle 74"/>
            <p:cNvSpPr>
              <a:spLocks noChangeArrowheads="1"/>
            </p:cNvSpPr>
            <p:nvPr/>
          </p:nvSpPr>
          <p:spPr bwMode="gray">
            <a:xfrm>
              <a:off x="1825" y="1212"/>
              <a:ext cx="74" cy="240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35" name="Rectangle 75"/>
            <p:cNvSpPr>
              <a:spLocks noChangeArrowheads="1"/>
            </p:cNvSpPr>
            <p:nvPr/>
          </p:nvSpPr>
          <p:spPr bwMode="gray">
            <a:xfrm>
              <a:off x="1824" y="1780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36" name="Rectangle 76"/>
            <p:cNvSpPr>
              <a:spLocks noChangeArrowheads="1"/>
            </p:cNvSpPr>
            <p:nvPr/>
          </p:nvSpPr>
          <p:spPr bwMode="gray">
            <a:xfrm>
              <a:off x="1827" y="2209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37" name="Rectangle 77"/>
            <p:cNvSpPr>
              <a:spLocks noChangeArrowheads="1"/>
            </p:cNvSpPr>
            <p:nvPr/>
          </p:nvSpPr>
          <p:spPr bwMode="gray">
            <a:xfrm>
              <a:off x="1825" y="2641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38" name="Rectangle 78"/>
            <p:cNvSpPr>
              <a:spLocks noChangeArrowheads="1"/>
            </p:cNvSpPr>
            <p:nvPr/>
          </p:nvSpPr>
          <p:spPr bwMode="gray">
            <a:xfrm>
              <a:off x="1825" y="3072"/>
              <a:ext cx="70" cy="107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grpSp>
        <p:nvGrpSpPr>
          <p:cNvPr id="66640" name="Group 80"/>
          <p:cNvGrpSpPr>
            <a:grpSpLocks/>
          </p:cNvGrpSpPr>
          <p:nvPr/>
        </p:nvGrpSpPr>
        <p:grpSpPr bwMode="auto">
          <a:xfrm>
            <a:off x="5894388" y="1676400"/>
            <a:ext cx="125412" cy="3128963"/>
            <a:chOff x="3597" y="1211"/>
            <a:chExt cx="79" cy="1971"/>
          </a:xfrm>
        </p:grpSpPr>
        <p:sp>
          <p:nvSpPr>
            <p:cNvPr id="66641" name="Rectangle 81"/>
            <p:cNvSpPr>
              <a:spLocks noChangeArrowheads="1"/>
            </p:cNvSpPr>
            <p:nvPr/>
          </p:nvSpPr>
          <p:spPr bwMode="gray">
            <a:xfrm>
              <a:off x="3598" y="1211"/>
              <a:ext cx="74" cy="240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42" name="Rectangle 82"/>
            <p:cNvSpPr>
              <a:spLocks noChangeArrowheads="1"/>
            </p:cNvSpPr>
            <p:nvPr/>
          </p:nvSpPr>
          <p:spPr bwMode="gray">
            <a:xfrm>
              <a:off x="3597" y="1779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43" name="Rectangle 83"/>
            <p:cNvSpPr>
              <a:spLocks noChangeArrowheads="1"/>
            </p:cNvSpPr>
            <p:nvPr/>
          </p:nvSpPr>
          <p:spPr bwMode="gray">
            <a:xfrm>
              <a:off x="3600" y="2208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44" name="Rectangle 84"/>
            <p:cNvSpPr>
              <a:spLocks noChangeArrowheads="1"/>
            </p:cNvSpPr>
            <p:nvPr/>
          </p:nvSpPr>
          <p:spPr bwMode="gray">
            <a:xfrm>
              <a:off x="3598" y="2640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66645" name="Rectangle 85"/>
            <p:cNvSpPr>
              <a:spLocks noChangeArrowheads="1"/>
            </p:cNvSpPr>
            <p:nvPr/>
          </p:nvSpPr>
          <p:spPr bwMode="gray">
            <a:xfrm>
              <a:off x="3598" y="3071"/>
              <a:ext cx="76" cy="111"/>
            </a:xfrm>
            <a:prstGeom prst="rect">
              <a:avLst/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66647" name="Rectangle 87"/>
          <p:cNvSpPr>
            <a:spLocks noChangeArrowheads="1"/>
          </p:cNvSpPr>
          <p:nvPr/>
        </p:nvSpPr>
        <p:spPr bwMode="gray">
          <a:xfrm>
            <a:off x="2286000" y="5697538"/>
            <a:ext cx="4495800" cy="152400"/>
          </a:xfrm>
          <a:prstGeom prst="rect">
            <a:avLst/>
          </a:prstGeom>
          <a:gradFill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gamma/>
                  <a:shade val="46275"/>
                  <a:invGamma/>
                  <a:alpha val="58000"/>
                </a:schemeClr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847850"/>
            <a:ext cx="4643438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4143372" y="1714488"/>
            <a:ext cx="1098550" cy="1001712"/>
            <a:chOff x="1488" y="1968"/>
            <a:chExt cx="432" cy="432"/>
          </a:xfrm>
        </p:grpSpPr>
        <p:grpSp>
          <p:nvGrpSpPr>
            <p:cNvPr id="88102" name="Group 38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-357222" y="2030413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spc="300" dirty="0" err="1" smtClean="0">
                <a:latin typeface="+mn-lt"/>
              </a:rPr>
              <a:t>мотиваційний</a:t>
            </a:r>
            <a:r>
              <a:rPr lang="en-US" sz="2400" spc="300" dirty="0" smtClean="0">
                <a:latin typeface="+mn-lt"/>
              </a:rPr>
              <a:t> </a:t>
            </a:r>
            <a:r>
              <a:rPr lang="en-US" sz="2400" spc="300" dirty="0" err="1" smtClean="0">
                <a:latin typeface="+mn-lt"/>
              </a:rPr>
              <a:t>бар'єр</a:t>
            </a:r>
            <a:r>
              <a:rPr lang="en-US" sz="2400" spc="300" dirty="0" smtClean="0">
                <a:latin typeface="+mn-lt"/>
              </a:rPr>
              <a:t> </a:t>
            </a:r>
            <a:endParaRPr lang="en-US" sz="2400" spc="3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3000372"/>
            <a:ext cx="4665663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8" name="Group 44"/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88109" name="Group 4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112" y="2028"/>
              <a:ext cx="7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3184525"/>
            <a:ext cx="3428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/>
              <a:t>етичний</a:t>
            </a:r>
            <a:r>
              <a:rPr lang="en-US" sz="2400" b="1" spc="300" dirty="0" smtClean="0"/>
              <a:t> </a:t>
            </a:r>
            <a:r>
              <a:rPr lang="en-US" sz="2400" b="1" spc="300" dirty="0" err="1" smtClean="0"/>
              <a:t>бар'єр</a:t>
            </a:r>
            <a:endParaRPr lang="en-US" sz="2400" b="1" spc="300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4214818"/>
            <a:ext cx="56864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uk-UA" dirty="0"/>
          </a:p>
        </p:txBody>
      </p: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5429256" y="4143380"/>
            <a:ext cx="1098550" cy="1012825"/>
            <a:chOff x="3552" y="3339"/>
            <a:chExt cx="412" cy="392"/>
          </a:xfrm>
        </p:grpSpPr>
        <p:grpSp>
          <p:nvGrpSpPr>
            <p:cNvPr id="88116" name="Group 52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0" name="Text Box 56"/>
          <p:cNvSpPr txBox="1">
            <a:spLocks noChangeArrowheads="1"/>
          </p:cNvSpPr>
          <p:nvPr/>
        </p:nvSpPr>
        <p:spPr bwMode="black">
          <a:xfrm>
            <a:off x="0" y="4267200"/>
            <a:ext cx="5214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endParaRPr lang="en-US" sz="24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0" hangingPunct="0"/>
            <a:endParaRPr lang="en-US" sz="2400" b="1" spc="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5929322" y="1000108"/>
            <a:ext cx="2728914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 взаємодії </a:t>
            </a:r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400" b="1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928670"/>
            <a:ext cx="422275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естетичний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endParaRPr lang="uk-UA" sz="2800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9" y="857232"/>
            <a:ext cx="928694" cy="785818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1714488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57161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1857364"/>
            <a:ext cx="464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різне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соціальне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положення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250030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емоцій</a:t>
            </a:r>
            <a:endParaRPr lang="uk-UA" sz="2800" dirty="0"/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428868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1" name="Rectangle 57"/>
          <p:cNvSpPr>
            <a:spLocks noChangeArrowheads="1"/>
          </p:cNvSpPr>
          <p:nvPr/>
        </p:nvSpPr>
        <p:spPr bwMode="invGray">
          <a:xfrm>
            <a:off x="0" y="3500438"/>
            <a:ext cx="6357950" cy="64294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AD8A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стан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здоров'я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sz="2800" dirty="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857884" y="3357563"/>
            <a:ext cx="928694" cy="785818"/>
            <a:chOff x="1882" y="1920"/>
            <a:chExt cx="1680" cy="1680"/>
          </a:xfrm>
        </p:grpSpPr>
        <p:sp>
          <p:nvSpPr>
            <p:cNvPr id="88123" name="Oval 59"/>
            <p:cNvSpPr>
              <a:spLocks noChangeArrowheads="1"/>
            </p:cNvSpPr>
            <p:nvPr/>
          </p:nvSpPr>
          <p:spPr bwMode="gray">
            <a:xfrm>
              <a:off x="1882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8124" name="Freeform 60"/>
            <p:cNvSpPr>
              <a:spLocks/>
            </p:cNvSpPr>
            <p:nvPr/>
          </p:nvSpPr>
          <p:spPr bwMode="gray">
            <a:xfrm>
              <a:off x="2100" y="1920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86512" y="1071546"/>
            <a:ext cx="2714644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Бар'єри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і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: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28625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захист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dirty="0"/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5429256" y="4214818"/>
            <a:ext cx="1098550" cy="1612252"/>
            <a:chOff x="3731" y="2915"/>
            <a:chExt cx="412" cy="624"/>
          </a:xfrm>
        </p:grpSpPr>
        <p:grpSp>
          <p:nvGrpSpPr>
            <p:cNvPr id="34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143512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установки</a:t>
            </a:r>
            <a:endParaRPr lang="en-US" sz="2800" b="1" dirty="0" smtClean="0">
              <a:solidFill>
                <a:srgbClr val="FFFFFF"/>
              </a:solidFill>
            </a:endParaRPr>
          </a:p>
        </p:txBody>
      </p: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4786314" y="5072074"/>
            <a:ext cx="1087437" cy="1006475"/>
            <a:chOff x="4350" y="1963"/>
            <a:chExt cx="430" cy="437"/>
          </a:xfrm>
        </p:grpSpPr>
        <p:grpSp>
          <p:nvGrpSpPr>
            <p:cNvPr id="40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двійника</a:t>
            </a:r>
            <a:endParaRPr lang="uk-UA" sz="2800" dirty="0"/>
          </a:p>
        </p:txBody>
      </p:sp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61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dirty="0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071546"/>
            <a:ext cx="4222750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некомпетентність</a:t>
            </a:r>
            <a:endParaRPr lang="uk-UA" sz="2400" dirty="0">
              <a:latin typeface="+mn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8" y="1000108"/>
            <a:ext cx="1096007" cy="1001712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2000240"/>
            <a:ext cx="5072066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92880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-642974" y="2285992"/>
            <a:ext cx="58579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200" dirty="0" err="1" smtClean="0">
                <a:latin typeface="+mn-lt"/>
              </a:rPr>
              <a:t>невміння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виражати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свої</a:t>
            </a:r>
            <a:r>
              <a:rPr lang="ru-RU" sz="2200" dirty="0" smtClean="0">
                <a:latin typeface="+mn-lt"/>
              </a:rPr>
              <a:t> думки</a:t>
            </a:r>
            <a:endParaRPr lang="en-US" sz="2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3000372"/>
            <a:ext cx="5686425" cy="92869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погана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техніка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мови</a:t>
            </a:r>
            <a:endParaRPr lang="uk-UA" sz="2400" dirty="0">
              <a:latin typeface="+mn-lt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928934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15074" y="1071546"/>
            <a:ext cx="2928926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Комунікативні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071942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невміння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слухати</a:t>
            </a:r>
            <a:endParaRPr lang="uk-UA" sz="2400" dirty="0">
              <a:latin typeface="+mn-lt"/>
            </a:endParaRP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357818" y="4000504"/>
            <a:ext cx="1098550" cy="1612252"/>
            <a:chOff x="3731" y="2915"/>
            <a:chExt cx="412" cy="624"/>
          </a:xfrm>
        </p:grpSpPr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000636"/>
            <a:ext cx="5072066" cy="8620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модальностей</a:t>
            </a:r>
            <a:endParaRPr lang="en-US" sz="2400" b="1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572000" y="4929198"/>
            <a:ext cx="1087437" cy="1006475"/>
            <a:chOff x="4350" y="1963"/>
            <a:chExt cx="430" cy="437"/>
          </a:xfrm>
        </p:grpSpPr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характеру</a:t>
            </a:r>
            <a:endParaRPr lang="uk-UA" sz="2400" dirty="0">
              <a:latin typeface="+mn-lt"/>
            </a:endParaRPr>
          </a:p>
        </p:txBody>
      </p: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uk-UA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Мотиваційний бар'єр</a:t>
            </a:r>
            <a:r>
              <a:rPr lang="uk-UA" sz="28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ea typeface="Calibri" pitchFamily="34" charset="0"/>
                <a:cs typeface="Times New Roman" pitchFamily="18" charset="0"/>
              </a:rPr>
              <a:t>виникає, якщо у партнерів різні мотиви вступу в контакт, наприклад: один зацікавлений в розвитку загальної справи, а іншого цікавить тільки негайний прибуток.</a:t>
            </a:r>
          </a:p>
          <a:p>
            <a:pPr marL="0" indent="0" algn="just" eaLnBrk="0" hangingPunct="0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Етичний бар'єр </a:t>
            </a:r>
            <a:r>
              <a:rPr lang="uk-UA" sz="2800" b="1" dirty="0" smtClean="0"/>
              <a:t>виникає тоді, коли взаємодії з партнером заважає його моральна позиція, несумісна з вашою. Чи йти на компроміс, кожен вирішує </a:t>
            </a:r>
            <a:r>
              <a:rPr lang="uk-UA" sz="2800" b="1" dirty="0" smtClean="0"/>
              <a:t>сам, а </a:t>
            </a:r>
            <a:r>
              <a:rPr lang="uk-UA" sz="2800" b="1" dirty="0" smtClean="0"/>
              <a:t>ось намагатися перевиховати або соромити партнера не рекомендується.</a:t>
            </a:r>
          </a:p>
          <a:p>
            <a:pPr marL="0" lvl="0" indent="0" eaLnBrk="0" hangingPunct="0">
              <a:spcBef>
                <a:spcPct val="0"/>
              </a:spcBef>
              <a:buClrTx/>
              <a:buNone/>
            </a:pP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2" y="1371600"/>
            <a:ext cx="8302655" cy="5486400"/>
          </a:xfrm>
        </p:spPr>
        <p:txBody>
          <a:bodyPr/>
          <a:lstStyle/>
          <a:p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Б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ар'єр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000" dirty="0" smtClean="0"/>
              <a:t>	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стилю спілкування складають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переважаючий мотив спілкування(взаємодія, самоствердження, емоційна підтримка співрозмовника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інших людей(м'якість, доброзичливість, терпимість, жорстокість, раціоналізм, егоцентризм, упередженість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себе(самомилування, визнання своїх недоліків, відстоювання "честі мундира", нав'язування своєї думки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характер дії на людей (тиск, примус, маніпуляція, співпраця, особистий приклад, невтручання) </a:t>
            </a:r>
          </a:p>
          <a:p>
            <a:pPr marL="0" indent="0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4290"/>
            <a:ext cx="8610600" cy="671513"/>
          </a:xfrm>
        </p:spPr>
        <p:txBody>
          <a:bodyPr/>
          <a:lstStyle/>
          <a:p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71600"/>
            <a:ext cx="8715436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/>
              <a:t>Естетичний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бар'єр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виникає</a:t>
            </a:r>
            <a:r>
              <a:rPr lang="ru-RU" b="1" spc="300" dirty="0" smtClean="0"/>
              <a:t> </a:t>
            </a:r>
            <a:r>
              <a:rPr lang="ru-RU" b="1" dirty="0" smtClean="0"/>
              <a:t>у тому </a:t>
            </a:r>
            <a:r>
              <a:rPr lang="ru-RU" b="1" dirty="0" err="1" smtClean="0"/>
              <a:t>випадку</a:t>
            </a:r>
            <a:r>
              <a:rPr lang="ru-RU" b="1" dirty="0" smtClean="0"/>
              <a:t>, коли партнер </a:t>
            </a:r>
            <a:r>
              <a:rPr lang="ru-RU" b="1" dirty="0" err="1" smtClean="0"/>
              <a:t>неохайно</a:t>
            </a:r>
            <a:r>
              <a:rPr lang="ru-RU" b="1" dirty="0" smtClean="0"/>
              <a:t> </a:t>
            </a:r>
            <a:r>
              <a:rPr lang="ru-RU" b="1" dirty="0" err="1" smtClean="0"/>
              <a:t>одягнений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обстановка в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кабінеті</a:t>
            </a:r>
            <a:r>
              <a:rPr lang="ru-RU" b="1" dirty="0" smtClean="0"/>
              <a:t>, вид </a:t>
            </a:r>
            <a:r>
              <a:rPr lang="ru-RU" b="1" dirty="0" err="1" smtClean="0"/>
              <a:t>робочого</a:t>
            </a:r>
            <a:r>
              <a:rPr lang="ru-RU" b="1" dirty="0" smtClean="0"/>
              <a:t> столу не </a:t>
            </a:r>
            <a:r>
              <a:rPr lang="ru-RU" b="1" dirty="0" err="1" smtClean="0"/>
              <a:t>сприяють</a:t>
            </a:r>
            <a:r>
              <a:rPr lang="ru-RU" b="1" dirty="0" smtClean="0"/>
              <a:t> </a:t>
            </a:r>
            <a:r>
              <a:rPr lang="ru-RU" b="1" dirty="0" err="1" smtClean="0"/>
              <a:t>бесіді</a:t>
            </a: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Різне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соціальне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перешкоджати</a:t>
            </a:r>
            <a:r>
              <a:rPr lang="ru-RU" b="1" dirty="0" smtClean="0"/>
              <a:t>  комфортному </a:t>
            </a:r>
            <a:r>
              <a:rPr lang="ru-RU" b="1" dirty="0" err="1" smtClean="0"/>
              <a:t>спілкуванню</a:t>
            </a:r>
            <a:r>
              <a:rPr lang="ru-RU" b="1" dirty="0" smtClean="0"/>
              <a:t> </a:t>
            </a:r>
            <a:r>
              <a:rPr lang="ru-RU" b="1" dirty="0" err="1" smtClean="0"/>
              <a:t>партнерів</a:t>
            </a:r>
            <a:r>
              <a:rPr lang="ru-RU" b="1" dirty="0" smtClean="0"/>
              <a:t>, особливо </a:t>
            </a:r>
            <a:r>
              <a:rPr lang="ru-RU" b="1" dirty="0" err="1" smtClean="0"/>
              <a:t>якщо</a:t>
            </a:r>
            <a:r>
              <a:rPr lang="ru-RU" b="1" dirty="0" smtClean="0"/>
              <a:t> один </a:t>
            </a:r>
            <a:r>
              <a:rPr lang="ru-RU" b="1" dirty="0" err="1" smtClean="0"/>
              <a:t>з</a:t>
            </a:r>
            <a:r>
              <a:rPr lang="ru-RU" b="1" dirty="0" smtClean="0"/>
              <a:t> них </a:t>
            </a:r>
            <a:r>
              <a:rPr lang="ru-RU" b="1" dirty="0" err="1" smtClean="0"/>
              <a:t>звик</a:t>
            </a:r>
            <a:r>
              <a:rPr lang="ru-RU" b="1" dirty="0" smtClean="0"/>
              <a:t> </a:t>
            </a:r>
            <a:r>
              <a:rPr lang="ru-RU" b="1" dirty="0" err="1" smtClean="0"/>
              <a:t>відчувати</a:t>
            </a:r>
            <a:r>
              <a:rPr lang="ru-RU" b="1" dirty="0" smtClean="0"/>
              <a:t> трепет перед начальством. 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негативних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/>
              <a:t>виникає</a:t>
            </a:r>
            <a:r>
              <a:rPr lang="ru-RU" b="1" dirty="0" smtClean="0"/>
              <a:t> в </a:t>
            </a:r>
            <a:r>
              <a:rPr lang="ru-RU" b="1" dirty="0" err="1" smtClean="0"/>
              <a:t>спілкуванні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засмученою</a:t>
            </a:r>
            <a:r>
              <a:rPr lang="ru-RU" b="1" dirty="0" smtClean="0"/>
              <a:t> </a:t>
            </a:r>
            <a:r>
              <a:rPr lang="ru-RU" b="1" dirty="0" err="1" smtClean="0"/>
              <a:t>людиною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партнер,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зазвичай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вами </a:t>
            </a:r>
            <a:r>
              <a:rPr lang="ru-RU" b="1" dirty="0" err="1" smtClean="0"/>
              <a:t>ввічливий</a:t>
            </a:r>
            <a:r>
              <a:rPr lang="ru-RU" b="1" dirty="0" smtClean="0"/>
              <a:t>, </a:t>
            </a:r>
            <a:r>
              <a:rPr lang="ru-RU" b="1" dirty="0" err="1" smtClean="0"/>
              <a:t>зустрічає</a:t>
            </a:r>
            <a:r>
              <a:rPr lang="ru-RU" b="1" dirty="0" smtClean="0"/>
              <a:t> вас </a:t>
            </a:r>
            <a:r>
              <a:rPr lang="ru-RU" b="1" dirty="0" err="1" smtClean="0"/>
              <a:t>нелюб'язно</a:t>
            </a:r>
            <a:r>
              <a:rPr lang="ru-RU" b="1" dirty="0" smtClean="0"/>
              <a:t>, </a:t>
            </a:r>
            <a:r>
              <a:rPr lang="ru-RU" b="1" dirty="0" err="1" smtClean="0"/>
              <a:t>розмовляє</a:t>
            </a:r>
            <a:r>
              <a:rPr lang="ru-RU" b="1" dirty="0" smtClean="0"/>
              <a:t> не </a:t>
            </a:r>
            <a:r>
              <a:rPr lang="ru-RU" b="1" dirty="0" err="1" smtClean="0"/>
              <a:t>піднімаючи</a:t>
            </a:r>
            <a:r>
              <a:rPr lang="ru-RU" b="1" dirty="0" smtClean="0"/>
              <a:t> очей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, не </a:t>
            </a:r>
            <a:r>
              <a:rPr lang="ru-RU" b="1" dirty="0" err="1" smtClean="0"/>
              <a:t>поспішайте</a:t>
            </a:r>
            <a:r>
              <a:rPr lang="ru-RU" b="1" dirty="0" smtClean="0"/>
              <a:t> </a:t>
            </a:r>
            <a:r>
              <a:rPr lang="ru-RU" b="1" dirty="0" err="1" smtClean="0"/>
              <a:t>приймати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на </a:t>
            </a:r>
            <a:r>
              <a:rPr lang="ru-RU" b="1" dirty="0" err="1" smtClean="0"/>
              <a:t>свій</a:t>
            </a:r>
            <a:r>
              <a:rPr lang="ru-RU" b="1" dirty="0" smtClean="0"/>
              <a:t> </a:t>
            </a:r>
            <a:r>
              <a:rPr lang="ru-RU" b="1" dirty="0" err="1" smtClean="0"/>
              <a:t>рахунок</a:t>
            </a:r>
            <a:r>
              <a:rPr lang="ru-RU" b="1" dirty="0" smtClean="0"/>
              <a:t>: </a:t>
            </a:r>
            <a:r>
              <a:rPr lang="ru-RU" b="1" dirty="0" err="1" smtClean="0"/>
              <a:t>може</a:t>
            </a:r>
            <a:r>
              <a:rPr lang="ru-RU" b="1" dirty="0" smtClean="0"/>
              <a:t>, </a:t>
            </a:r>
            <a:r>
              <a:rPr lang="ru-RU" b="1" dirty="0" err="1" smtClean="0"/>
              <a:t>він</a:t>
            </a:r>
            <a:r>
              <a:rPr lang="ru-RU" b="1" dirty="0" smtClean="0"/>
              <a:t> не в </a:t>
            </a:r>
            <a:r>
              <a:rPr lang="ru-RU" b="1" dirty="0" err="1" smtClean="0"/>
              <a:t>змозі</a:t>
            </a:r>
            <a:r>
              <a:rPr lang="ru-RU" b="1" dirty="0" smtClean="0"/>
              <a:t> </a:t>
            </a:r>
            <a:r>
              <a:rPr lang="ru-RU" b="1" dirty="0" err="1" smtClean="0"/>
              <a:t>впоратися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поганим </a:t>
            </a:r>
            <a:r>
              <a:rPr lang="ru-RU" b="1" dirty="0" err="1" smtClean="0"/>
              <a:t>настроєм</a:t>
            </a:r>
            <a:r>
              <a:rPr lang="ru-RU" b="1" dirty="0" smtClean="0"/>
              <a:t> </a:t>
            </a:r>
            <a:r>
              <a:rPr lang="ru-RU" b="1" dirty="0" err="1" smtClean="0"/>
              <a:t>із-за</a:t>
            </a:r>
            <a:r>
              <a:rPr lang="ru-RU" b="1" dirty="0" smtClean="0"/>
              <a:t> ходу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справ, </a:t>
            </a:r>
            <a:r>
              <a:rPr lang="ru-RU" b="1" dirty="0" err="1" smtClean="0"/>
              <a:t>сімейних</a:t>
            </a:r>
            <a:r>
              <a:rPr lang="ru-RU" b="1" dirty="0" smtClean="0"/>
              <a:t> </a:t>
            </a:r>
            <a:r>
              <a:rPr lang="ru-RU" b="1" dirty="0" err="1" smtClean="0"/>
              <a:t>негараздів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. </a:t>
            </a:r>
            <a:r>
              <a:rPr lang="ru-RU" b="1" dirty="0" err="1" smtClean="0"/>
              <a:t>Іноді</a:t>
            </a:r>
            <a:r>
              <a:rPr lang="ru-RU" b="1" dirty="0" smtClean="0"/>
              <a:t> </a:t>
            </a:r>
            <a:r>
              <a:rPr lang="ru-RU" b="1" dirty="0" err="1" smtClean="0"/>
              <a:t>буває</a:t>
            </a:r>
            <a:r>
              <a:rPr lang="ru-RU" b="1" dirty="0" smtClean="0"/>
              <a:t> </a:t>
            </a:r>
            <a:r>
              <a:rPr lang="ru-RU" b="1" dirty="0" err="1" smtClean="0"/>
              <a:t>краще</a:t>
            </a:r>
            <a:r>
              <a:rPr lang="ru-RU" b="1" dirty="0" smtClean="0"/>
              <a:t> перенести </a:t>
            </a:r>
            <a:r>
              <a:rPr lang="ru-RU" b="1" dirty="0" err="1" smtClean="0"/>
              <a:t>розмову</a:t>
            </a:r>
            <a:r>
              <a:rPr lang="ru-RU" b="1" dirty="0" smtClean="0"/>
              <a:t> на </a:t>
            </a:r>
            <a:r>
              <a:rPr lang="ru-RU" b="1" dirty="0" err="1" smtClean="0"/>
              <a:t>інший</a:t>
            </a:r>
            <a:r>
              <a:rPr lang="ru-RU" b="1" dirty="0" smtClean="0"/>
              <a:t> час.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неможливо</a:t>
            </a:r>
            <a:r>
              <a:rPr lang="ru-RU" b="1" dirty="0" smtClean="0"/>
              <a:t>, то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на початку </a:t>
            </a:r>
            <a:r>
              <a:rPr lang="ru-RU" b="1" dirty="0" err="1" smtClean="0"/>
              <a:t>розмови</a:t>
            </a:r>
            <a:r>
              <a:rPr lang="ru-RU" b="1" dirty="0" smtClean="0"/>
              <a:t> </a:t>
            </a:r>
            <a:r>
              <a:rPr lang="ru-RU" b="1" dirty="0" err="1" smtClean="0"/>
              <a:t>допомогти</a:t>
            </a:r>
            <a:r>
              <a:rPr lang="ru-RU" b="1" dirty="0" smtClean="0"/>
              <a:t> </a:t>
            </a:r>
            <a:r>
              <a:rPr lang="ru-RU" b="1" dirty="0" err="1" smtClean="0"/>
              <a:t>партнерові</a:t>
            </a:r>
            <a:r>
              <a:rPr lang="ru-RU" b="1" dirty="0" smtClean="0"/>
              <a:t> </a:t>
            </a:r>
            <a:r>
              <a:rPr lang="ru-RU" b="1" dirty="0" err="1" smtClean="0"/>
              <a:t>поліпшити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емоційний</a:t>
            </a:r>
            <a:r>
              <a:rPr lang="ru-RU" b="1" dirty="0" smtClean="0"/>
              <a:t> стан. 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46d">
  <a:themeElements>
    <a:clrScheme name="c046TGp_road_diagram 1">
      <a:dk1>
        <a:srgbClr val="5F87D7"/>
      </a:dk1>
      <a:lt1>
        <a:srgbClr val="99CCFF"/>
      </a:lt1>
      <a:dk2>
        <a:srgbClr val="000066"/>
      </a:dk2>
      <a:lt2>
        <a:srgbClr val="FFFFFF"/>
      </a:lt2>
      <a:accent1>
        <a:srgbClr val="86C05A"/>
      </a:accent1>
      <a:accent2>
        <a:srgbClr val="33CCFF"/>
      </a:accent2>
      <a:accent3>
        <a:srgbClr val="AAAAB8"/>
      </a:accent3>
      <a:accent4>
        <a:srgbClr val="82AEDA"/>
      </a:accent4>
      <a:accent5>
        <a:srgbClr val="C3DCB5"/>
      </a:accent5>
      <a:accent6>
        <a:srgbClr val="2DB9E7"/>
      </a:accent6>
      <a:hlink>
        <a:srgbClr val="9999FF"/>
      </a:hlink>
      <a:folHlink>
        <a:srgbClr val="969696"/>
      </a:folHlink>
    </a:clrScheme>
    <a:fontScheme name="c046TGp_road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046TGp_road_diagram 1">
        <a:dk1>
          <a:srgbClr val="5F87D7"/>
        </a:dk1>
        <a:lt1>
          <a:srgbClr val="99CCFF"/>
        </a:lt1>
        <a:dk2>
          <a:srgbClr val="000066"/>
        </a:dk2>
        <a:lt2>
          <a:srgbClr val="FFFFFF"/>
        </a:lt2>
        <a:accent1>
          <a:srgbClr val="86C05A"/>
        </a:accent1>
        <a:accent2>
          <a:srgbClr val="33CCFF"/>
        </a:accent2>
        <a:accent3>
          <a:srgbClr val="AAAAB8"/>
        </a:accent3>
        <a:accent4>
          <a:srgbClr val="82AEDA"/>
        </a:accent4>
        <a:accent5>
          <a:srgbClr val="C3DCB5"/>
        </a:accent5>
        <a:accent6>
          <a:srgbClr val="2DB9E7"/>
        </a:accent6>
        <a:hlink>
          <a:srgbClr val="9999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2">
        <a:dk1>
          <a:srgbClr val="2032B8"/>
        </a:dk1>
        <a:lt1>
          <a:srgbClr val="99CCFF"/>
        </a:lt1>
        <a:dk2>
          <a:srgbClr val="1940BB"/>
        </a:dk2>
        <a:lt2>
          <a:srgbClr val="FFFFFF"/>
        </a:lt2>
        <a:accent1>
          <a:srgbClr val="86C05A"/>
        </a:accent1>
        <a:accent2>
          <a:srgbClr val="9999FF"/>
        </a:accent2>
        <a:accent3>
          <a:srgbClr val="ABAFDA"/>
        </a:accent3>
        <a:accent4>
          <a:srgbClr val="82AEDA"/>
        </a:accent4>
        <a:accent5>
          <a:srgbClr val="C3DCB5"/>
        </a:accent5>
        <a:accent6>
          <a:srgbClr val="8A8AE7"/>
        </a:accent6>
        <a:hlink>
          <a:srgbClr val="0099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3">
        <a:dk1>
          <a:srgbClr val="31A6E1"/>
        </a:dk1>
        <a:lt1>
          <a:srgbClr val="99CCFF"/>
        </a:lt1>
        <a:dk2>
          <a:srgbClr val="095C7D"/>
        </a:dk2>
        <a:lt2>
          <a:srgbClr val="FFFFFF"/>
        </a:lt2>
        <a:accent1>
          <a:srgbClr val="3961E1"/>
        </a:accent1>
        <a:accent2>
          <a:srgbClr val="9999FF"/>
        </a:accent2>
        <a:accent3>
          <a:srgbClr val="AAB5BF"/>
        </a:accent3>
        <a:accent4>
          <a:srgbClr val="82AEDA"/>
        </a:accent4>
        <a:accent5>
          <a:srgbClr val="AEB7EE"/>
        </a:accent5>
        <a:accent6>
          <a:srgbClr val="8A8AE7"/>
        </a:accent6>
        <a:hlink>
          <a:srgbClr val="009999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369</TotalTime>
  <Words>181</Words>
  <Application>Microsoft Office PowerPoint</Application>
  <PresentationFormat>Экран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cdb2004c046d</vt:lpstr>
      <vt:lpstr>Презентация PowerPoint</vt:lpstr>
      <vt:lpstr>ПЛАН</vt:lpstr>
      <vt:lpstr>Презентация PowerPoint</vt:lpstr>
      <vt:lpstr>Презентация PowerPoint</vt:lpstr>
      <vt:lpstr> </vt:lpstr>
      <vt:lpstr>Бар'єри взаємодії:</vt:lpstr>
      <vt:lpstr>Бар'єри взаємодії: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11</cp:revision>
  <dcterms:created xsi:type="dcterms:W3CDTF">2012-02-07T12:39:13Z</dcterms:created>
  <dcterms:modified xsi:type="dcterms:W3CDTF">2015-02-05T19:23:57Z</dcterms:modified>
</cp:coreProperties>
</file>