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1"/>
  </p:handoutMasterIdLst>
  <p:sldIdLst>
    <p:sldId id="304" r:id="rId2"/>
    <p:sldId id="258" r:id="rId3"/>
    <p:sldId id="277" r:id="rId4"/>
    <p:sldId id="291" r:id="rId5"/>
    <p:sldId id="292" r:id="rId6"/>
    <p:sldId id="288" r:id="rId7"/>
    <p:sldId id="259" r:id="rId8"/>
    <p:sldId id="284" r:id="rId9"/>
    <p:sldId id="299" r:id="rId10"/>
    <p:sldId id="302" r:id="rId11"/>
    <p:sldId id="300" r:id="rId12"/>
    <p:sldId id="301" r:id="rId13"/>
    <p:sldId id="283" r:id="rId14"/>
    <p:sldId id="285" r:id="rId15"/>
    <p:sldId id="286" r:id="rId16"/>
    <p:sldId id="287" r:id="rId17"/>
    <p:sldId id="293" r:id="rId18"/>
    <p:sldId id="294" r:id="rId19"/>
    <p:sldId id="276" r:id="rId20"/>
  </p:sldIdLst>
  <p:sldSz cx="9144000" cy="6858000" type="screen4x3"/>
  <p:notesSz cx="7102475" cy="89916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33CCFF"/>
    <a:srgbClr val="99CCFF"/>
    <a:srgbClr val="3399FF"/>
    <a:srgbClr val="0E1852"/>
    <a:srgbClr val="06176F"/>
    <a:srgbClr val="000134"/>
    <a:srgbClr val="1422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660" autoAdjust="0"/>
  </p:normalViewPr>
  <p:slideViewPr>
    <p:cSldViewPr>
      <p:cViewPr>
        <p:scale>
          <a:sx n="77" d="100"/>
          <a:sy n="77" d="100"/>
        </p:scale>
        <p:origin x="-1170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2-05T21:19:16.147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60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860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8540750"/>
            <a:ext cx="3078163" cy="449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FC59363-269C-45BA-A336-1CCB33DFD2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6660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lt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1905000"/>
            <a:ext cx="8686800" cy="762000"/>
          </a:xfrm>
        </p:spPr>
        <p:txBody>
          <a:bodyPr/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14400" y="4495800"/>
            <a:ext cx="7467600" cy="609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 b="1"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657600" y="5562600"/>
            <a:ext cx="18415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Company</a:t>
            </a:r>
          </a:p>
          <a:p>
            <a:r>
              <a:rPr lang="en-US" sz="2800" b="1">
                <a:solidFill>
                  <a:schemeClr val="tx2"/>
                </a:solidFill>
                <a:latin typeface="Verdana" pitchFamily="34" charset="0"/>
              </a:rPr>
              <a:t>LOGO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F05725-41A0-4E22-88E7-FF90ABB5B08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152400"/>
            <a:ext cx="2152650" cy="62388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05550" cy="6238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738D4E-032B-4B80-B3E2-6785F982822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10600" cy="6715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28600" y="1143000"/>
            <a:ext cx="8610600" cy="5248275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400800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464FD3B2-BE21-49DE-AFC1-594AAFF2B0D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0E4BB7-39F2-4E69-9DFA-67FC9004A62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EFD1E7-1BFD-4148-8853-987B486085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8600" y="1143000"/>
            <a:ext cx="42291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10100" y="1143000"/>
            <a:ext cx="42291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CF1C8-DB67-43C1-92ED-E054B91A803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F42F94-EDFC-48ED-B0C4-0FFB5F1E31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5D9BB7-7242-4D49-BC9F-2B6C707183D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CB4E4C-4736-4769-AD4C-9A69B805F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47EE0A-D6D9-4E71-96E1-5CA5EB8F29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CD16B3-1622-464D-8A3A-CE8E1DE2F2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17"/>
          <p:cNvSpPr>
            <a:spLocks noChangeArrowheads="1"/>
          </p:cNvSpPr>
          <p:nvPr/>
        </p:nvSpPr>
        <p:spPr bwMode="white">
          <a:xfrm>
            <a:off x="0" y="0"/>
            <a:ext cx="9144000" cy="76517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white">
          <a:xfrm>
            <a:off x="0" y="908050"/>
            <a:ext cx="9144000" cy="5949950"/>
          </a:xfrm>
          <a:prstGeom prst="rect">
            <a:avLst/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100000">
                <a:schemeClr val="bg1">
                  <a:alpha val="48000"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143000"/>
            <a:ext cx="8610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00800"/>
            <a:ext cx="2895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CE92381-B5A7-4CF1-A12E-12773330FA0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28600" y="152400"/>
            <a:ext cx="8610600" cy="671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 flipV="1">
            <a:off x="0" y="838200"/>
            <a:ext cx="9144000" cy="76200"/>
          </a:xfrm>
          <a:prstGeom prst="rect">
            <a:avLst/>
          </a:prstGeom>
          <a:gradFill rotWithShape="1">
            <a:gsLst>
              <a:gs pos="0">
                <a:srgbClr val="3399FF">
                  <a:gamma/>
                  <a:shade val="46275"/>
                  <a:invGamma/>
                </a:srgbClr>
              </a:gs>
              <a:gs pos="50000">
                <a:srgbClr val="3399FF"/>
              </a:gs>
              <a:gs pos="100000">
                <a:srgbClr val="3399FF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rgbClr val="99CCFF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4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2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1484784"/>
            <a:ext cx="7772400" cy="1500187"/>
          </a:xfrm>
        </p:spPr>
        <p:txBody>
          <a:bodyPr/>
          <a:lstStyle/>
          <a:p>
            <a:r>
              <a:rPr lang="uk-UA" sz="4400" dirty="0" smtClean="0">
                <a:solidFill>
                  <a:srgbClr val="00CCFF"/>
                </a:solidFill>
              </a:rPr>
              <a:t>Бар’єри</a:t>
            </a:r>
            <a:r>
              <a:rPr lang="uk-UA" sz="4400" dirty="0" smtClean="0"/>
              <a:t> </a:t>
            </a:r>
            <a:r>
              <a:rPr lang="uk-UA" sz="4400" dirty="0" smtClean="0">
                <a:solidFill>
                  <a:srgbClr val="33CCFF"/>
                </a:solidFill>
              </a:rPr>
              <a:t>спілкування</a:t>
            </a:r>
            <a:endParaRPr lang="uk-UA" sz="4400" dirty="0">
              <a:solidFill>
                <a:srgbClr val="33CC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714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smtClean="0"/>
              <a:t>Стан </a:t>
            </a:r>
            <a:r>
              <a:rPr lang="ru-RU" b="1" dirty="0" err="1" smtClean="0"/>
              <a:t>здоров'я</a:t>
            </a:r>
            <a:r>
              <a:rPr lang="ru-RU" b="1" dirty="0" smtClean="0"/>
              <a:t> </a:t>
            </a:r>
            <a:r>
              <a:rPr lang="ru-RU" b="1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духовний</a:t>
            </a:r>
            <a:r>
              <a:rPr lang="ru-RU" dirty="0" smtClean="0"/>
              <a:t>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те, як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спілкується</a:t>
            </a:r>
            <a:r>
              <a:rPr lang="ru-RU" dirty="0" smtClean="0"/>
              <a:t>. </a:t>
            </a:r>
            <a:r>
              <a:rPr lang="ru-RU" dirty="0" err="1" smtClean="0"/>
              <a:t>Спостережливим</a:t>
            </a:r>
            <a:r>
              <a:rPr lang="ru-RU" dirty="0" smtClean="0"/>
              <a:t> людям не </a:t>
            </a:r>
            <a:r>
              <a:rPr lang="ru-RU" dirty="0" err="1" smtClean="0"/>
              <a:t>складає</a:t>
            </a:r>
            <a:r>
              <a:rPr lang="ru-RU" dirty="0" smtClean="0"/>
              <a:t> великих </a:t>
            </a:r>
            <a:r>
              <a:rPr lang="ru-RU" dirty="0" err="1" smtClean="0"/>
              <a:t>труднощів</a:t>
            </a:r>
            <a:r>
              <a:rPr lang="ru-RU" dirty="0" smtClean="0"/>
              <a:t> за </a:t>
            </a:r>
            <a:r>
              <a:rPr lang="ru-RU" dirty="0" err="1" smtClean="0"/>
              <a:t>зовнішніми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здогадатися</a:t>
            </a:r>
            <a:r>
              <a:rPr lang="ru-RU" dirty="0" smtClean="0"/>
              <a:t> про те,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людиною</a:t>
            </a:r>
            <a:r>
              <a:rPr lang="ru-RU" dirty="0" smtClean="0"/>
              <a:t>, </a:t>
            </a:r>
            <a:r>
              <a:rPr lang="ru-RU" dirty="0" err="1" smtClean="0"/>
              <a:t>вибрати</a:t>
            </a:r>
            <a:r>
              <a:rPr lang="ru-RU" dirty="0" smtClean="0"/>
              <a:t> </a:t>
            </a:r>
            <a:r>
              <a:rPr lang="ru-RU" dirty="0" err="1" smtClean="0"/>
              <a:t>відповідний</a:t>
            </a:r>
            <a:r>
              <a:rPr lang="ru-RU" dirty="0" smtClean="0"/>
              <a:t> тон, слова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скоротити</a:t>
            </a:r>
            <a:r>
              <a:rPr lang="ru-RU" dirty="0" smtClean="0"/>
              <a:t> час </a:t>
            </a:r>
            <a:r>
              <a:rPr lang="ru-RU" dirty="0" err="1" smtClean="0"/>
              <a:t>спілкування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не </a:t>
            </a:r>
            <a:r>
              <a:rPr lang="ru-RU" dirty="0" err="1" smtClean="0"/>
              <a:t>стомлювати</a:t>
            </a:r>
            <a:r>
              <a:rPr lang="ru-RU" dirty="0" smtClean="0"/>
              <a:t> </a:t>
            </a:r>
            <a:r>
              <a:rPr lang="ru-RU" dirty="0" err="1" smtClean="0"/>
              <a:t>співрозмовника</a:t>
            </a:r>
            <a:r>
              <a:rPr lang="ru-RU" dirty="0" smtClean="0"/>
              <a:t>, </a:t>
            </a:r>
            <a:r>
              <a:rPr lang="ru-RU" dirty="0" err="1" smtClean="0"/>
              <a:t>якому</a:t>
            </a:r>
            <a:r>
              <a:rPr lang="ru-RU" dirty="0" smtClean="0"/>
              <a:t> нездоровиться.</a:t>
            </a:r>
          </a:p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Психологічний</a:t>
            </a:r>
            <a:r>
              <a:rPr lang="ru-RU" b="1" dirty="0" smtClean="0"/>
              <a:t> </a:t>
            </a:r>
            <a:r>
              <a:rPr lang="ru-RU" b="1" dirty="0" err="1" smtClean="0"/>
              <a:t>захист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вибудовується</a:t>
            </a:r>
            <a:r>
              <a:rPr lang="ru-RU" dirty="0" smtClean="0"/>
              <a:t> </a:t>
            </a:r>
            <a:r>
              <a:rPr lang="ru-RU" dirty="0" err="1" smtClean="0"/>
              <a:t>діловим</a:t>
            </a:r>
            <a:r>
              <a:rPr lang="ru-RU" dirty="0" smtClean="0"/>
              <a:t> партнером, - </a:t>
            </a:r>
            <a:r>
              <a:rPr lang="ru-RU" dirty="0" err="1" smtClean="0"/>
              <a:t>серйозний</a:t>
            </a:r>
            <a:r>
              <a:rPr lang="ru-RU" dirty="0" smtClean="0"/>
              <a:t> </a:t>
            </a:r>
            <a:r>
              <a:rPr lang="ru-RU" dirty="0" err="1" smtClean="0"/>
              <a:t>бар'єр</a:t>
            </a:r>
            <a:r>
              <a:rPr lang="ru-RU" dirty="0" smtClean="0"/>
              <a:t> </a:t>
            </a:r>
            <a:r>
              <a:rPr lang="ru-RU" dirty="0" err="1" smtClean="0"/>
              <a:t>спілкування</a:t>
            </a:r>
            <a:r>
              <a:rPr lang="ru-RU" dirty="0" smtClean="0"/>
              <a:t>. </a:t>
            </a:r>
            <a:r>
              <a:rPr lang="ru-RU" dirty="0" err="1" smtClean="0"/>
              <a:t>Усвідомивши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бар'єр</a:t>
            </a:r>
            <a:r>
              <a:rPr lang="ru-RU" dirty="0" smtClean="0"/>
              <a:t> в </a:t>
            </a:r>
            <a:r>
              <a:rPr lang="ru-RU" dirty="0" err="1" smtClean="0"/>
              <a:t>спілкуванні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незручним</a:t>
            </a:r>
            <a:r>
              <a:rPr lang="ru-RU" dirty="0" smtClean="0"/>
              <a:t> </a:t>
            </a:r>
            <a:r>
              <a:rPr lang="ru-RU" dirty="0" err="1" smtClean="0"/>
              <a:t>співробітником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партнером </a:t>
            </a:r>
            <a:r>
              <a:rPr lang="ru-RU" dirty="0" err="1" smtClean="0"/>
              <a:t>викликаний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бажанням</a:t>
            </a:r>
            <a:r>
              <a:rPr lang="ru-RU" dirty="0" smtClean="0"/>
              <a:t> </a:t>
            </a:r>
            <a:r>
              <a:rPr lang="ru-RU" dirty="0" err="1" smtClean="0"/>
              <a:t>захиститися</a:t>
            </a:r>
            <a:r>
              <a:rPr lang="ru-RU" dirty="0" smtClean="0"/>
              <a:t>, </a:t>
            </a:r>
            <a:r>
              <a:rPr lang="ru-RU" dirty="0" err="1" smtClean="0"/>
              <a:t>спробуйте</a:t>
            </a:r>
            <a:r>
              <a:rPr lang="ru-RU" dirty="0" smtClean="0"/>
              <a:t> </a:t>
            </a:r>
            <a:r>
              <a:rPr lang="ru-RU" dirty="0" err="1" smtClean="0"/>
              <a:t>змінити</a:t>
            </a:r>
            <a:r>
              <a:rPr lang="ru-RU" dirty="0" smtClean="0"/>
              <a:t> </a:t>
            </a:r>
            <a:r>
              <a:rPr lang="ru-RU" dirty="0" err="1" smtClean="0"/>
              <a:t>відношення</a:t>
            </a:r>
            <a:r>
              <a:rPr lang="ru-RU" dirty="0" smtClean="0"/>
              <a:t> до </a:t>
            </a:r>
            <a:r>
              <a:rPr lang="ru-RU" dirty="0" err="1" smtClean="0"/>
              <a:t>нього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складнощі</a:t>
            </a:r>
            <a:r>
              <a:rPr lang="ru-RU" dirty="0" smtClean="0"/>
              <a:t> в </a:t>
            </a:r>
            <a:r>
              <a:rPr lang="ru-RU" dirty="0" err="1" smtClean="0"/>
              <a:t>спілкуванні</a:t>
            </a:r>
            <a:r>
              <a:rPr lang="ru-RU" dirty="0" smtClean="0"/>
              <a:t>  </a:t>
            </a:r>
            <a:r>
              <a:rPr lang="ru-RU" dirty="0" err="1" smtClean="0"/>
              <a:t>з</a:t>
            </a:r>
            <a:r>
              <a:rPr lang="ru-RU" dirty="0" smtClean="0"/>
              <a:t> такою </a:t>
            </a:r>
            <a:r>
              <a:rPr lang="ru-RU" dirty="0" err="1" smtClean="0"/>
              <a:t>людиною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зникнуть</a:t>
            </a:r>
            <a:r>
              <a:rPr lang="ru-RU" dirty="0" smtClean="0"/>
              <a:t>.</a:t>
            </a:r>
            <a:endParaRPr lang="uk-UA" dirty="0" smtClean="0"/>
          </a:p>
          <a:p>
            <a:pPr marL="0" indent="0">
              <a:spcBef>
                <a:spcPts val="0"/>
              </a:spcBef>
            </a:pPr>
            <a:endParaRPr lang="uk-UA" dirty="0" smtClean="0"/>
          </a:p>
          <a:p>
            <a:pPr marL="0" indent="0">
              <a:spcBef>
                <a:spcPts val="0"/>
              </a:spcBef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Бар'єр</a:t>
            </a:r>
            <a:r>
              <a:rPr lang="ru-RU" b="1" dirty="0" smtClean="0"/>
              <a:t> установки. Ваш </a:t>
            </a:r>
            <a:r>
              <a:rPr lang="ru-RU" b="1" dirty="0" err="1" smtClean="0"/>
              <a:t>діловий</a:t>
            </a:r>
            <a:r>
              <a:rPr lang="ru-RU" b="1" dirty="0" smtClean="0"/>
              <a:t> партнер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мати</a:t>
            </a:r>
            <a:r>
              <a:rPr lang="ru-RU" b="1" dirty="0" smtClean="0"/>
              <a:t> </a:t>
            </a:r>
            <a:r>
              <a:rPr lang="ru-RU" b="1" dirty="0" err="1" smtClean="0"/>
              <a:t>негативну</a:t>
            </a:r>
            <a:r>
              <a:rPr lang="ru-RU" b="1" dirty="0" smtClean="0"/>
              <a:t> установку по </a:t>
            </a:r>
            <a:r>
              <a:rPr lang="ru-RU" b="1" dirty="0" err="1" smtClean="0"/>
              <a:t>відношенню</a:t>
            </a:r>
            <a:r>
              <a:rPr lang="ru-RU" b="1" dirty="0" smtClean="0"/>
              <a:t> до вас </a:t>
            </a:r>
            <a:r>
              <a:rPr lang="ru-RU" b="1" dirty="0" err="1" smtClean="0"/>
              <a:t>або</a:t>
            </a:r>
            <a:r>
              <a:rPr lang="ru-RU" b="1" dirty="0" smtClean="0"/>
              <a:t> до </a:t>
            </a:r>
            <a:r>
              <a:rPr lang="ru-RU" b="1" dirty="0" err="1" smtClean="0"/>
              <a:t>фірми</a:t>
            </a:r>
            <a:r>
              <a:rPr lang="ru-RU" b="1" dirty="0" smtClean="0"/>
              <a:t>, </a:t>
            </a:r>
            <a:r>
              <a:rPr lang="ru-RU" b="1" dirty="0" err="1" smtClean="0"/>
              <a:t>представником</a:t>
            </a:r>
            <a:r>
              <a:rPr lang="ru-RU" b="1" dirty="0" smtClean="0"/>
              <a:t> </a:t>
            </a:r>
            <a:r>
              <a:rPr lang="ru-RU" b="1" dirty="0" err="1" smtClean="0"/>
              <a:t>якої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є</a:t>
            </a:r>
            <a:r>
              <a:rPr lang="ru-RU" b="1" dirty="0" smtClean="0"/>
              <a:t>. 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ви</a:t>
            </a:r>
            <a:r>
              <a:rPr lang="ru-RU" b="1" dirty="0" smtClean="0"/>
              <a:t> </a:t>
            </a:r>
            <a:r>
              <a:rPr lang="ru-RU" b="1" dirty="0" err="1" smtClean="0"/>
              <a:t>зіткнулися</a:t>
            </a:r>
            <a:r>
              <a:rPr lang="ru-RU" b="1" dirty="0" smtClean="0"/>
              <a:t> у </a:t>
            </a:r>
            <a:r>
              <a:rPr lang="ru-RU" b="1" dirty="0" err="1" smtClean="0"/>
              <a:t>бар'єром</a:t>
            </a:r>
            <a:r>
              <a:rPr lang="ru-RU" b="1" dirty="0" smtClean="0"/>
              <a:t> установки, </a:t>
            </a:r>
            <a:r>
              <a:rPr lang="ru-RU" b="1" dirty="0" err="1" smtClean="0"/>
              <a:t>краще</a:t>
            </a:r>
            <a:r>
              <a:rPr lang="ru-RU" b="1" dirty="0" smtClean="0"/>
              <a:t> не </a:t>
            </a:r>
            <a:r>
              <a:rPr lang="ru-RU" b="1" dirty="0" err="1" smtClean="0"/>
              <a:t>намагатися</a:t>
            </a:r>
            <a:r>
              <a:rPr lang="ru-RU" b="1" dirty="0" smtClean="0"/>
              <a:t> </a:t>
            </a:r>
            <a:r>
              <a:rPr lang="ru-RU" b="1" dirty="0" err="1" smtClean="0"/>
              <a:t>переконувати</a:t>
            </a:r>
            <a:r>
              <a:rPr lang="ru-RU" b="1" dirty="0" smtClean="0"/>
              <a:t> партнера. </a:t>
            </a:r>
            <a:r>
              <a:rPr lang="ru-RU" b="1" dirty="0" err="1" smtClean="0"/>
              <a:t>Спокійно</a:t>
            </a:r>
            <a:r>
              <a:rPr lang="ru-RU" b="1" dirty="0" smtClean="0"/>
              <a:t> </a:t>
            </a:r>
            <a:r>
              <a:rPr lang="ru-RU" b="1" dirty="0" err="1" smtClean="0"/>
              <a:t>віднесіться</a:t>
            </a:r>
            <a:r>
              <a:rPr lang="ru-RU" b="1" dirty="0" smtClean="0"/>
              <a:t> до </a:t>
            </a:r>
            <a:r>
              <a:rPr lang="ru-RU" b="1" dirty="0" err="1" smtClean="0"/>
              <a:t>неприязні</a:t>
            </a:r>
            <a:r>
              <a:rPr lang="ru-RU" b="1" dirty="0" smtClean="0"/>
              <a:t> як до </a:t>
            </a:r>
            <a:r>
              <a:rPr lang="ru-RU" b="1" dirty="0" err="1" smtClean="0"/>
              <a:t>прояву</a:t>
            </a:r>
            <a:r>
              <a:rPr lang="ru-RU" b="1" dirty="0" smtClean="0"/>
              <a:t> </a:t>
            </a:r>
            <a:r>
              <a:rPr lang="ru-RU" b="1" dirty="0" err="1" smtClean="0"/>
              <a:t>неуцтва</a:t>
            </a:r>
            <a:r>
              <a:rPr lang="ru-RU" b="1" dirty="0" smtClean="0"/>
              <a:t>, </a:t>
            </a:r>
            <a:r>
              <a:rPr lang="ru-RU" b="1" dirty="0" err="1" smtClean="0"/>
              <a:t>слабкості</a:t>
            </a:r>
            <a:r>
              <a:rPr lang="ru-RU" b="1" dirty="0" smtClean="0"/>
              <a:t>, </a:t>
            </a:r>
            <a:r>
              <a:rPr lang="ru-RU" b="1" dirty="0" err="1" smtClean="0"/>
              <a:t>відсутності</a:t>
            </a:r>
            <a:r>
              <a:rPr lang="ru-RU" b="1" dirty="0" smtClean="0"/>
              <a:t> </a:t>
            </a:r>
            <a:r>
              <a:rPr lang="ru-RU" b="1" dirty="0" err="1" smtClean="0"/>
              <a:t>культури</a:t>
            </a:r>
            <a:r>
              <a:rPr lang="ru-RU" b="1" dirty="0" smtClean="0"/>
              <a:t>, </a:t>
            </a:r>
            <a:r>
              <a:rPr lang="ru-RU" b="1" dirty="0" err="1" smtClean="0"/>
              <a:t>простої</a:t>
            </a:r>
            <a:r>
              <a:rPr lang="ru-RU" b="1" dirty="0" smtClean="0"/>
              <a:t> </a:t>
            </a:r>
            <a:r>
              <a:rPr lang="ru-RU" b="1" dirty="0" err="1" smtClean="0"/>
              <a:t>непоінформованості</a:t>
            </a:r>
            <a:r>
              <a:rPr lang="ru-RU" b="1" dirty="0" smtClean="0"/>
              <a:t>. </a:t>
            </a:r>
            <a:r>
              <a:rPr lang="ru-RU" b="1" dirty="0" err="1" smtClean="0"/>
              <a:t>Тоді</a:t>
            </a:r>
            <a:r>
              <a:rPr lang="ru-RU" b="1" dirty="0" smtClean="0"/>
              <a:t> </a:t>
            </a:r>
            <a:r>
              <a:rPr lang="ru-RU" b="1" dirty="0" err="1" smtClean="0"/>
              <a:t>несправедливе</a:t>
            </a:r>
            <a:r>
              <a:rPr lang="ru-RU" b="1" dirty="0" smtClean="0"/>
              <a:t> </a:t>
            </a:r>
            <a:r>
              <a:rPr lang="ru-RU" b="1" dirty="0" err="1" smtClean="0"/>
              <a:t>відношення</a:t>
            </a:r>
            <a:r>
              <a:rPr lang="ru-RU" b="1" dirty="0" smtClean="0"/>
              <a:t> вас не </a:t>
            </a:r>
            <a:r>
              <a:rPr lang="ru-RU" b="1" dirty="0" err="1" smtClean="0"/>
              <a:t>зачіпатиме</a:t>
            </a:r>
            <a:r>
              <a:rPr lang="ru-RU" b="1" dirty="0" smtClean="0"/>
              <a:t>, а </a:t>
            </a:r>
            <a:r>
              <a:rPr lang="ru-RU" b="1" dirty="0" err="1" smtClean="0"/>
              <a:t>незабаром</a:t>
            </a:r>
            <a:r>
              <a:rPr lang="ru-RU" b="1" dirty="0" smtClean="0"/>
              <a:t> </a:t>
            </a:r>
            <a:r>
              <a:rPr lang="ru-RU" b="1" dirty="0" err="1" smtClean="0"/>
              <a:t>воно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зовсім</a:t>
            </a:r>
            <a:r>
              <a:rPr lang="ru-RU" b="1" dirty="0" smtClean="0"/>
              <a:t> </a:t>
            </a:r>
            <a:r>
              <a:rPr lang="ru-RU" b="1" dirty="0" err="1" smtClean="0"/>
              <a:t>зникне</a:t>
            </a:r>
            <a:r>
              <a:rPr lang="ru-RU" b="1" dirty="0" smtClean="0"/>
              <a:t>, </a:t>
            </a:r>
            <a:r>
              <a:rPr lang="ru-RU" b="1" dirty="0" err="1" smtClean="0"/>
              <a:t>оскільки</a:t>
            </a:r>
            <a:r>
              <a:rPr lang="ru-RU" b="1" dirty="0" smtClean="0"/>
              <a:t> </a:t>
            </a:r>
            <a:r>
              <a:rPr lang="ru-RU" b="1" dirty="0" err="1" smtClean="0"/>
              <a:t>ваші</a:t>
            </a:r>
            <a:r>
              <a:rPr lang="ru-RU" b="1" dirty="0" smtClean="0"/>
              <a:t> </a:t>
            </a:r>
            <a:r>
              <a:rPr lang="ru-RU" b="1" dirty="0" err="1" smtClean="0"/>
              <a:t>справи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dirty="0" err="1" smtClean="0"/>
              <a:t>вчинки</a:t>
            </a:r>
            <a:r>
              <a:rPr lang="ru-RU" b="1" dirty="0" smtClean="0"/>
              <a:t> </a:t>
            </a:r>
            <a:r>
              <a:rPr lang="ru-RU" b="1" dirty="0" err="1" smtClean="0"/>
              <a:t>змусять</a:t>
            </a:r>
            <a:r>
              <a:rPr lang="ru-RU" b="1" dirty="0" smtClean="0"/>
              <a:t> партнера </a:t>
            </a:r>
            <a:r>
              <a:rPr lang="ru-RU" b="1" dirty="0" err="1" smtClean="0"/>
              <a:t>змінити</a:t>
            </a:r>
            <a:r>
              <a:rPr lang="ru-RU" b="1" dirty="0" smtClean="0"/>
              <a:t> свою думку.</a:t>
            </a:r>
            <a:endParaRPr lang="uk-UA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/>
              <a:t> </a:t>
            </a:r>
            <a:endParaRPr lang="uk-UA" b="1" dirty="0" smtClean="0"/>
          </a:p>
          <a:p>
            <a:pPr marL="0" indent="0">
              <a:spcBef>
                <a:spcPts val="0"/>
              </a:spcBef>
            </a:pP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Бар'єр</a:t>
            </a:r>
            <a:r>
              <a:rPr lang="ru-RU" b="1" dirty="0" smtClean="0"/>
              <a:t> </a:t>
            </a:r>
            <a:r>
              <a:rPr lang="ru-RU" b="1" dirty="0" err="1" smtClean="0"/>
              <a:t>двійника</a:t>
            </a:r>
            <a:r>
              <a:rPr lang="ru-RU" b="1" dirty="0" smtClean="0"/>
              <a:t> </a:t>
            </a:r>
            <a:r>
              <a:rPr lang="ru-RU" b="1" dirty="0" err="1" smtClean="0"/>
              <a:t>полягає</a:t>
            </a:r>
            <a:r>
              <a:rPr lang="ru-RU" b="1" dirty="0" smtClean="0"/>
              <a:t> в тому, </a:t>
            </a:r>
            <a:r>
              <a:rPr lang="ru-RU" b="1" dirty="0" err="1" smtClean="0"/>
              <a:t>що</a:t>
            </a:r>
            <a:r>
              <a:rPr lang="ru-RU" b="1" dirty="0" smtClean="0"/>
              <a:t> ми </a:t>
            </a:r>
            <a:r>
              <a:rPr lang="ru-RU" b="1" dirty="0" err="1" smtClean="0"/>
              <a:t>мимоволі</a:t>
            </a:r>
            <a:r>
              <a:rPr lang="ru-RU" b="1" dirty="0" smtClean="0"/>
              <a:t> судимо про </a:t>
            </a:r>
            <a:r>
              <a:rPr lang="ru-RU" b="1" dirty="0" err="1" smtClean="0"/>
              <a:t>кожну</a:t>
            </a:r>
            <a:r>
              <a:rPr lang="ru-RU" b="1" dirty="0" smtClean="0"/>
              <a:t> </a:t>
            </a:r>
            <a:r>
              <a:rPr lang="ru-RU" b="1" dirty="0" err="1" smtClean="0"/>
              <a:t>людину</a:t>
            </a:r>
            <a:r>
              <a:rPr lang="ru-RU" b="1" dirty="0" smtClean="0"/>
              <a:t> по </a:t>
            </a:r>
            <a:r>
              <a:rPr lang="ru-RU" b="1" dirty="0" err="1" smtClean="0"/>
              <a:t>собі</a:t>
            </a:r>
            <a:r>
              <a:rPr lang="ru-RU" b="1" dirty="0" smtClean="0"/>
              <a:t>, </a:t>
            </a:r>
            <a:r>
              <a:rPr lang="ru-RU" b="1" dirty="0" err="1" smtClean="0"/>
              <a:t>чекаємо</a:t>
            </a:r>
            <a:r>
              <a:rPr lang="ru-RU" b="1" dirty="0" smtClean="0"/>
              <a:t> </a:t>
            </a:r>
            <a:r>
              <a:rPr lang="ru-RU" b="1" dirty="0" err="1" smtClean="0"/>
              <a:t>від</a:t>
            </a:r>
            <a:r>
              <a:rPr lang="ru-RU" b="1" dirty="0" smtClean="0"/>
              <a:t> </a:t>
            </a:r>
            <a:r>
              <a:rPr lang="ru-RU" b="1" dirty="0" err="1" smtClean="0"/>
              <a:t>ділового</a:t>
            </a:r>
            <a:r>
              <a:rPr lang="ru-RU" b="1" dirty="0" smtClean="0"/>
              <a:t> партнера такого </a:t>
            </a:r>
            <a:r>
              <a:rPr lang="ru-RU" b="1" dirty="0" err="1" smtClean="0"/>
              <a:t>вчинку</a:t>
            </a:r>
            <a:r>
              <a:rPr lang="ru-RU" b="1" dirty="0" smtClean="0"/>
              <a:t>, </a:t>
            </a:r>
            <a:r>
              <a:rPr lang="ru-RU" b="1" dirty="0" err="1" smtClean="0"/>
              <a:t>який</a:t>
            </a:r>
            <a:r>
              <a:rPr lang="ru-RU" b="1" dirty="0" smtClean="0"/>
              <a:t> вчинили б на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місці</a:t>
            </a:r>
            <a:r>
              <a:rPr lang="ru-RU" b="1" dirty="0" smtClean="0"/>
              <a:t>. Але </a:t>
            </a:r>
            <a:r>
              <a:rPr lang="ru-RU" b="1" dirty="0" err="1" smtClean="0"/>
              <a:t>він</a:t>
            </a:r>
            <a:r>
              <a:rPr lang="ru-RU" b="1" dirty="0" smtClean="0"/>
              <a:t> </a:t>
            </a:r>
            <a:r>
              <a:rPr lang="ru-RU" b="1" dirty="0" err="1" smtClean="0"/>
              <a:t>адже</a:t>
            </a:r>
            <a:r>
              <a:rPr lang="ru-RU" b="1" dirty="0" smtClean="0"/>
              <a:t> </a:t>
            </a:r>
            <a:r>
              <a:rPr lang="ru-RU" b="1" dirty="0" err="1" smtClean="0"/>
              <a:t>інший</a:t>
            </a:r>
            <a:r>
              <a:rPr lang="ru-RU" b="1" dirty="0" smtClean="0"/>
              <a:t>.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позиція</a:t>
            </a:r>
            <a:r>
              <a:rPr lang="ru-RU" b="1" dirty="0" smtClean="0"/>
              <a:t> в </a:t>
            </a:r>
            <a:r>
              <a:rPr lang="ru-RU" b="1" dirty="0" err="1" smtClean="0"/>
              <a:t>цій</a:t>
            </a:r>
            <a:r>
              <a:rPr lang="ru-RU" b="1" dirty="0" smtClean="0"/>
              <a:t> </a:t>
            </a:r>
            <a:r>
              <a:rPr lang="ru-RU" b="1" dirty="0" err="1" smtClean="0"/>
              <a:t>ситуації</a:t>
            </a:r>
            <a:r>
              <a:rPr lang="ru-RU" b="1" dirty="0" smtClean="0"/>
              <a:t> </a:t>
            </a:r>
            <a:r>
              <a:rPr lang="ru-RU" b="1" dirty="0" err="1" smtClean="0"/>
              <a:t>визначається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моральними</a:t>
            </a:r>
            <a:r>
              <a:rPr lang="ru-RU" b="1" dirty="0" smtClean="0"/>
              <a:t> нормами </a:t>
            </a:r>
            <a:r>
              <a:rPr lang="ru-RU" b="1" dirty="0" err="1" smtClean="0"/>
              <a:t>і</a:t>
            </a:r>
            <a:r>
              <a:rPr lang="ru-RU" b="1" dirty="0" smtClean="0"/>
              <a:t> установками. </a:t>
            </a:r>
            <a:r>
              <a:rPr lang="ru-RU" b="1" dirty="0" err="1" smtClean="0"/>
              <a:t>Щоб</a:t>
            </a:r>
            <a:r>
              <a:rPr lang="ru-RU" b="1" dirty="0" smtClean="0"/>
              <a:t> </a:t>
            </a:r>
            <a:r>
              <a:rPr lang="ru-RU" b="1" dirty="0" err="1" smtClean="0"/>
              <a:t>бар'єр</a:t>
            </a:r>
            <a:r>
              <a:rPr lang="ru-RU" b="1" dirty="0" smtClean="0"/>
              <a:t> </a:t>
            </a:r>
            <a:r>
              <a:rPr lang="ru-RU" b="1" dirty="0" err="1" smtClean="0"/>
              <a:t>двійника</a:t>
            </a:r>
            <a:r>
              <a:rPr lang="ru-RU" b="1" dirty="0" smtClean="0"/>
              <a:t> не </a:t>
            </a:r>
            <a:r>
              <a:rPr lang="ru-RU" b="1" dirty="0" err="1" smtClean="0"/>
              <a:t>виникав</a:t>
            </a:r>
            <a:r>
              <a:rPr lang="ru-RU" b="1" dirty="0" smtClean="0"/>
              <a:t>, треба </a:t>
            </a:r>
            <a:r>
              <a:rPr lang="ru-RU" b="1" dirty="0" err="1" smtClean="0"/>
              <a:t>розвивати</a:t>
            </a:r>
            <a:r>
              <a:rPr lang="ru-RU" b="1" dirty="0" smtClean="0"/>
              <a:t> </a:t>
            </a:r>
            <a:r>
              <a:rPr lang="ru-RU" b="1" dirty="0" err="1" smtClean="0"/>
              <a:t>здібності</a:t>
            </a:r>
            <a:r>
              <a:rPr lang="ru-RU" b="1" dirty="0" smtClean="0"/>
              <a:t> до </a:t>
            </a:r>
            <a:r>
              <a:rPr lang="ru-RU" b="1" dirty="0" err="1" smtClean="0"/>
              <a:t>децентрації</a:t>
            </a:r>
            <a:r>
              <a:rPr lang="ru-RU" b="1" dirty="0" smtClean="0"/>
              <a:t>.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520067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Семантичний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ділові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користуються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одними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ж знаками(у тому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числі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словами) для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позначення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абсолютно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різних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речей. Причини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виникнення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цього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здолати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семантичний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зрозумілу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для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нього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лексику; слова,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пояснювати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якому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сенсі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використали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5200672"/>
          </a:xfrm>
        </p:spPr>
        <p:txBody>
          <a:bodyPr/>
          <a:lstStyle/>
          <a:p>
            <a:pPr marL="0" lvl="1" indent="0">
              <a:spcBef>
                <a:spcPts val="0"/>
              </a:spcBef>
              <a:buClr>
                <a:schemeClr val="hlink"/>
              </a:buClr>
              <a:buFont typeface="Wingdings" pitchFamily="2" charset="2"/>
              <a:buChar char="v"/>
            </a:pPr>
            <a:r>
              <a:rPr lang="ru-RU" sz="2400" b="1" dirty="0" smtClean="0"/>
              <a:t>	</a:t>
            </a:r>
            <a:r>
              <a:rPr lang="ru-RU" b="1" dirty="0" err="1" smtClean="0"/>
              <a:t>Логічний</a:t>
            </a:r>
            <a:r>
              <a:rPr lang="ru-RU" b="1" dirty="0" smtClean="0"/>
              <a:t> </a:t>
            </a:r>
            <a:r>
              <a:rPr lang="ru-RU" b="1" dirty="0" err="1" smtClean="0"/>
              <a:t>бар'єр</a:t>
            </a:r>
            <a:r>
              <a:rPr lang="ru-RU" b="1" dirty="0" smtClean="0"/>
              <a:t> 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невміння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виражати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думки)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заважає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Гельвеций говорив: "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Потрібно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значно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більше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ідеї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доведено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тим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існує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багато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людей,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вважаються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розумними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пишуть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погані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твори".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Необхідно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набратися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терпіння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використати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усе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ставити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питання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отримати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від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необхідну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інформацію</a:t>
            </a:r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  <a:endParaRPr lang="en-US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4348" y="1514452"/>
            <a:ext cx="8132762" cy="5343548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ru-RU" sz="2800" dirty="0" smtClean="0"/>
              <a:t>	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1142984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</a:rPr>
              <a:t>	</a:t>
            </a:r>
            <a:r>
              <a:rPr lang="ru-RU" sz="2800" b="1" dirty="0" err="1" smtClean="0">
                <a:solidFill>
                  <a:schemeClr val="tx2"/>
                </a:solidFill>
              </a:rPr>
              <a:t>Фонетичний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бар'єр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погана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техніка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мови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дуже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заважає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ефективному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спілкуванню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Але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якщо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зацікавлені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контакті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саме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цим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партнером,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доведеться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пристосовуватися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до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його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манери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показувати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виду,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чимось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невдоволені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l">
              <a:buFont typeface="Wingdings" pitchFamily="2" charset="2"/>
              <a:buChar char="v"/>
            </a:pPr>
            <a:endParaRPr lang="ru-RU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</a:rPr>
              <a:t>	</a:t>
            </a:r>
            <a:r>
              <a:rPr lang="ru-RU" sz="2800" b="1" dirty="0" err="1" smtClean="0">
                <a:solidFill>
                  <a:schemeClr val="tx2"/>
                </a:solidFill>
              </a:rPr>
              <a:t>Невміння</a:t>
            </a:r>
            <a:r>
              <a:rPr lang="ru-RU" sz="2800" b="1" dirty="0" smtClean="0">
                <a:solidFill>
                  <a:schemeClr val="tx2"/>
                </a:solidFill>
              </a:rPr>
              <a:t> </a:t>
            </a:r>
            <a:r>
              <a:rPr lang="ru-RU" sz="2800" b="1" dirty="0" err="1" smtClean="0">
                <a:solidFill>
                  <a:schemeClr val="tx2"/>
                </a:solidFill>
              </a:rPr>
              <a:t>слухати</a:t>
            </a:r>
            <a:r>
              <a:rPr lang="ru-RU" sz="2800" dirty="0" smtClean="0">
                <a:solidFill>
                  <a:schemeClr val="tx2"/>
                </a:solidFill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проявляється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тому,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перебиває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починає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або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йде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думки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зовсім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реагує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ваші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слова.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Компенсувати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невміння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слухати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тільки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своїм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мистецтвом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говорити</a:t>
            </a: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>
              <a:buFont typeface="Wingdings" pitchFamily="2" charset="2"/>
              <a:buChar char="v"/>
            </a:pPr>
            <a:r>
              <a:rPr lang="ru-RU" sz="280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uk-UA" sz="2800" dirty="0" smtClean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/>
            <a:r>
              <a:rPr lang="ru-RU" sz="2800" dirty="0" smtClean="0"/>
              <a:t> </a:t>
            </a: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5486400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sz="2800" b="1" dirty="0" err="1" smtClean="0"/>
              <a:t>Бар'єр</a:t>
            </a:r>
            <a:r>
              <a:rPr lang="ru-RU" sz="2800" b="1" dirty="0" smtClean="0"/>
              <a:t> модальностей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тоді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коли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замислюється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пріоритетний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канал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Для того,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комунікації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модальностей, треба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передавати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модальності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найлегше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сприймати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партнерові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вона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йому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зрозуміла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endParaRPr lang="uk-UA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3" y="1371600"/>
            <a:ext cx="8132762" cy="4843482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sz="2800" b="1" dirty="0" err="1" smtClean="0"/>
              <a:t>Бар'єр</a:t>
            </a:r>
            <a:r>
              <a:rPr lang="ru-RU" sz="2800" b="1" dirty="0" smtClean="0"/>
              <a:t> характеру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теж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створює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складнощі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кожної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свій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але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виховані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люди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поводитися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так,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щоб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їх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характер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був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джерелом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конфлікту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усі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проте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хочуть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уміють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розібратися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собі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контролювати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себе. Люди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яскраво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вираженими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особливостями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темпераменту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можуть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бути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незручними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співрозмовниками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spcBef>
                <a:spcPts val="0"/>
              </a:spcBef>
            </a:pPr>
            <a:endParaRPr lang="uk-UA" sz="2800" dirty="0" smtClean="0"/>
          </a:p>
          <a:p>
            <a:pPr>
              <a:buNone/>
            </a:pPr>
            <a:r>
              <a:rPr lang="ru-RU" sz="2800" dirty="0" smtClean="0"/>
              <a:t> </a:t>
            </a:r>
            <a:endParaRPr lang="uk-UA" dirty="0" smtClean="0"/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Комунікативні бар’єри: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sz="2800" b="1" dirty="0" err="1" smtClean="0"/>
              <a:t>Неввічливість</a:t>
            </a:r>
            <a:r>
              <a:rPr lang="ru-RU" sz="2800" dirty="0" smtClean="0"/>
              <a:t> -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той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який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заважає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правильно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сприймати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партнера,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він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говорить,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взаємодіяти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ним.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Неввічливе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звернення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присікти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спокійною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без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роздратування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власною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ввічливістю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Пам'ятайте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що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ваша мета -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співпраця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а не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Коли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людина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груба,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виникає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бажання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негайно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різко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поставити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її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місце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Але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може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привести до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суперечки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Краще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розмовляти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холодним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спокійним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тоном.</a:t>
            </a:r>
            <a:endParaRPr lang="uk-U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WordArt 3"/>
          <p:cNvSpPr>
            <a:spLocks noChangeArrowheads="1" noChangeShapeType="1" noTextEdit="1"/>
          </p:cNvSpPr>
          <p:nvPr/>
        </p:nvSpPr>
        <p:spPr bwMode="auto">
          <a:xfrm>
            <a:off x="785786" y="2514600"/>
            <a:ext cx="6300814" cy="7620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r>
              <a:rPr lang="uk-UA" sz="5400" b="1" kern="10" dirty="0" smtClean="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Дякую за увагу</a:t>
            </a:r>
            <a:r>
              <a:rPr lang="en-US" sz="5400" b="1" kern="10" dirty="0" smtClean="0">
                <a:ln w="28575">
                  <a:solidFill>
                    <a:schemeClr val="tx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!</a:t>
            </a:r>
            <a:endParaRPr lang="uk-UA" sz="5400" b="1" kern="10" dirty="0">
              <a:ln w="28575">
                <a:solidFill>
                  <a:schemeClr val="tx2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dist="8980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spc="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ПЛАН</a:t>
            </a:r>
            <a:endParaRPr lang="en-US" sz="4000" b="1" spc="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6623" name="AutoShape 63"/>
          <p:cNvSpPr>
            <a:spLocks noChangeArrowheads="1"/>
          </p:cNvSpPr>
          <p:nvPr/>
        </p:nvSpPr>
        <p:spPr bwMode="gray">
          <a:xfrm>
            <a:off x="2209800" y="21161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48BE67"/>
              </a:gs>
              <a:gs pos="50000">
                <a:srgbClr val="48BE67">
                  <a:gamma/>
                  <a:tint val="21176"/>
                  <a:invGamma/>
                </a:srgbClr>
              </a:gs>
              <a:gs pos="100000">
                <a:srgbClr val="48BE67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8BE67"/>
            </a:extrusionClr>
          </a:sp3d>
        </p:spPr>
        <p:txBody>
          <a:bodyPr wrap="none" anchor="ctr">
            <a:flatTx/>
          </a:bodyPr>
          <a:lstStyle/>
          <a:p>
            <a:endParaRPr lang="uk-UA"/>
          </a:p>
        </p:txBody>
      </p:sp>
      <p:sp>
        <p:nvSpPr>
          <p:cNvPr id="66624" name="Text Box 64"/>
          <p:cNvSpPr txBox="1">
            <a:spLocks noChangeArrowheads="1"/>
          </p:cNvSpPr>
          <p:nvPr/>
        </p:nvSpPr>
        <p:spPr bwMode="gray">
          <a:xfrm>
            <a:off x="2214546" y="2171700"/>
            <a:ext cx="354014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1.</a:t>
            </a:r>
            <a:r>
              <a:rPr lang="en-US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uk-UA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Бар’єри взаємодії. </a:t>
            </a:r>
            <a:endParaRPr lang="en-US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66625" name="AutoShape 65"/>
          <p:cNvSpPr>
            <a:spLocks noChangeArrowheads="1"/>
          </p:cNvSpPr>
          <p:nvPr/>
        </p:nvSpPr>
        <p:spPr bwMode="gray">
          <a:xfrm>
            <a:off x="2209800" y="28019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78FCB"/>
              </a:gs>
              <a:gs pos="50000">
                <a:srgbClr val="378FCB">
                  <a:gamma/>
                  <a:tint val="40000"/>
                  <a:invGamma/>
                </a:srgbClr>
              </a:gs>
              <a:gs pos="100000">
                <a:srgbClr val="378FCB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78FCB"/>
            </a:extrusionClr>
          </a:sp3d>
        </p:spPr>
        <p:txBody>
          <a:bodyPr wrap="none" anchor="ctr">
            <a:flatTx/>
          </a:bodyPr>
          <a:lstStyle/>
          <a:p>
            <a:pPr algn="l"/>
            <a:endParaRPr lang="uk-UA" dirty="0"/>
          </a:p>
        </p:txBody>
      </p:sp>
      <p:sp>
        <p:nvSpPr>
          <p:cNvPr id="66626" name="Text Box 66"/>
          <p:cNvSpPr txBox="1">
            <a:spLocks noChangeArrowheads="1"/>
          </p:cNvSpPr>
          <p:nvPr/>
        </p:nvSpPr>
        <p:spPr bwMode="gray">
          <a:xfrm>
            <a:off x="2285984" y="2857500"/>
            <a:ext cx="550072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000000"/>
                </a:solidFill>
                <a:latin typeface="+mn-lt"/>
              </a:rPr>
              <a:t>2. Бар’єри прийняття і взаємодії.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6627" name="AutoShape 67"/>
          <p:cNvSpPr>
            <a:spLocks noChangeArrowheads="1"/>
          </p:cNvSpPr>
          <p:nvPr/>
        </p:nvSpPr>
        <p:spPr bwMode="gray">
          <a:xfrm>
            <a:off x="2209800" y="34877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48BE67"/>
              </a:gs>
              <a:gs pos="50000">
                <a:srgbClr val="48BE67">
                  <a:gamma/>
                  <a:tint val="21176"/>
                  <a:invGamma/>
                </a:srgbClr>
              </a:gs>
              <a:gs pos="100000">
                <a:srgbClr val="48BE67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48BE67"/>
            </a:extrusionClr>
          </a:sp3d>
        </p:spPr>
        <p:txBody>
          <a:bodyPr wrap="none" anchor="ctr">
            <a:flatTx/>
          </a:bodyPr>
          <a:lstStyle/>
          <a:p>
            <a:endParaRPr lang="uk-UA"/>
          </a:p>
        </p:txBody>
      </p:sp>
      <p:sp>
        <p:nvSpPr>
          <p:cNvPr id="66628" name="Text Box 68"/>
          <p:cNvSpPr txBox="1">
            <a:spLocks noChangeArrowheads="1"/>
          </p:cNvSpPr>
          <p:nvPr/>
        </p:nvSpPr>
        <p:spPr bwMode="gray">
          <a:xfrm>
            <a:off x="2214546" y="3543300"/>
            <a:ext cx="3540142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000000"/>
                </a:solidFill>
              </a:rPr>
              <a:t>3</a:t>
            </a:r>
            <a:r>
              <a:rPr lang="uk-UA" b="1" dirty="0" smtClean="0">
                <a:solidFill>
                  <a:srgbClr val="000000"/>
                </a:solidFill>
                <a:latin typeface="+mn-lt"/>
              </a:rPr>
              <a:t>. </a:t>
            </a:r>
            <a:r>
              <a:rPr lang="uk-UA" b="1" dirty="0" err="1" smtClean="0">
                <a:solidFill>
                  <a:srgbClr val="000000"/>
                </a:solidFill>
                <a:latin typeface="+mn-lt"/>
              </a:rPr>
              <a:t>Комуніктивні</a:t>
            </a:r>
            <a:r>
              <a:rPr lang="uk-UA" b="1" dirty="0" smtClean="0">
                <a:solidFill>
                  <a:srgbClr val="000000"/>
                </a:solidFill>
                <a:latin typeface="+mn-lt"/>
              </a:rPr>
              <a:t> бар’єри.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66629" name="AutoShape 69"/>
          <p:cNvSpPr>
            <a:spLocks noChangeArrowheads="1"/>
          </p:cNvSpPr>
          <p:nvPr/>
        </p:nvSpPr>
        <p:spPr bwMode="gray">
          <a:xfrm>
            <a:off x="2209800" y="4173538"/>
            <a:ext cx="4572000" cy="4572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78FCB"/>
              </a:gs>
              <a:gs pos="50000">
                <a:srgbClr val="378FCB">
                  <a:gamma/>
                  <a:tint val="40000"/>
                  <a:invGamma/>
                </a:srgbClr>
              </a:gs>
              <a:gs pos="100000">
                <a:srgbClr val="378FCB"/>
              </a:gs>
            </a:gsLst>
            <a:lin ang="0" scaled="1"/>
          </a:gradFill>
          <a:ln w="19050" algn="ctr">
            <a:round/>
            <a:headEnd/>
            <a:tailEnd/>
          </a:ln>
          <a:effectLst/>
          <a:scene3d>
            <a:camera prst="legacyPerspectiveTop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378FCB"/>
            </a:extrusionClr>
          </a:sp3d>
        </p:spPr>
        <p:txBody>
          <a:bodyPr wrap="none" anchor="ctr">
            <a:flatTx/>
          </a:bodyPr>
          <a:lstStyle/>
          <a:p>
            <a:endParaRPr lang="uk-UA"/>
          </a:p>
        </p:txBody>
      </p:sp>
      <p:sp>
        <p:nvSpPr>
          <p:cNvPr id="66630" name="Text Box 70"/>
          <p:cNvSpPr txBox="1">
            <a:spLocks noChangeArrowheads="1"/>
          </p:cNvSpPr>
          <p:nvPr/>
        </p:nvSpPr>
        <p:spPr bwMode="gray">
          <a:xfrm>
            <a:off x="2285984" y="4229100"/>
            <a:ext cx="3468704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eaLnBrk="0" hangingPunct="0"/>
            <a:r>
              <a:rPr lang="uk-UA" b="1" dirty="0" smtClean="0">
                <a:solidFill>
                  <a:srgbClr val="000000"/>
                </a:solidFill>
              </a:rPr>
              <a:t>4</a:t>
            </a:r>
            <a:r>
              <a:rPr lang="uk-UA" b="1" dirty="0" smtClean="0">
                <a:solidFill>
                  <a:srgbClr val="000000"/>
                </a:solidFill>
                <a:latin typeface="+mn-lt"/>
              </a:rPr>
              <a:t>. Практична робота.</a:t>
            </a:r>
            <a:endParaRPr lang="en-US" b="1" dirty="0">
              <a:solidFill>
                <a:srgbClr val="000000"/>
              </a:solidFill>
              <a:latin typeface="+mn-lt"/>
            </a:endParaRPr>
          </a:p>
        </p:txBody>
      </p:sp>
      <p:grpSp>
        <p:nvGrpSpPr>
          <p:cNvPr id="66633" name="Group 73"/>
          <p:cNvGrpSpPr>
            <a:grpSpLocks/>
          </p:cNvGrpSpPr>
          <p:nvPr/>
        </p:nvGrpSpPr>
        <p:grpSpPr bwMode="auto">
          <a:xfrm>
            <a:off x="2895600" y="1677988"/>
            <a:ext cx="119063" cy="3122612"/>
            <a:chOff x="1824" y="1212"/>
            <a:chExt cx="75" cy="1967"/>
          </a:xfrm>
        </p:grpSpPr>
        <p:sp>
          <p:nvSpPr>
            <p:cNvPr id="66634" name="Rectangle 74"/>
            <p:cNvSpPr>
              <a:spLocks noChangeArrowheads="1"/>
            </p:cNvSpPr>
            <p:nvPr/>
          </p:nvSpPr>
          <p:spPr bwMode="gray">
            <a:xfrm>
              <a:off x="1825" y="1212"/>
              <a:ext cx="74" cy="240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35" name="Rectangle 75"/>
            <p:cNvSpPr>
              <a:spLocks noChangeArrowheads="1"/>
            </p:cNvSpPr>
            <p:nvPr/>
          </p:nvSpPr>
          <p:spPr bwMode="gray">
            <a:xfrm>
              <a:off x="1824" y="1780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36" name="Rectangle 76"/>
            <p:cNvSpPr>
              <a:spLocks noChangeArrowheads="1"/>
            </p:cNvSpPr>
            <p:nvPr/>
          </p:nvSpPr>
          <p:spPr bwMode="gray">
            <a:xfrm>
              <a:off x="1827" y="2209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37" name="Rectangle 77"/>
            <p:cNvSpPr>
              <a:spLocks noChangeArrowheads="1"/>
            </p:cNvSpPr>
            <p:nvPr/>
          </p:nvSpPr>
          <p:spPr bwMode="gray">
            <a:xfrm>
              <a:off x="1825" y="2641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38" name="Rectangle 78"/>
            <p:cNvSpPr>
              <a:spLocks noChangeArrowheads="1"/>
            </p:cNvSpPr>
            <p:nvPr/>
          </p:nvSpPr>
          <p:spPr bwMode="gray">
            <a:xfrm>
              <a:off x="1825" y="3072"/>
              <a:ext cx="70" cy="107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  <p:grpSp>
        <p:nvGrpSpPr>
          <p:cNvPr id="66640" name="Group 80"/>
          <p:cNvGrpSpPr>
            <a:grpSpLocks/>
          </p:cNvGrpSpPr>
          <p:nvPr/>
        </p:nvGrpSpPr>
        <p:grpSpPr bwMode="auto">
          <a:xfrm>
            <a:off x="5894388" y="1676400"/>
            <a:ext cx="125412" cy="3128963"/>
            <a:chOff x="3597" y="1211"/>
            <a:chExt cx="79" cy="1971"/>
          </a:xfrm>
        </p:grpSpPr>
        <p:sp>
          <p:nvSpPr>
            <p:cNvPr id="66641" name="Rectangle 81"/>
            <p:cNvSpPr>
              <a:spLocks noChangeArrowheads="1"/>
            </p:cNvSpPr>
            <p:nvPr/>
          </p:nvSpPr>
          <p:spPr bwMode="gray">
            <a:xfrm>
              <a:off x="3598" y="1211"/>
              <a:ext cx="74" cy="240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42" name="Rectangle 82"/>
            <p:cNvSpPr>
              <a:spLocks noChangeArrowheads="1"/>
            </p:cNvSpPr>
            <p:nvPr/>
          </p:nvSpPr>
          <p:spPr bwMode="gray">
            <a:xfrm>
              <a:off x="3597" y="1779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43" name="Rectangle 83"/>
            <p:cNvSpPr>
              <a:spLocks noChangeArrowheads="1"/>
            </p:cNvSpPr>
            <p:nvPr/>
          </p:nvSpPr>
          <p:spPr bwMode="gray">
            <a:xfrm>
              <a:off x="3600" y="2208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44" name="Rectangle 84"/>
            <p:cNvSpPr>
              <a:spLocks noChangeArrowheads="1"/>
            </p:cNvSpPr>
            <p:nvPr/>
          </p:nvSpPr>
          <p:spPr bwMode="gray">
            <a:xfrm>
              <a:off x="3598" y="2640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66645" name="Rectangle 85"/>
            <p:cNvSpPr>
              <a:spLocks noChangeArrowheads="1"/>
            </p:cNvSpPr>
            <p:nvPr/>
          </p:nvSpPr>
          <p:spPr bwMode="gray">
            <a:xfrm>
              <a:off x="3598" y="3071"/>
              <a:ext cx="76" cy="111"/>
            </a:xfrm>
            <a:prstGeom prst="rect">
              <a:avLst/>
            </a:prstGeom>
            <a:gradFill rotWithShape="1">
              <a:gsLst>
                <a:gs pos="0">
                  <a:schemeClr val="tx1">
                    <a:gamma/>
                    <a:shade val="46275"/>
                    <a:invGamma/>
                  </a:schemeClr>
                </a:gs>
                <a:gs pos="5000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</p:grpSp>
      <p:sp>
        <p:nvSpPr>
          <p:cNvPr id="66647" name="Rectangle 87"/>
          <p:cNvSpPr>
            <a:spLocks noChangeArrowheads="1"/>
          </p:cNvSpPr>
          <p:nvPr/>
        </p:nvSpPr>
        <p:spPr bwMode="gray">
          <a:xfrm>
            <a:off x="2286000" y="5697538"/>
            <a:ext cx="4495800" cy="152400"/>
          </a:xfrm>
          <a:prstGeom prst="rect">
            <a:avLst/>
          </a:prstGeom>
          <a:gradFill rotWithShape="1">
            <a:gsLst>
              <a:gs pos="0">
                <a:schemeClr val="bg2">
                  <a:alpha val="0"/>
                </a:schemeClr>
              </a:gs>
              <a:gs pos="50000">
                <a:schemeClr val="bg2">
                  <a:gamma/>
                  <a:shade val="46275"/>
                  <a:invGamma/>
                  <a:alpha val="58000"/>
                </a:schemeClr>
              </a:gs>
              <a:gs pos="100000">
                <a:schemeClr val="bg2">
                  <a:alpha val="0"/>
                </a:scheme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0" name="Rectangle 36"/>
          <p:cNvSpPr>
            <a:spLocks noChangeArrowheads="1"/>
          </p:cNvSpPr>
          <p:nvPr/>
        </p:nvSpPr>
        <p:spPr bwMode="invGray">
          <a:xfrm>
            <a:off x="0" y="1847850"/>
            <a:ext cx="4643438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88101" name="Group 37"/>
          <p:cNvGrpSpPr>
            <a:grpSpLocks/>
          </p:cNvGrpSpPr>
          <p:nvPr/>
        </p:nvGrpSpPr>
        <p:grpSpPr bwMode="auto">
          <a:xfrm>
            <a:off x="4143372" y="1714488"/>
            <a:ext cx="1098550" cy="1001712"/>
            <a:chOff x="1488" y="1968"/>
            <a:chExt cx="432" cy="432"/>
          </a:xfrm>
        </p:grpSpPr>
        <p:grpSp>
          <p:nvGrpSpPr>
            <p:cNvPr id="88102" name="Group 38"/>
            <p:cNvGrpSpPr>
              <a:grpSpLocks/>
            </p:cNvGrpSpPr>
            <p:nvPr/>
          </p:nvGrpSpPr>
          <p:grpSpPr bwMode="auto">
            <a:xfrm>
              <a:off x="1488" y="1968"/>
              <a:ext cx="432" cy="432"/>
              <a:chOff x="2016" y="1920"/>
              <a:chExt cx="1680" cy="1680"/>
            </a:xfrm>
          </p:grpSpPr>
          <p:sp>
            <p:nvSpPr>
              <p:cNvPr id="88103" name="Oval 39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04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05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06" name="Text Box 42"/>
          <p:cNvSpPr txBox="1">
            <a:spLocks noChangeArrowheads="1"/>
          </p:cNvSpPr>
          <p:nvPr/>
        </p:nvSpPr>
        <p:spPr bwMode="black">
          <a:xfrm>
            <a:off x="-357222" y="2030413"/>
            <a:ext cx="464347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spc="300" dirty="0" err="1" smtClean="0">
                <a:latin typeface="+mn-lt"/>
              </a:rPr>
              <a:t>мотиваційний</a:t>
            </a:r>
            <a:r>
              <a:rPr lang="en-US" sz="2400" spc="300" dirty="0" smtClean="0">
                <a:latin typeface="+mn-lt"/>
              </a:rPr>
              <a:t> </a:t>
            </a:r>
            <a:r>
              <a:rPr lang="en-US" sz="2400" spc="300" dirty="0" err="1" smtClean="0">
                <a:latin typeface="+mn-lt"/>
              </a:rPr>
              <a:t>бар'єр</a:t>
            </a:r>
            <a:r>
              <a:rPr lang="en-US" sz="2400" spc="300" dirty="0" smtClean="0">
                <a:latin typeface="+mn-lt"/>
              </a:rPr>
              <a:t> </a:t>
            </a:r>
            <a:endParaRPr lang="en-US" sz="2400" spc="300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invGray">
          <a:xfrm>
            <a:off x="0" y="3000372"/>
            <a:ext cx="4665663" cy="7191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88108" name="Group 44"/>
          <p:cNvGrpSpPr>
            <a:grpSpLocks/>
          </p:cNvGrpSpPr>
          <p:nvPr/>
        </p:nvGrpSpPr>
        <p:grpSpPr bwMode="auto">
          <a:xfrm>
            <a:off x="4316413" y="2727325"/>
            <a:ext cx="1087437" cy="1006475"/>
            <a:chOff x="3938" y="1968"/>
            <a:chExt cx="430" cy="437"/>
          </a:xfrm>
        </p:grpSpPr>
        <p:grpSp>
          <p:nvGrpSpPr>
            <p:cNvPr id="88109" name="Group 45"/>
            <p:cNvGrpSpPr>
              <a:grpSpLocks/>
            </p:cNvGrpSpPr>
            <p:nvPr/>
          </p:nvGrpSpPr>
          <p:grpSpPr bwMode="auto">
            <a:xfrm>
              <a:off x="3938" y="1968"/>
              <a:ext cx="430" cy="437"/>
              <a:chOff x="2016" y="1920"/>
              <a:chExt cx="1680" cy="1680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1" name="Freeform 47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2" name="Text Box 48"/>
            <p:cNvSpPr txBox="1">
              <a:spLocks noChangeArrowheads="1"/>
            </p:cNvSpPr>
            <p:nvPr/>
          </p:nvSpPr>
          <p:spPr bwMode="gray">
            <a:xfrm>
              <a:off x="4112" y="2028"/>
              <a:ext cx="73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13" name="Text Box 49"/>
          <p:cNvSpPr txBox="1">
            <a:spLocks noChangeArrowheads="1"/>
          </p:cNvSpPr>
          <p:nvPr/>
        </p:nvSpPr>
        <p:spPr bwMode="black">
          <a:xfrm>
            <a:off x="0" y="3184525"/>
            <a:ext cx="342899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b="1" spc="300" dirty="0" err="1" smtClean="0"/>
              <a:t>етичний</a:t>
            </a:r>
            <a:r>
              <a:rPr lang="en-US" sz="2400" b="1" spc="300" dirty="0" smtClean="0"/>
              <a:t> </a:t>
            </a:r>
            <a:r>
              <a:rPr lang="en-US" sz="2400" b="1" spc="300" dirty="0" err="1" smtClean="0"/>
              <a:t>бар'єр</a:t>
            </a:r>
            <a:endParaRPr lang="en-US" sz="2400" b="1" spc="300" dirty="0">
              <a:solidFill>
                <a:srgbClr val="FFFFFF"/>
              </a:solidFill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invGray">
          <a:xfrm>
            <a:off x="0" y="4214818"/>
            <a:ext cx="5686425" cy="720725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/>
            <a:endParaRPr lang="uk-UA" dirty="0"/>
          </a:p>
        </p:txBody>
      </p:sp>
      <p:grpSp>
        <p:nvGrpSpPr>
          <p:cNvPr id="88115" name="Group 51"/>
          <p:cNvGrpSpPr>
            <a:grpSpLocks/>
          </p:cNvGrpSpPr>
          <p:nvPr/>
        </p:nvGrpSpPr>
        <p:grpSpPr bwMode="auto">
          <a:xfrm>
            <a:off x="5429256" y="4143380"/>
            <a:ext cx="1098550" cy="1012825"/>
            <a:chOff x="3552" y="3339"/>
            <a:chExt cx="412" cy="392"/>
          </a:xfrm>
        </p:grpSpPr>
        <p:grpSp>
          <p:nvGrpSpPr>
            <p:cNvPr id="88116" name="Group 52"/>
            <p:cNvGrpSpPr>
              <a:grpSpLocks/>
            </p:cNvGrpSpPr>
            <p:nvPr/>
          </p:nvGrpSpPr>
          <p:grpSpPr bwMode="auto">
            <a:xfrm>
              <a:off x="3552" y="3339"/>
              <a:ext cx="412" cy="392"/>
              <a:chOff x="2016" y="1920"/>
              <a:chExt cx="1680" cy="1680"/>
            </a:xfrm>
          </p:grpSpPr>
          <p:sp>
            <p:nvSpPr>
              <p:cNvPr id="88117" name="Oval 53"/>
              <p:cNvSpPr>
                <a:spLocks noChangeArrowheads="1"/>
              </p:cNvSpPr>
              <p:nvPr/>
            </p:nvSpPr>
            <p:spPr bwMode="gray">
              <a:xfrm>
                <a:off x="2016" y="1920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8" name="Freeform 54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20" name="Text Box 56"/>
          <p:cNvSpPr txBox="1">
            <a:spLocks noChangeArrowheads="1"/>
          </p:cNvSpPr>
          <p:nvPr/>
        </p:nvSpPr>
        <p:spPr bwMode="black">
          <a:xfrm>
            <a:off x="0" y="4267200"/>
            <a:ext cx="521494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стилів</a:t>
            </a:r>
            <a:r>
              <a:rPr lang="en-US" sz="24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4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endParaRPr lang="en-US" sz="2400" b="1" spc="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eaLnBrk="0" hangingPunct="0"/>
            <a:endParaRPr lang="en-US" sz="2400" b="1" spc="300" dirty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8127" name="AutoShape 63"/>
          <p:cNvSpPr>
            <a:spLocks noChangeArrowheads="1"/>
          </p:cNvSpPr>
          <p:nvPr/>
        </p:nvSpPr>
        <p:spPr bwMode="auto">
          <a:xfrm>
            <a:off x="5929322" y="1000108"/>
            <a:ext cx="2728914" cy="1981200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chemeClr val="tx1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uk-UA" sz="2400" b="1" spc="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Бар'єри взаємодії </a:t>
            </a:r>
            <a:r>
              <a:rPr lang="uk-UA" sz="2400" b="1" spc="3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endParaRPr lang="en-US" sz="2400" b="1" spc="3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0" name="Rectangle 36"/>
          <p:cNvSpPr>
            <a:spLocks noChangeArrowheads="1"/>
          </p:cNvSpPr>
          <p:nvPr/>
        </p:nvSpPr>
        <p:spPr bwMode="invGray">
          <a:xfrm>
            <a:off x="0" y="928670"/>
            <a:ext cx="4222750" cy="71913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естетичний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endParaRPr lang="uk-UA" sz="2800" dirty="0"/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929059" y="857232"/>
            <a:ext cx="928694" cy="785818"/>
            <a:chOff x="1488" y="1968"/>
            <a:chExt cx="431" cy="432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88103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88104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05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06" name="Text Box 42"/>
          <p:cNvSpPr txBox="1">
            <a:spLocks noChangeArrowheads="1"/>
          </p:cNvSpPr>
          <p:nvPr/>
        </p:nvSpPr>
        <p:spPr bwMode="black">
          <a:xfrm>
            <a:off x="457200" y="2030413"/>
            <a:ext cx="304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invGray">
          <a:xfrm>
            <a:off x="0" y="1714488"/>
            <a:ext cx="5072066" cy="7191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643438" y="1571612"/>
            <a:ext cx="1087437" cy="1006475"/>
            <a:chOff x="4350" y="1963"/>
            <a:chExt cx="430" cy="437"/>
          </a:xfrm>
        </p:grpSpPr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1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2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13" name="Text Box 49"/>
          <p:cNvSpPr txBox="1">
            <a:spLocks noChangeArrowheads="1"/>
          </p:cNvSpPr>
          <p:nvPr/>
        </p:nvSpPr>
        <p:spPr bwMode="black">
          <a:xfrm>
            <a:off x="0" y="1857364"/>
            <a:ext cx="46434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eaLnBrk="0" hangingPunct="0"/>
            <a:r>
              <a:rPr lang="en-US" sz="2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різне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соціальне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положення</a:t>
            </a:r>
            <a:endParaRPr lang="en-US" sz="2800" b="1" dirty="0">
              <a:solidFill>
                <a:srgbClr val="FFFFFF"/>
              </a:solidFill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invGray">
          <a:xfrm>
            <a:off x="0" y="2500306"/>
            <a:ext cx="5686425" cy="78581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негативних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емоцій</a:t>
            </a:r>
            <a:endParaRPr lang="uk-UA" sz="2800" dirty="0"/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143504" y="2428868"/>
            <a:ext cx="1098550" cy="1612252"/>
            <a:chOff x="3731" y="2915"/>
            <a:chExt cx="412" cy="624"/>
          </a:xfrm>
        </p:grpSpPr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88117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88118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21" name="Rectangle 57"/>
          <p:cNvSpPr>
            <a:spLocks noChangeArrowheads="1"/>
          </p:cNvSpPr>
          <p:nvPr/>
        </p:nvSpPr>
        <p:spPr bwMode="invGray">
          <a:xfrm>
            <a:off x="0" y="3500438"/>
            <a:ext cx="6357950" cy="64294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33AD8A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стан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здоров'я</a:t>
            </a:r>
            <a:endParaRPr lang="en-US" sz="2800" b="1" dirty="0" smtClean="0">
              <a:solidFill>
                <a:srgbClr val="FFFFFF"/>
              </a:solidFill>
            </a:endParaRPr>
          </a:p>
          <a:p>
            <a:endParaRPr lang="uk-UA" sz="2800" dirty="0"/>
          </a:p>
        </p:txBody>
      </p: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857884" y="3357563"/>
            <a:ext cx="928694" cy="785818"/>
            <a:chOff x="1882" y="1920"/>
            <a:chExt cx="1680" cy="1680"/>
          </a:xfrm>
        </p:grpSpPr>
        <p:sp>
          <p:nvSpPr>
            <p:cNvPr id="88123" name="Oval 59"/>
            <p:cNvSpPr>
              <a:spLocks noChangeArrowheads="1"/>
            </p:cNvSpPr>
            <p:nvPr/>
          </p:nvSpPr>
          <p:spPr bwMode="gray">
            <a:xfrm>
              <a:off x="1882" y="1920"/>
              <a:ext cx="1680" cy="1680"/>
            </a:xfrm>
            <a:prstGeom prst="ellipse">
              <a:avLst/>
            </a:prstGeom>
            <a:gradFill rotWithShape="1">
              <a:gsLst>
                <a:gs pos="0">
                  <a:srgbClr val="33CCCC"/>
                </a:gs>
                <a:gs pos="100000">
                  <a:srgbClr val="33CCCC">
                    <a:gamma/>
                    <a:shade val="24314"/>
                    <a:invGamma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uk-UA"/>
            </a:p>
          </p:txBody>
        </p:sp>
        <p:sp>
          <p:nvSpPr>
            <p:cNvPr id="88124" name="Freeform 60"/>
            <p:cNvSpPr>
              <a:spLocks/>
            </p:cNvSpPr>
            <p:nvPr/>
          </p:nvSpPr>
          <p:spPr bwMode="gray">
            <a:xfrm>
              <a:off x="2100" y="1920"/>
              <a:ext cx="1296" cy="634"/>
            </a:xfrm>
            <a:custGeom>
              <a:avLst/>
              <a:gdLst/>
              <a:ahLst/>
              <a:cxnLst>
                <a:cxn ang="0">
                  <a:pos x="1301" y="401"/>
                </a:cxn>
                <a:cxn ang="0">
                  <a:pos x="1317" y="442"/>
                </a:cxn>
                <a:cxn ang="0">
                  <a:pos x="1321" y="481"/>
                </a:cxn>
                <a:cxn ang="0">
                  <a:pos x="1315" y="516"/>
                </a:cxn>
                <a:cxn ang="0">
                  <a:pos x="1298" y="550"/>
                </a:cxn>
                <a:cxn ang="0">
                  <a:pos x="1272" y="579"/>
                </a:cxn>
                <a:cxn ang="0">
                  <a:pos x="1239" y="604"/>
                </a:cxn>
                <a:cxn ang="0">
                  <a:pos x="1196" y="628"/>
                </a:cxn>
                <a:cxn ang="0">
                  <a:pos x="1147" y="649"/>
                </a:cxn>
                <a:cxn ang="0">
                  <a:pos x="1092" y="667"/>
                </a:cxn>
                <a:cxn ang="0">
                  <a:pos x="1031" y="683"/>
                </a:cxn>
                <a:cxn ang="0">
                  <a:pos x="967" y="694"/>
                </a:cxn>
                <a:cxn ang="0">
                  <a:pos x="896" y="704"/>
                </a:cxn>
                <a:cxn ang="0">
                  <a:pos x="824" y="710"/>
                </a:cxn>
                <a:cxn ang="0">
                  <a:pos x="795" y="712"/>
                </a:cxn>
                <a:cxn ang="0">
                  <a:pos x="476" y="712"/>
                </a:cxn>
                <a:cxn ang="0">
                  <a:pos x="472" y="712"/>
                </a:cxn>
                <a:cxn ang="0">
                  <a:pos x="409" y="708"/>
                </a:cxn>
                <a:cxn ang="0">
                  <a:pos x="348" y="704"/>
                </a:cxn>
                <a:cxn ang="0">
                  <a:pos x="290" y="696"/>
                </a:cxn>
                <a:cxn ang="0">
                  <a:pos x="235" y="689"/>
                </a:cxn>
                <a:cxn ang="0">
                  <a:pos x="186" y="677"/>
                </a:cxn>
                <a:cxn ang="0">
                  <a:pos x="141" y="663"/>
                </a:cxn>
                <a:cxn ang="0">
                  <a:pos x="102" y="648"/>
                </a:cxn>
                <a:cxn ang="0">
                  <a:pos x="67" y="630"/>
                </a:cxn>
                <a:cxn ang="0">
                  <a:pos x="39" y="608"/>
                </a:cxn>
                <a:cxn ang="0">
                  <a:pos x="18" y="583"/>
                </a:cxn>
                <a:cxn ang="0">
                  <a:pos x="6" y="554"/>
                </a:cxn>
                <a:cxn ang="0">
                  <a:pos x="0" y="524"/>
                </a:cxn>
                <a:cxn ang="0">
                  <a:pos x="0" y="520"/>
                </a:cxn>
                <a:cxn ang="0">
                  <a:pos x="4" y="487"/>
                </a:cxn>
                <a:cxn ang="0">
                  <a:pos x="16" y="446"/>
                </a:cxn>
                <a:cxn ang="0">
                  <a:pos x="51" y="370"/>
                </a:cxn>
                <a:cxn ang="0">
                  <a:pos x="94" y="299"/>
                </a:cxn>
                <a:cxn ang="0">
                  <a:pos x="147" y="235"/>
                </a:cxn>
                <a:cxn ang="0">
                  <a:pos x="204" y="176"/>
                </a:cxn>
                <a:cxn ang="0">
                  <a:pos x="270" y="125"/>
                </a:cxn>
                <a:cxn ang="0">
                  <a:pos x="341" y="82"/>
                </a:cxn>
                <a:cxn ang="0">
                  <a:pos x="415" y="47"/>
                </a:cxn>
                <a:cxn ang="0">
                  <a:pos x="497" y="21"/>
                </a:cxn>
                <a:cxn ang="0">
                  <a:pos x="581" y="6"/>
                </a:cxn>
                <a:cxn ang="0">
                  <a:pos x="667" y="0"/>
                </a:cxn>
                <a:cxn ang="0">
                  <a:pos x="667" y="0"/>
                </a:cxn>
                <a:cxn ang="0">
                  <a:pos x="759" y="6"/>
                </a:cxn>
                <a:cxn ang="0">
                  <a:pos x="847" y="23"/>
                </a:cxn>
                <a:cxn ang="0">
                  <a:pos x="932" y="53"/>
                </a:cxn>
                <a:cxn ang="0">
                  <a:pos x="1010" y="90"/>
                </a:cxn>
                <a:cxn ang="0">
                  <a:pos x="1082" y="137"/>
                </a:cxn>
                <a:cxn ang="0">
                  <a:pos x="1149" y="194"/>
                </a:cxn>
                <a:cxn ang="0">
                  <a:pos x="1208" y="256"/>
                </a:cxn>
                <a:cxn ang="0">
                  <a:pos x="1258" y="325"/>
                </a:cxn>
                <a:cxn ang="0">
                  <a:pos x="1301" y="401"/>
                </a:cxn>
                <a:cxn ang="0">
                  <a:pos x="1301" y="401"/>
                </a:cxn>
              </a:cxnLst>
              <a:rect l="0" t="0" r="r" b="b"/>
              <a:pathLst>
                <a:path w="1321" h="712">
                  <a:moveTo>
                    <a:pt x="1301" y="401"/>
                  </a:moveTo>
                  <a:lnTo>
                    <a:pt x="1317" y="442"/>
                  </a:lnTo>
                  <a:lnTo>
                    <a:pt x="1321" y="481"/>
                  </a:lnTo>
                  <a:lnTo>
                    <a:pt x="1315" y="516"/>
                  </a:lnTo>
                  <a:lnTo>
                    <a:pt x="1298" y="550"/>
                  </a:lnTo>
                  <a:lnTo>
                    <a:pt x="1272" y="579"/>
                  </a:lnTo>
                  <a:lnTo>
                    <a:pt x="1239" y="604"/>
                  </a:lnTo>
                  <a:lnTo>
                    <a:pt x="1196" y="628"/>
                  </a:lnTo>
                  <a:lnTo>
                    <a:pt x="1147" y="649"/>
                  </a:lnTo>
                  <a:lnTo>
                    <a:pt x="1092" y="667"/>
                  </a:lnTo>
                  <a:lnTo>
                    <a:pt x="1031" y="683"/>
                  </a:lnTo>
                  <a:lnTo>
                    <a:pt x="967" y="694"/>
                  </a:lnTo>
                  <a:lnTo>
                    <a:pt x="896" y="704"/>
                  </a:lnTo>
                  <a:lnTo>
                    <a:pt x="824" y="710"/>
                  </a:lnTo>
                  <a:lnTo>
                    <a:pt x="795" y="712"/>
                  </a:lnTo>
                  <a:lnTo>
                    <a:pt x="476" y="712"/>
                  </a:lnTo>
                  <a:lnTo>
                    <a:pt x="472" y="712"/>
                  </a:lnTo>
                  <a:lnTo>
                    <a:pt x="409" y="708"/>
                  </a:lnTo>
                  <a:lnTo>
                    <a:pt x="348" y="704"/>
                  </a:lnTo>
                  <a:lnTo>
                    <a:pt x="290" y="696"/>
                  </a:lnTo>
                  <a:lnTo>
                    <a:pt x="235" y="689"/>
                  </a:lnTo>
                  <a:lnTo>
                    <a:pt x="186" y="677"/>
                  </a:lnTo>
                  <a:lnTo>
                    <a:pt x="141" y="663"/>
                  </a:lnTo>
                  <a:lnTo>
                    <a:pt x="102" y="648"/>
                  </a:lnTo>
                  <a:lnTo>
                    <a:pt x="67" y="630"/>
                  </a:lnTo>
                  <a:lnTo>
                    <a:pt x="39" y="608"/>
                  </a:lnTo>
                  <a:lnTo>
                    <a:pt x="18" y="583"/>
                  </a:lnTo>
                  <a:lnTo>
                    <a:pt x="6" y="554"/>
                  </a:lnTo>
                  <a:lnTo>
                    <a:pt x="0" y="524"/>
                  </a:lnTo>
                  <a:lnTo>
                    <a:pt x="0" y="520"/>
                  </a:lnTo>
                  <a:lnTo>
                    <a:pt x="4" y="487"/>
                  </a:lnTo>
                  <a:lnTo>
                    <a:pt x="16" y="446"/>
                  </a:lnTo>
                  <a:lnTo>
                    <a:pt x="51" y="370"/>
                  </a:lnTo>
                  <a:lnTo>
                    <a:pt x="94" y="299"/>
                  </a:lnTo>
                  <a:lnTo>
                    <a:pt x="147" y="235"/>
                  </a:lnTo>
                  <a:lnTo>
                    <a:pt x="204" y="176"/>
                  </a:lnTo>
                  <a:lnTo>
                    <a:pt x="270" y="125"/>
                  </a:lnTo>
                  <a:lnTo>
                    <a:pt x="341" y="82"/>
                  </a:lnTo>
                  <a:lnTo>
                    <a:pt x="415" y="47"/>
                  </a:lnTo>
                  <a:lnTo>
                    <a:pt x="497" y="21"/>
                  </a:lnTo>
                  <a:lnTo>
                    <a:pt x="581" y="6"/>
                  </a:lnTo>
                  <a:lnTo>
                    <a:pt x="667" y="0"/>
                  </a:lnTo>
                  <a:lnTo>
                    <a:pt x="667" y="0"/>
                  </a:lnTo>
                  <a:lnTo>
                    <a:pt x="759" y="6"/>
                  </a:lnTo>
                  <a:lnTo>
                    <a:pt x="847" y="23"/>
                  </a:lnTo>
                  <a:lnTo>
                    <a:pt x="932" y="53"/>
                  </a:lnTo>
                  <a:lnTo>
                    <a:pt x="1010" y="90"/>
                  </a:lnTo>
                  <a:lnTo>
                    <a:pt x="1082" y="137"/>
                  </a:lnTo>
                  <a:lnTo>
                    <a:pt x="1149" y="194"/>
                  </a:lnTo>
                  <a:lnTo>
                    <a:pt x="1208" y="256"/>
                  </a:lnTo>
                  <a:lnTo>
                    <a:pt x="1258" y="325"/>
                  </a:lnTo>
                  <a:lnTo>
                    <a:pt x="1301" y="401"/>
                  </a:lnTo>
                  <a:lnTo>
                    <a:pt x="1301" y="401"/>
                  </a:lnTo>
                  <a:close/>
                </a:path>
              </a:pathLst>
            </a:custGeom>
            <a:gradFill rotWithShape="1">
              <a:gsLst>
                <a:gs pos="0">
                  <a:srgbClr val="FFFFFF"/>
                </a:gs>
                <a:gs pos="100000">
                  <a:srgbClr val="33CCCC"/>
                </a:gs>
              </a:gsLst>
              <a:lin ang="5400000" scaled="1"/>
            </a:gra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uk-UA"/>
            </a:p>
          </p:txBody>
        </p:sp>
      </p:grpSp>
      <p:sp>
        <p:nvSpPr>
          <p:cNvPr id="88127" name="AutoShape 63"/>
          <p:cNvSpPr>
            <a:spLocks noChangeArrowheads="1"/>
          </p:cNvSpPr>
          <p:nvPr/>
        </p:nvSpPr>
        <p:spPr bwMode="auto">
          <a:xfrm>
            <a:off x="6286512" y="1071546"/>
            <a:ext cx="2714644" cy="1857388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chemeClr val="tx1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en-US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Бар'єри</a:t>
            </a:r>
            <a:r>
              <a:rPr lang="en-US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сприйняття</a:t>
            </a:r>
            <a:r>
              <a:rPr lang="en-US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 і </a:t>
            </a:r>
            <a:r>
              <a:rPr lang="en-US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розуміння</a:t>
            </a:r>
            <a:r>
              <a:rPr lang="en-US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/>
                <a:cs typeface="Times New Roman" pitchFamily="18" charset="0"/>
              </a:rPr>
              <a:t> :</a:t>
            </a:r>
            <a:endParaRPr lang="en-US" sz="2400" b="1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97795"/>
            <a:ext cx="219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invGray">
          <a:xfrm>
            <a:off x="0" y="4286256"/>
            <a:ext cx="5686425" cy="78581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психологічний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захист</a:t>
            </a:r>
            <a:endParaRPr lang="en-US" sz="2800" b="1" dirty="0" smtClean="0">
              <a:solidFill>
                <a:srgbClr val="FFFFFF"/>
              </a:solidFill>
            </a:endParaRPr>
          </a:p>
          <a:p>
            <a:endParaRPr lang="uk-UA" dirty="0"/>
          </a:p>
        </p:txBody>
      </p:sp>
      <p:grpSp>
        <p:nvGrpSpPr>
          <p:cNvPr id="33" name="Group 51"/>
          <p:cNvGrpSpPr>
            <a:grpSpLocks/>
          </p:cNvGrpSpPr>
          <p:nvPr/>
        </p:nvGrpSpPr>
        <p:grpSpPr bwMode="auto">
          <a:xfrm>
            <a:off x="5429256" y="4214818"/>
            <a:ext cx="1098550" cy="1612252"/>
            <a:chOff x="3731" y="2915"/>
            <a:chExt cx="412" cy="624"/>
          </a:xfrm>
        </p:grpSpPr>
        <p:grpSp>
          <p:nvGrpSpPr>
            <p:cNvPr id="34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36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37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35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8" name="Rectangle 43"/>
          <p:cNvSpPr>
            <a:spLocks noChangeArrowheads="1"/>
          </p:cNvSpPr>
          <p:nvPr/>
        </p:nvSpPr>
        <p:spPr bwMode="invGray">
          <a:xfrm>
            <a:off x="0" y="5143512"/>
            <a:ext cx="5072066" cy="719137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установки</a:t>
            </a:r>
            <a:endParaRPr lang="en-US" sz="2800" b="1" dirty="0" smtClean="0">
              <a:solidFill>
                <a:srgbClr val="FFFFFF"/>
              </a:solidFill>
            </a:endParaRPr>
          </a:p>
        </p:txBody>
      </p:sp>
      <p:grpSp>
        <p:nvGrpSpPr>
          <p:cNvPr id="39" name="Group 44"/>
          <p:cNvGrpSpPr>
            <a:grpSpLocks/>
          </p:cNvGrpSpPr>
          <p:nvPr/>
        </p:nvGrpSpPr>
        <p:grpSpPr bwMode="auto">
          <a:xfrm>
            <a:off x="4786314" y="5072074"/>
            <a:ext cx="1087437" cy="1006475"/>
            <a:chOff x="4350" y="1963"/>
            <a:chExt cx="430" cy="437"/>
          </a:xfrm>
        </p:grpSpPr>
        <p:grpSp>
          <p:nvGrpSpPr>
            <p:cNvPr id="40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42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43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41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44" name="Rectangle 36"/>
          <p:cNvSpPr>
            <a:spLocks noChangeArrowheads="1"/>
          </p:cNvSpPr>
          <p:nvPr/>
        </p:nvSpPr>
        <p:spPr bwMode="invGray">
          <a:xfrm>
            <a:off x="0" y="5929330"/>
            <a:ext cx="4222750" cy="92867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бар'єр</a:t>
            </a:r>
            <a:r>
              <a:rPr lang="en-US" sz="28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двійника</a:t>
            </a:r>
            <a:endParaRPr lang="uk-UA" sz="2800" dirty="0"/>
          </a:p>
        </p:txBody>
      </p:sp>
      <p:grpSp>
        <p:nvGrpSpPr>
          <p:cNvPr id="60" name="Group 37"/>
          <p:cNvGrpSpPr>
            <a:grpSpLocks/>
          </p:cNvGrpSpPr>
          <p:nvPr/>
        </p:nvGrpSpPr>
        <p:grpSpPr bwMode="auto">
          <a:xfrm>
            <a:off x="3786182" y="5856288"/>
            <a:ext cx="1096007" cy="1001712"/>
            <a:chOff x="1488" y="1968"/>
            <a:chExt cx="431" cy="432"/>
          </a:xfrm>
        </p:grpSpPr>
        <p:grpSp>
          <p:nvGrpSpPr>
            <p:cNvPr id="61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64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65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62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sz="2000" dirty="0" smtClean="0"/>
              <a:t/>
            </a:r>
            <a:br>
              <a:rPr lang="uk-UA" sz="2000" dirty="0" smtClean="0"/>
            </a:br>
            <a:endParaRPr lang="en-US" sz="2000" dirty="0"/>
          </a:p>
        </p:txBody>
      </p:sp>
      <p:sp>
        <p:nvSpPr>
          <p:cNvPr id="88100" name="Rectangle 36"/>
          <p:cNvSpPr>
            <a:spLocks noChangeArrowheads="1"/>
          </p:cNvSpPr>
          <p:nvPr/>
        </p:nvSpPr>
        <p:spPr bwMode="invGray">
          <a:xfrm>
            <a:off x="0" y="1071546"/>
            <a:ext cx="4222750" cy="85725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некомпетентність</a:t>
            </a:r>
            <a:endParaRPr lang="uk-UA" sz="2400" dirty="0">
              <a:latin typeface="+mn-lt"/>
            </a:endParaRPr>
          </a:p>
        </p:txBody>
      </p:sp>
      <p:grpSp>
        <p:nvGrpSpPr>
          <p:cNvPr id="2" name="Group 37"/>
          <p:cNvGrpSpPr>
            <a:grpSpLocks/>
          </p:cNvGrpSpPr>
          <p:nvPr/>
        </p:nvGrpSpPr>
        <p:grpSpPr bwMode="auto">
          <a:xfrm>
            <a:off x="3929058" y="1000108"/>
            <a:ext cx="1096007" cy="1001712"/>
            <a:chOff x="1488" y="1968"/>
            <a:chExt cx="431" cy="432"/>
          </a:xfrm>
        </p:grpSpPr>
        <p:grpSp>
          <p:nvGrpSpPr>
            <p:cNvPr id="3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88103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88104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05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58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06" name="Text Box 42"/>
          <p:cNvSpPr txBox="1">
            <a:spLocks noChangeArrowheads="1"/>
          </p:cNvSpPr>
          <p:nvPr/>
        </p:nvSpPr>
        <p:spPr bwMode="black">
          <a:xfrm>
            <a:off x="457200" y="2030413"/>
            <a:ext cx="30480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eaLnBrk="0" hangingPunct="0"/>
            <a:endParaRPr lang="en-US" b="1" dirty="0">
              <a:solidFill>
                <a:srgbClr val="FFFFFF"/>
              </a:solidFill>
            </a:endParaRPr>
          </a:p>
        </p:txBody>
      </p:sp>
      <p:sp>
        <p:nvSpPr>
          <p:cNvPr id="88107" name="Rectangle 43"/>
          <p:cNvSpPr>
            <a:spLocks noChangeArrowheads="1"/>
          </p:cNvSpPr>
          <p:nvPr/>
        </p:nvSpPr>
        <p:spPr bwMode="invGray">
          <a:xfrm>
            <a:off x="0" y="2000240"/>
            <a:ext cx="5072066" cy="857256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uk-UA"/>
          </a:p>
        </p:txBody>
      </p:sp>
      <p:grpSp>
        <p:nvGrpSpPr>
          <p:cNvPr id="4" name="Group 44"/>
          <p:cNvGrpSpPr>
            <a:grpSpLocks/>
          </p:cNvGrpSpPr>
          <p:nvPr/>
        </p:nvGrpSpPr>
        <p:grpSpPr bwMode="auto">
          <a:xfrm>
            <a:off x="4643438" y="1928802"/>
            <a:ext cx="1087437" cy="1006475"/>
            <a:chOff x="4350" y="1963"/>
            <a:chExt cx="430" cy="437"/>
          </a:xfrm>
        </p:grpSpPr>
        <p:grpSp>
          <p:nvGrpSpPr>
            <p:cNvPr id="5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88110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88111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2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13" name="Text Box 49"/>
          <p:cNvSpPr txBox="1">
            <a:spLocks noChangeArrowheads="1"/>
          </p:cNvSpPr>
          <p:nvPr/>
        </p:nvSpPr>
        <p:spPr bwMode="black">
          <a:xfrm>
            <a:off x="-642974" y="2285992"/>
            <a:ext cx="585791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ru-RU" sz="2200" dirty="0" err="1" smtClean="0">
                <a:latin typeface="+mn-lt"/>
              </a:rPr>
              <a:t>невміння</a:t>
            </a:r>
            <a:r>
              <a:rPr lang="ru-RU" sz="2200" dirty="0" smtClean="0">
                <a:latin typeface="+mn-lt"/>
              </a:rPr>
              <a:t> </a:t>
            </a:r>
            <a:r>
              <a:rPr lang="ru-RU" sz="2200" dirty="0" err="1" smtClean="0">
                <a:latin typeface="+mn-lt"/>
              </a:rPr>
              <a:t>виражати</a:t>
            </a:r>
            <a:r>
              <a:rPr lang="ru-RU" sz="2200" dirty="0" smtClean="0">
                <a:latin typeface="+mn-lt"/>
              </a:rPr>
              <a:t> </a:t>
            </a:r>
            <a:r>
              <a:rPr lang="ru-RU" sz="2200" dirty="0" err="1" smtClean="0">
                <a:latin typeface="+mn-lt"/>
              </a:rPr>
              <a:t>свої</a:t>
            </a:r>
            <a:r>
              <a:rPr lang="ru-RU" sz="2200" dirty="0" smtClean="0">
                <a:latin typeface="+mn-lt"/>
              </a:rPr>
              <a:t> думки</a:t>
            </a:r>
            <a:endParaRPr lang="en-US" sz="22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88114" name="Rectangle 50"/>
          <p:cNvSpPr>
            <a:spLocks noChangeArrowheads="1"/>
          </p:cNvSpPr>
          <p:nvPr/>
        </p:nvSpPr>
        <p:spPr bwMode="invGray">
          <a:xfrm>
            <a:off x="0" y="3000372"/>
            <a:ext cx="5686425" cy="928694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погана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техніка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мови</a:t>
            </a:r>
            <a:endParaRPr lang="uk-UA" sz="2400" dirty="0">
              <a:latin typeface="+mn-lt"/>
            </a:endParaRPr>
          </a:p>
        </p:txBody>
      </p:sp>
      <p:grpSp>
        <p:nvGrpSpPr>
          <p:cNvPr id="6" name="Group 51"/>
          <p:cNvGrpSpPr>
            <a:grpSpLocks/>
          </p:cNvGrpSpPr>
          <p:nvPr/>
        </p:nvGrpSpPr>
        <p:grpSpPr bwMode="auto">
          <a:xfrm>
            <a:off x="5143504" y="2928934"/>
            <a:ext cx="1098550" cy="1612252"/>
            <a:chOff x="3731" y="2915"/>
            <a:chExt cx="412" cy="624"/>
          </a:xfrm>
        </p:grpSpPr>
        <p:grpSp>
          <p:nvGrpSpPr>
            <p:cNvPr id="7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88117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88118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88119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88127" name="AutoShape 63"/>
          <p:cNvSpPr>
            <a:spLocks noChangeArrowheads="1"/>
          </p:cNvSpPr>
          <p:nvPr/>
        </p:nvSpPr>
        <p:spPr bwMode="auto">
          <a:xfrm>
            <a:off x="6215074" y="1071546"/>
            <a:ext cx="2928926" cy="1857388"/>
          </a:xfrm>
          <a:prstGeom prst="wedgeRoundRectCallout">
            <a:avLst>
              <a:gd name="adj1" fmla="val -44759"/>
              <a:gd name="adj2" fmla="val 84694"/>
              <a:gd name="adj3" fmla="val 16667"/>
            </a:avLst>
          </a:prstGeom>
          <a:solidFill>
            <a:schemeClr val="tx1"/>
          </a:solidFill>
          <a:ln w="38100" algn="ctr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/>
            <a:r>
              <a:rPr lang="ru-RU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Комунікативні</a:t>
            </a:r>
            <a:r>
              <a:rPr lang="ru-RU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 </a:t>
            </a:r>
            <a:r>
              <a:rPr lang="ru-RU" sz="2400" b="1" dirty="0" err="1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бар'єри</a:t>
            </a:r>
            <a:r>
              <a:rPr lang="ru-RU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:  </a:t>
            </a:r>
            <a:endParaRPr lang="en-US" sz="2400" b="1" dirty="0">
              <a:solidFill>
                <a:schemeClr val="tx1">
                  <a:lumMod val="1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0" y="97795"/>
            <a:ext cx="219932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50"/>
          <p:cNvSpPr>
            <a:spLocks noChangeArrowheads="1"/>
          </p:cNvSpPr>
          <p:nvPr/>
        </p:nvSpPr>
        <p:spPr bwMode="invGray">
          <a:xfrm>
            <a:off x="0" y="4071942"/>
            <a:ext cx="5686425" cy="78581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9942E0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невміння</a:t>
            </a:r>
            <a:r>
              <a:rPr lang="ru-RU" sz="2400" dirty="0" smtClean="0">
                <a:latin typeface="+mn-lt"/>
              </a:rPr>
              <a:t> </a:t>
            </a:r>
            <a:r>
              <a:rPr lang="ru-RU" sz="2400" dirty="0" err="1" smtClean="0">
                <a:latin typeface="+mn-lt"/>
              </a:rPr>
              <a:t>слухати</a:t>
            </a:r>
            <a:endParaRPr lang="uk-UA" sz="2400" dirty="0">
              <a:latin typeface="+mn-lt"/>
            </a:endParaRP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5357818" y="4000504"/>
            <a:ext cx="1098550" cy="1612252"/>
            <a:chOff x="3731" y="2915"/>
            <a:chExt cx="412" cy="624"/>
          </a:xfrm>
        </p:grpSpPr>
        <p:grpSp>
          <p:nvGrpSpPr>
            <p:cNvPr id="10" name="Group 52"/>
            <p:cNvGrpSpPr>
              <a:grpSpLocks/>
            </p:cNvGrpSpPr>
            <p:nvPr/>
          </p:nvGrpSpPr>
          <p:grpSpPr bwMode="auto">
            <a:xfrm>
              <a:off x="3731" y="2915"/>
              <a:ext cx="412" cy="392"/>
              <a:chOff x="2749" y="103"/>
              <a:chExt cx="1680" cy="1680"/>
            </a:xfrm>
          </p:grpSpPr>
          <p:sp>
            <p:nvSpPr>
              <p:cNvPr id="36" name="Oval 53"/>
              <p:cNvSpPr>
                <a:spLocks noChangeArrowheads="1"/>
              </p:cNvSpPr>
              <p:nvPr/>
            </p:nvSpPr>
            <p:spPr bwMode="gray">
              <a:xfrm>
                <a:off x="2749" y="103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9966FF"/>
                  </a:gs>
                  <a:gs pos="100000">
                    <a:srgbClr val="9966FF">
                      <a:gamma/>
                      <a:shade val="24314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b="1" dirty="0" smtClean="0">
                  <a:solidFill>
                    <a:srgbClr val="000000"/>
                  </a:solidFill>
                  <a:effectLst>
                    <a:outerShdw blurRad="38100" dist="38100" dir="2700000" algn="tl">
                      <a:srgbClr val="FFFFFF"/>
                    </a:outerShdw>
                  </a:effectLst>
                  <a:latin typeface="Verdana" pitchFamily="34" charset="0"/>
                </a:endParaRPr>
              </a:p>
              <a:p>
                <a:endParaRPr lang="uk-UA" dirty="0"/>
              </a:p>
            </p:txBody>
          </p:sp>
          <p:sp>
            <p:nvSpPr>
              <p:cNvPr id="37" name="Freeform 54"/>
              <p:cNvSpPr>
                <a:spLocks/>
              </p:cNvSpPr>
              <p:nvPr/>
            </p:nvSpPr>
            <p:spPr bwMode="gray">
              <a:xfrm>
                <a:off x="2971" y="103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9966FF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35" name="Text Box 55"/>
            <p:cNvSpPr txBox="1">
              <a:spLocks noChangeArrowheads="1"/>
            </p:cNvSpPr>
            <p:nvPr/>
          </p:nvSpPr>
          <p:spPr bwMode="gray">
            <a:xfrm>
              <a:off x="3745" y="3360"/>
              <a:ext cx="69" cy="17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38" name="Rectangle 43"/>
          <p:cNvSpPr>
            <a:spLocks noChangeArrowheads="1"/>
          </p:cNvSpPr>
          <p:nvPr/>
        </p:nvSpPr>
        <p:spPr bwMode="invGray">
          <a:xfrm>
            <a:off x="0" y="5000636"/>
            <a:ext cx="5072066" cy="8620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418AEB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ru-RU" sz="2400" dirty="0" err="1" smtClean="0">
                <a:latin typeface="+mn-lt"/>
              </a:rPr>
              <a:t>бар'єр</a:t>
            </a:r>
            <a:r>
              <a:rPr lang="ru-RU" sz="2400" dirty="0" smtClean="0">
                <a:latin typeface="+mn-lt"/>
              </a:rPr>
              <a:t> модальностей</a:t>
            </a:r>
            <a:endParaRPr lang="en-US" sz="2400" b="1" dirty="0" smtClean="0">
              <a:solidFill>
                <a:srgbClr val="FFFFFF"/>
              </a:solidFill>
              <a:latin typeface="+mn-lt"/>
            </a:endParaRPr>
          </a:p>
        </p:txBody>
      </p:sp>
      <p:grpSp>
        <p:nvGrpSpPr>
          <p:cNvPr id="11" name="Group 44"/>
          <p:cNvGrpSpPr>
            <a:grpSpLocks/>
          </p:cNvGrpSpPr>
          <p:nvPr/>
        </p:nvGrpSpPr>
        <p:grpSpPr bwMode="auto">
          <a:xfrm>
            <a:off x="4572000" y="4929198"/>
            <a:ext cx="1087437" cy="1006475"/>
            <a:chOff x="4350" y="1963"/>
            <a:chExt cx="430" cy="437"/>
          </a:xfrm>
        </p:grpSpPr>
        <p:grpSp>
          <p:nvGrpSpPr>
            <p:cNvPr id="12" name="Group 45"/>
            <p:cNvGrpSpPr>
              <a:grpSpLocks/>
            </p:cNvGrpSpPr>
            <p:nvPr/>
          </p:nvGrpSpPr>
          <p:grpSpPr bwMode="auto">
            <a:xfrm>
              <a:off x="4350" y="1963"/>
              <a:ext cx="430" cy="437"/>
              <a:chOff x="3620" y="1900"/>
              <a:chExt cx="1678" cy="1679"/>
            </a:xfrm>
          </p:grpSpPr>
          <p:sp>
            <p:nvSpPr>
              <p:cNvPr id="42" name="Oval 46"/>
              <p:cNvSpPr>
                <a:spLocks noChangeArrowheads="1"/>
              </p:cNvSpPr>
              <p:nvPr/>
            </p:nvSpPr>
            <p:spPr bwMode="gray">
              <a:xfrm>
                <a:off x="3620" y="1900"/>
                <a:ext cx="1678" cy="1679"/>
              </a:xfrm>
              <a:prstGeom prst="ellipse">
                <a:avLst/>
              </a:prstGeom>
              <a:gradFill rotWithShape="1">
                <a:gsLst>
                  <a:gs pos="0">
                    <a:srgbClr val="4996E3"/>
                  </a:gs>
                  <a:gs pos="100000">
                    <a:srgbClr val="4996E3">
                      <a:gamma/>
                      <a:shade val="3019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/>
              </a:p>
            </p:txBody>
          </p:sp>
          <p:sp>
            <p:nvSpPr>
              <p:cNvPr id="43" name="Freeform 47"/>
              <p:cNvSpPr>
                <a:spLocks/>
              </p:cNvSpPr>
              <p:nvPr/>
            </p:nvSpPr>
            <p:spPr bwMode="gray">
              <a:xfrm>
                <a:off x="3861" y="2019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66A7E8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41" name="Text Box 48"/>
            <p:cNvSpPr txBox="1">
              <a:spLocks noChangeArrowheads="1"/>
            </p:cNvSpPr>
            <p:nvPr/>
          </p:nvSpPr>
          <p:spPr bwMode="gray">
            <a:xfrm>
              <a:off x="4496" y="2087"/>
              <a:ext cx="135" cy="2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  <p:sp>
        <p:nvSpPr>
          <p:cNvPr id="44" name="Rectangle 36"/>
          <p:cNvSpPr>
            <a:spLocks noChangeArrowheads="1"/>
          </p:cNvSpPr>
          <p:nvPr/>
        </p:nvSpPr>
        <p:spPr bwMode="invGray">
          <a:xfrm>
            <a:off x="0" y="5929330"/>
            <a:ext cx="4222750" cy="92867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E98931"/>
              </a:gs>
            </a:gsLst>
            <a:lin ang="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24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dirty="0" err="1" smtClean="0">
                <a:latin typeface="+mn-lt"/>
              </a:rPr>
              <a:t>бар'єр</a:t>
            </a:r>
            <a:r>
              <a:rPr lang="ru-RU" sz="2400" dirty="0" smtClean="0">
                <a:latin typeface="+mn-lt"/>
              </a:rPr>
              <a:t> характеру</a:t>
            </a:r>
            <a:endParaRPr lang="uk-UA" sz="2400" dirty="0">
              <a:latin typeface="+mn-lt"/>
            </a:endParaRPr>
          </a:p>
        </p:txBody>
      </p:sp>
      <p:grpSp>
        <p:nvGrpSpPr>
          <p:cNvPr id="13" name="Group 37"/>
          <p:cNvGrpSpPr>
            <a:grpSpLocks/>
          </p:cNvGrpSpPr>
          <p:nvPr/>
        </p:nvGrpSpPr>
        <p:grpSpPr bwMode="auto">
          <a:xfrm>
            <a:off x="3786182" y="5856288"/>
            <a:ext cx="1096007" cy="1001712"/>
            <a:chOff x="1488" y="1968"/>
            <a:chExt cx="431" cy="432"/>
          </a:xfrm>
        </p:grpSpPr>
        <p:grpSp>
          <p:nvGrpSpPr>
            <p:cNvPr id="14" name="Group 38"/>
            <p:cNvGrpSpPr>
              <a:grpSpLocks/>
            </p:cNvGrpSpPr>
            <p:nvPr/>
          </p:nvGrpSpPr>
          <p:grpSpPr bwMode="auto">
            <a:xfrm>
              <a:off x="1488" y="1968"/>
              <a:ext cx="431" cy="432"/>
              <a:chOff x="2016" y="1921"/>
              <a:chExt cx="1680" cy="1680"/>
            </a:xfrm>
          </p:grpSpPr>
          <p:sp>
            <p:nvSpPr>
              <p:cNvPr id="64" name="Oval 39"/>
              <p:cNvSpPr>
                <a:spLocks noChangeArrowheads="1"/>
              </p:cNvSpPr>
              <p:nvPr/>
            </p:nvSpPr>
            <p:spPr bwMode="gray">
              <a:xfrm>
                <a:off x="2016" y="1921"/>
                <a:ext cx="1680" cy="1680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FF9900">
                      <a:gamma/>
                      <a:shade val="39216"/>
                      <a:invGamma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uk-UA" dirty="0"/>
              </a:p>
            </p:txBody>
          </p:sp>
          <p:sp>
            <p:nvSpPr>
              <p:cNvPr id="65" name="Freeform 40"/>
              <p:cNvSpPr>
                <a:spLocks/>
              </p:cNvSpPr>
              <p:nvPr/>
            </p:nvSpPr>
            <p:spPr bwMode="gray">
              <a:xfrm>
                <a:off x="2208" y="1948"/>
                <a:ext cx="1296" cy="634"/>
              </a:xfrm>
              <a:custGeom>
                <a:avLst/>
                <a:gdLst/>
                <a:ahLst/>
                <a:cxnLst>
                  <a:cxn ang="0">
                    <a:pos x="1301" y="401"/>
                  </a:cxn>
                  <a:cxn ang="0">
                    <a:pos x="1317" y="442"/>
                  </a:cxn>
                  <a:cxn ang="0">
                    <a:pos x="1321" y="481"/>
                  </a:cxn>
                  <a:cxn ang="0">
                    <a:pos x="1315" y="516"/>
                  </a:cxn>
                  <a:cxn ang="0">
                    <a:pos x="1298" y="550"/>
                  </a:cxn>
                  <a:cxn ang="0">
                    <a:pos x="1272" y="579"/>
                  </a:cxn>
                  <a:cxn ang="0">
                    <a:pos x="1239" y="604"/>
                  </a:cxn>
                  <a:cxn ang="0">
                    <a:pos x="1196" y="628"/>
                  </a:cxn>
                  <a:cxn ang="0">
                    <a:pos x="1147" y="649"/>
                  </a:cxn>
                  <a:cxn ang="0">
                    <a:pos x="1092" y="667"/>
                  </a:cxn>
                  <a:cxn ang="0">
                    <a:pos x="1031" y="683"/>
                  </a:cxn>
                  <a:cxn ang="0">
                    <a:pos x="967" y="694"/>
                  </a:cxn>
                  <a:cxn ang="0">
                    <a:pos x="896" y="704"/>
                  </a:cxn>
                  <a:cxn ang="0">
                    <a:pos x="824" y="710"/>
                  </a:cxn>
                  <a:cxn ang="0">
                    <a:pos x="795" y="712"/>
                  </a:cxn>
                  <a:cxn ang="0">
                    <a:pos x="476" y="712"/>
                  </a:cxn>
                  <a:cxn ang="0">
                    <a:pos x="472" y="712"/>
                  </a:cxn>
                  <a:cxn ang="0">
                    <a:pos x="409" y="708"/>
                  </a:cxn>
                  <a:cxn ang="0">
                    <a:pos x="348" y="704"/>
                  </a:cxn>
                  <a:cxn ang="0">
                    <a:pos x="290" y="696"/>
                  </a:cxn>
                  <a:cxn ang="0">
                    <a:pos x="235" y="689"/>
                  </a:cxn>
                  <a:cxn ang="0">
                    <a:pos x="186" y="677"/>
                  </a:cxn>
                  <a:cxn ang="0">
                    <a:pos x="141" y="663"/>
                  </a:cxn>
                  <a:cxn ang="0">
                    <a:pos x="102" y="648"/>
                  </a:cxn>
                  <a:cxn ang="0">
                    <a:pos x="67" y="630"/>
                  </a:cxn>
                  <a:cxn ang="0">
                    <a:pos x="39" y="608"/>
                  </a:cxn>
                  <a:cxn ang="0">
                    <a:pos x="18" y="583"/>
                  </a:cxn>
                  <a:cxn ang="0">
                    <a:pos x="6" y="554"/>
                  </a:cxn>
                  <a:cxn ang="0">
                    <a:pos x="0" y="524"/>
                  </a:cxn>
                  <a:cxn ang="0">
                    <a:pos x="0" y="520"/>
                  </a:cxn>
                  <a:cxn ang="0">
                    <a:pos x="4" y="487"/>
                  </a:cxn>
                  <a:cxn ang="0">
                    <a:pos x="16" y="446"/>
                  </a:cxn>
                  <a:cxn ang="0">
                    <a:pos x="51" y="370"/>
                  </a:cxn>
                  <a:cxn ang="0">
                    <a:pos x="94" y="299"/>
                  </a:cxn>
                  <a:cxn ang="0">
                    <a:pos x="147" y="235"/>
                  </a:cxn>
                  <a:cxn ang="0">
                    <a:pos x="204" y="176"/>
                  </a:cxn>
                  <a:cxn ang="0">
                    <a:pos x="270" y="125"/>
                  </a:cxn>
                  <a:cxn ang="0">
                    <a:pos x="341" y="82"/>
                  </a:cxn>
                  <a:cxn ang="0">
                    <a:pos x="415" y="47"/>
                  </a:cxn>
                  <a:cxn ang="0">
                    <a:pos x="497" y="21"/>
                  </a:cxn>
                  <a:cxn ang="0">
                    <a:pos x="581" y="6"/>
                  </a:cxn>
                  <a:cxn ang="0">
                    <a:pos x="667" y="0"/>
                  </a:cxn>
                  <a:cxn ang="0">
                    <a:pos x="667" y="0"/>
                  </a:cxn>
                  <a:cxn ang="0">
                    <a:pos x="759" y="6"/>
                  </a:cxn>
                  <a:cxn ang="0">
                    <a:pos x="847" y="23"/>
                  </a:cxn>
                  <a:cxn ang="0">
                    <a:pos x="932" y="53"/>
                  </a:cxn>
                  <a:cxn ang="0">
                    <a:pos x="1010" y="90"/>
                  </a:cxn>
                  <a:cxn ang="0">
                    <a:pos x="1082" y="137"/>
                  </a:cxn>
                  <a:cxn ang="0">
                    <a:pos x="1149" y="194"/>
                  </a:cxn>
                  <a:cxn ang="0">
                    <a:pos x="1208" y="256"/>
                  </a:cxn>
                  <a:cxn ang="0">
                    <a:pos x="1258" y="325"/>
                  </a:cxn>
                  <a:cxn ang="0">
                    <a:pos x="1301" y="401"/>
                  </a:cxn>
                  <a:cxn ang="0">
                    <a:pos x="1301" y="401"/>
                  </a:cxn>
                </a:cxnLst>
                <a:rect l="0" t="0" r="r" b="b"/>
                <a:pathLst>
                  <a:path w="1321" h="712">
                    <a:moveTo>
                      <a:pt x="1301" y="401"/>
                    </a:moveTo>
                    <a:lnTo>
                      <a:pt x="1317" y="442"/>
                    </a:lnTo>
                    <a:lnTo>
                      <a:pt x="1321" y="481"/>
                    </a:lnTo>
                    <a:lnTo>
                      <a:pt x="1315" y="516"/>
                    </a:lnTo>
                    <a:lnTo>
                      <a:pt x="1298" y="550"/>
                    </a:lnTo>
                    <a:lnTo>
                      <a:pt x="1272" y="579"/>
                    </a:lnTo>
                    <a:lnTo>
                      <a:pt x="1239" y="604"/>
                    </a:lnTo>
                    <a:lnTo>
                      <a:pt x="1196" y="628"/>
                    </a:lnTo>
                    <a:lnTo>
                      <a:pt x="1147" y="649"/>
                    </a:lnTo>
                    <a:lnTo>
                      <a:pt x="1092" y="667"/>
                    </a:lnTo>
                    <a:lnTo>
                      <a:pt x="1031" y="683"/>
                    </a:lnTo>
                    <a:lnTo>
                      <a:pt x="967" y="694"/>
                    </a:lnTo>
                    <a:lnTo>
                      <a:pt x="896" y="704"/>
                    </a:lnTo>
                    <a:lnTo>
                      <a:pt x="824" y="710"/>
                    </a:lnTo>
                    <a:lnTo>
                      <a:pt x="795" y="712"/>
                    </a:lnTo>
                    <a:lnTo>
                      <a:pt x="476" y="712"/>
                    </a:lnTo>
                    <a:lnTo>
                      <a:pt x="472" y="712"/>
                    </a:lnTo>
                    <a:lnTo>
                      <a:pt x="409" y="708"/>
                    </a:lnTo>
                    <a:lnTo>
                      <a:pt x="348" y="704"/>
                    </a:lnTo>
                    <a:lnTo>
                      <a:pt x="290" y="696"/>
                    </a:lnTo>
                    <a:lnTo>
                      <a:pt x="235" y="689"/>
                    </a:lnTo>
                    <a:lnTo>
                      <a:pt x="186" y="677"/>
                    </a:lnTo>
                    <a:lnTo>
                      <a:pt x="141" y="663"/>
                    </a:lnTo>
                    <a:lnTo>
                      <a:pt x="102" y="648"/>
                    </a:lnTo>
                    <a:lnTo>
                      <a:pt x="67" y="630"/>
                    </a:lnTo>
                    <a:lnTo>
                      <a:pt x="39" y="608"/>
                    </a:lnTo>
                    <a:lnTo>
                      <a:pt x="18" y="583"/>
                    </a:lnTo>
                    <a:lnTo>
                      <a:pt x="6" y="554"/>
                    </a:lnTo>
                    <a:lnTo>
                      <a:pt x="0" y="524"/>
                    </a:lnTo>
                    <a:lnTo>
                      <a:pt x="0" y="520"/>
                    </a:lnTo>
                    <a:lnTo>
                      <a:pt x="4" y="487"/>
                    </a:lnTo>
                    <a:lnTo>
                      <a:pt x="16" y="446"/>
                    </a:lnTo>
                    <a:lnTo>
                      <a:pt x="51" y="370"/>
                    </a:lnTo>
                    <a:lnTo>
                      <a:pt x="94" y="299"/>
                    </a:lnTo>
                    <a:lnTo>
                      <a:pt x="147" y="235"/>
                    </a:lnTo>
                    <a:lnTo>
                      <a:pt x="204" y="176"/>
                    </a:lnTo>
                    <a:lnTo>
                      <a:pt x="270" y="125"/>
                    </a:lnTo>
                    <a:lnTo>
                      <a:pt x="341" y="82"/>
                    </a:lnTo>
                    <a:lnTo>
                      <a:pt x="415" y="47"/>
                    </a:lnTo>
                    <a:lnTo>
                      <a:pt x="497" y="21"/>
                    </a:lnTo>
                    <a:lnTo>
                      <a:pt x="581" y="6"/>
                    </a:lnTo>
                    <a:lnTo>
                      <a:pt x="667" y="0"/>
                    </a:lnTo>
                    <a:lnTo>
                      <a:pt x="667" y="0"/>
                    </a:lnTo>
                    <a:lnTo>
                      <a:pt x="759" y="6"/>
                    </a:lnTo>
                    <a:lnTo>
                      <a:pt x="847" y="23"/>
                    </a:lnTo>
                    <a:lnTo>
                      <a:pt x="932" y="53"/>
                    </a:lnTo>
                    <a:lnTo>
                      <a:pt x="1010" y="90"/>
                    </a:lnTo>
                    <a:lnTo>
                      <a:pt x="1082" y="137"/>
                    </a:lnTo>
                    <a:lnTo>
                      <a:pt x="1149" y="194"/>
                    </a:lnTo>
                    <a:lnTo>
                      <a:pt x="1208" y="256"/>
                    </a:lnTo>
                    <a:lnTo>
                      <a:pt x="1258" y="325"/>
                    </a:lnTo>
                    <a:lnTo>
                      <a:pt x="1301" y="401"/>
                    </a:lnTo>
                    <a:lnTo>
                      <a:pt x="1301" y="401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FFFFFF"/>
                  </a:gs>
                  <a:gs pos="100000">
                    <a:srgbClr val="FF9900"/>
                  </a:gs>
                </a:gsLst>
                <a:lin ang="5400000" scaled="1"/>
              </a:gradFill>
              <a:ln w="0">
                <a:noFill/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uk-UA"/>
              </a:p>
            </p:txBody>
          </p:sp>
        </p:grpSp>
        <p:sp>
          <p:nvSpPr>
            <p:cNvPr id="62" name="Text Box 41"/>
            <p:cNvSpPr txBox="1">
              <a:spLocks noChangeArrowheads="1"/>
            </p:cNvSpPr>
            <p:nvPr/>
          </p:nvSpPr>
          <p:spPr bwMode="gray">
            <a:xfrm>
              <a:off x="1677" y="2016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  <p:sp>
          <p:nvSpPr>
            <p:cNvPr id="63" name="Text Box 41"/>
            <p:cNvSpPr txBox="1">
              <a:spLocks noChangeArrowheads="1"/>
            </p:cNvSpPr>
            <p:nvPr/>
          </p:nvSpPr>
          <p:spPr bwMode="gray">
            <a:xfrm>
              <a:off x="1657" y="1999"/>
              <a:ext cx="73" cy="1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eaLnBrk="0" hangingPunct="0"/>
              <a:endPara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Бар'єри взаємодії:</a:t>
            </a:r>
            <a:endParaRPr lang="uk-UA" sz="4000" b="1" spc="3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spcBef>
                <a:spcPct val="0"/>
              </a:spcBef>
              <a:buClrTx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	</a:t>
            </a:r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Мотиваційний бар'єр</a:t>
            </a:r>
            <a:r>
              <a:rPr lang="uk-UA" sz="2800" b="1" i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 </a:t>
            </a:r>
            <a:r>
              <a:rPr lang="uk-UA" sz="2800" b="1" dirty="0" smtClean="0">
                <a:ea typeface="Calibri" pitchFamily="34" charset="0"/>
                <a:cs typeface="Times New Roman" pitchFamily="18" charset="0"/>
              </a:rPr>
              <a:t>виникає, якщо у партнерів різні мотиви вступу в контакт, наприклад: один зацікавлений в розвитку загальної справи, а іншого цікавить тільки негайний прибуток.</a:t>
            </a:r>
          </a:p>
          <a:p>
            <a:pPr marL="0" indent="0" algn="just" eaLnBrk="0" hangingPunct="0">
              <a:spcBef>
                <a:spcPct val="0"/>
              </a:spcBef>
              <a:buClrTx/>
            </a:pPr>
            <a:r>
              <a:rPr lang="uk-U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Етичний бар'єр </a:t>
            </a:r>
            <a:r>
              <a:rPr lang="uk-UA" sz="2800" b="1" dirty="0" smtClean="0"/>
              <a:t>виникає тоді, коли взаємодії з партнером заважає його моральна позиція, несумісна з вашою. Чи йти на компроміс, кожен вирішує </a:t>
            </a:r>
            <a:r>
              <a:rPr lang="uk-UA" sz="2800" b="1" dirty="0" smtClean="0"/>
              <a:t>сам, а </a:t>
            </a:r>
            <a:r>
              <a:rPr lang="uk-UA" sz="2800" b="1" dirty="0" smtClean="0"/>
              <a:t>ось намагатися перевиховати або соромити партнера не рекомендується.</a:t>
            </a:r>
          </a:p>
          <a:p>
            <a:pPr marL="0" lvl="0" indent="0" eaLnBrk="0" hangingPunct="0">
              <a:spcBef>
                <a:spcPct val="0"/>
              </a:spcBef>
              <a:buClrTx/>
              <a:buNone/>
            </a:pPr>
            <a:endParaRPr lang="uk-UA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uk-UA" b="1" spc="3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/>
                <a:cs typeface="Times New Roman" pitchFamily="18" charset="0"/>
              </a:rPr>
              <a:t>Бар'єри взаємодії:</a:t>
            </a:r>
            <a:endParaRPr lang="en-US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7062" y="1371600"/>
            <a:ext cx="8302655" cy="5486400"/>
          </a:xfrm>
        </p:spPr>
        <p:txBody>
          <a:bodyPr/>
          <a:lstStyle/>
          <a:p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Б</a:t>
            </a:r>
            <a:r>
              <a:rPr lang="en-US" sz="28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ар'єр</a:t>
            </a: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стилів</a:t>
            </a:r>
            <a:r>
              <a:rPr lang="en-US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800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спілкування</a:t>
            </a:r>
            <a:r>
              <a:rPr lang="uk-UA" sz="2800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en-US" sz="2800" b="1" spc="300" dirty="0" smtClean="0"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None/>
            </a:pPr>
            <a:r>
              <a:rPr lang="uk-UA" sz="2000" dirty="0" smtClean="0"/>
              <a:t>	</a:t>
            </a: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Зміст стилю спілкування складають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переважаючий мотив спілкування(взаємодія, самоствердження, емоційна підтримка співрозмовника і тому подібне);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відношення до інших людей(м'якість, доброзичливість, терпимість, жорстокість, раціоналізм, егоцентризм, упередженість і тому подібне);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відношення до себе(самомилування, визнання своїх недоліків, відстоювання "честі мундира", нав'язування своєї думки і тому подібне); </a:t>
            </a:r>
          </a:p>
          <a:p>
            <a:pPr>
              <a:buNone/>
            </a:pPr>
            <a:r>
              <a:rPr lang="uk-UA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характер дії на людей (тиск, примус, маніпуляція, співпраця, особистий приклад, невтручання) </a:t>
            </a:r>
          </a:p>
          <a:p>
            <a:pPr marL="0" indent="0"/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14290"/>
            <a:ext cx="8610600" cy="671513"/>
          </a:xfrm>
        </p:spPr>
        <p:txBody>
          <a:bodyPr/>
          <a:lstStyle/>
          <a:p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5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en-US" sz="3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282" y="1371600"/>
            <a:ext cx="8715436" cy="5486400"/>
          </a:xfrm>
        </p:spPr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spc="300" dirty="0" err="1" smtClean="0"/>
              <a:t>Естетичний</a:t>
            </a:r>
            <a:r>
              <a:rPr lang="ru-RU" b="1" spc="300" dirty="0" smtClean="0"/>
              <a:t> </a:t>
            </a:r>
            <a:r>
              <a:rPr lang="ru-RU" b="1" spc="300" dirty="0" err="1" smtClean="0"/>
              <a:t>бар'єр</a:t>
            </a:r>
            <a:r>
              <a:rPr lang="ru-RU" b="1" spc="300" dirty="0" smtClean="0"/>
              <a:t> </a:t>
            </a:r>
            <a:r>
              <a:rPr lang="ru-RU" b="1" spc="300" dirty="0" err="1" smtClean="0"/>
              <a:t>виникає</a:t>
            </a:r>
            <a:r>
              <a:rPr lang="ru-RU" b="1" spc="300" dirty="0" smtClean="0"/>
              <a:t> </a:t>
            </a:r>
            <a:r>
              <a:rPr lang="ru-RU" b="1" dirty="0" smtClean="0"/>
              <a:t>у тому </a:t>
            </a:r>
            <a:r>
              <a:rPr lang="ru-RU" b="1" dirty="0" err="1" smtClean="0"/>
              <a:t>випадку</a:t>
            </a:r>
            <a:r>
              <a:rPr lang="ru-RU" b="1" dirty="0" smtClean="0"/>
              <a:t>, коли партнер </a:t>
            </a:r>
            <a:r>
              <a:rPr lang="ru-RU" b="1" dirty="0" err="1" smtClean="0"/>
              <a:t>неохайно</a:t>
            </a:r>
            <a:r>
              <a:rPr lang="ru-RU" b="1" dirty="0" smtClean="0"/>
              <a:t> </a:t>
            </a:r>
            <a:r>
              <a:rPr lang="ru-RU" b="1" dirty="0" err="1" smtClean="0"/>
              <a:t>одягнений</a:t>
            </a:r>
            <a:r>
              <a:rPr lang="ru-RU" b="1" dirty="0" smtClean="0"/>
              <a:t> </a:t>
            </a:r>
            <a:r>
              <a:rPr lang="ru-RU" b="1" dirty="0" err="1" smtClean="0"/>
              <a:t>або</a:t>
            </a:r>
            <a:r>
              <a:rPr lang="ru-RU" b="1" dirty="0" smtClean="0"/>
              <a:t> обстановка в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кабінеті</a:t>
            </a:r>
            <a:r>
              <a:rPr lang="ru-RU" b="1" dirty="0" smtClean="0"/>
              <a:t>, вид </a:t>
            </a:r>
            <a:r>
              <a:rPr lang="ru-RU" b="1" dirty="0" err="1" smtClean="0"/>
              <a:t>робочого</a:t>
            </a:r>
            <a:r>
              <a:rPr lang="ru-RU" b="1" dirty="0" smtClean="0"/>
              <a:t> столу не </a:t>
            </a:r>
            <a:r>
              <a:rPr lang="ru-RU" b="1" dirty="0" err="1" smtClean="0"/>
              <a:t>сприяють</a:t>
            </a:r>
            <a:r>
              <a:rPr lang="ru-RU" b="1" dirty="0" smtClean="0"/>
              <a:t> </a:t>
            </a:r>
            <a:r>
              <a:rPr lang="ru-RU" b="1" dirty="0" err="1" smtClean="0"/>
              <a:t>бесіді</a:t>
            </a:r>
            <a:endParaRPr lang="ru-RU" b="1" dirty="0" smtClean="0"/>
          </a:p>
          <a:p>
            <a:pPr marL="0" indent="0">
              <a:spcBef>
                <a:spcPts val="0"/>
              </a:spcBef>
            </a:pPr>
            <a:endParaRPr lang="ru-RU" b="1" dirty="0" smtClean="0"/>
          </a:p>
          <a:p>
            <a:pPr marL="0" indent="0">
              <a:spcBef>
                <a:spcPts val="0"/>
              </a:spcBef>
            </a:pPr>
            <a:endParaRPr lang="uk-UA" dirty="0" smtClean="0"/>
          </a:p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dirty="0" err="1" smtClean="0"/>
              <a:t>Різне</a:t>
            </a:r>
            <a:r>
              <a:rPr lang="ru-RU" b="1" dirty="0" smtClean="0"/>
              <a:t> </a:t>
            </a:r>
            <a:r>
              <a:rPr lang="ru-RU" b="1" dirty="0" err="1" smtClean="0"/>
              <a:t>соціальне</a:t>
            </a:r>
            <a:r>
              <a:rPr lang="ru-RU" b="1" dirty="0" smtClean="0"/>
              <a:t> </a:t>
            </a:r>
            <a:r>
              <a:rPr lang="ru-RU" b="1" dirty="0" err="1" smtClean="0"/>
              <a:t>положення</a:t>
            </a:r>
            <a:r>
              <a:rPr lang="ru-RU" b="1" dirty="0" smtClean="0"/>
              <a:t> </a:t>
            </a:r>
            <a:r>
              <a:rPr lang="ru-RU" b="1" dirty="0" err="1" smtClean="0"/>
              <a:t>може</a:t>
            </a:r>
            <a:r>
              <a:rPr lang="ru-RU" b="1" dirty="0" smtClean="0"/>
              <a:t> </a:t>
            </a:r>
            <a:r>
              <a:rPr lang="ru-RU" b="1" dirty="0" err="1" smtClean="0"/>
              <a:t>перешкоджати</a:t>
            </a:r>
            <a:r>
              <a:rPr lang="ru-RU" b="1" dirty="0" smtClean="0"/>
              <a:t>  комфортному </a:t>
            </a:r>
            <a:r>
              <a:rPr lang="ru-RU" b="1" dirty="0" err="1" smtClean="0"/>
              <a:t>спілкуванню</a:t>
            </a:r>
            <a:r>
              <a:rPr lang="ru-RU" b="1" dirty="0" smtClean="0"/>
              <a:t> </a:t>
            </a:r>
            <a:r>
              <a:rPr lang="ru-RU" b="1" dirty="0" err="1" smtClean="0"/>
              <a:t>партнерів</a:t>
            </a:r>
            <a:r>
              <a:rPr lang="ru-RU" b="1" dirty="0" smtClean="0"/>
              <a:t>, особливо </a:t>
            </a:r>
            <a:r>
              <a:rPr lang="ru-RU" b="1" dirty="0" err="1" smtClean="0"/>
              <a:t>якщо</a:t>
            </a:r>
            <a:r>
              <a:rPr lang="ru-RU" b="1" dirty="0" smtClean="0"/>
              <a:t> один </a:t>
            </a:r>
            <a:r>
              <a:rPr lang="ru-RU" b="1" dirty="0" err="1" smtClean="0"/>
              <a:t>з</a:t>
            </a:r>
            <a:r>
              <a:rPr lang="ru-RU" b="1" dirty="0" smtClean="0"/>
              <a:t> них </a:t>
            </a:r>
            <a:r>
              <a:rPr lang="ru-RU" b="1" dirty="0" err="1" smtClean="0"/>
              <a:t>звик</a:t>
            </a:r>
            <a:r>
              <a:rPr lang="ru-RU" b="1" dirty="0" smtClean="0"/>
              <a:t> </a:t>
            </a:r>
            <a:r>
              <a:rPr lang="ru-RU" b="1" dirty="0" err="1" smtClean="0"/>
              <a:t>відчувати</a:t>
            </a:r>
            <a:r>
              <a:rPr lang="ru-RU" b="1" dirty="0" smtClean="0"/>
              <a:t> трепет перед начальством. </a:t>
            </a:r>
            <a:endParaRPr lang="uk-UA" b="1" dirty="0" smtClean="0"/>
          </a:p>
          <a:p>
            <a:pPr marL="0" indent="0">
              <a:spcBef>
                <a:spcPts val="0"/>
              </a:spcBef>
              <a:buNone/>
            </a:pPr>
            <a:endParaRPr lang="uk-UA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Бар'єри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сприйняття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розуміння</a:t>
            </a:r>
            <a:r>
              <a:rPr 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</a:pPr>
            <a:r>
              <a:rPr lang="ru-RU" dirty="0" smtClean="0"/>
              <a:t>	</a:t>
            </a:r>
            <a:r>
              <a:rPr lang="ru-RU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Бар'єр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негативних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spc="3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емоцій</a:t>
            </a:r>
            <a:r>
              <a:rPr lang="ru-RU" b="1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/>
              <a:t>виникає</a:t>
            </a:r>
            <a:r>
              <a:rPr lang="ru-RU" b="1" dirty="0" smtClean="0"/>
              <a:t> в </a:t>
            </a:r>
            <a:r>
              <a:rPr lang="ru-RU" b="1" dirty="0" err="1" smtClean="0"/>
              <a:t>спілкуванні</a:t>
            </a:r>
            <a:r>
              <a:rPr lang="ru-RU" b="1" dirty="0" smtClean="0"/>
              <a:t> </a:t>
            </a:r>
            <a:r>
              <a:rPr lang="ru-RU" b="1" dirty="0" err="1" smtClean="0"/>
              <a:t>із</a:t>
            </a:r>
            <a:r>
              <a:rPr lang="ru-RU" b="1" dirty="0" smtClean="0"/>
              <a:t> </a:t>
            </a:r>
            <a:r>
              <a:rPr lang="ru-RU" b="1" dirty="0" err="1" smtClean="0"/>
              <a:t>засмученою</a:t>
            </a:r>
            <a:r>
              <a:rPr lang="ru-RU" b="1" dirty="0" smtClean="0"/>
              <a:t> </a:t>
            </a:r>
            <a:r>
              <a:rPr lang="ru-RU" b="1" dirty="0" err="1" smtClean="0"/>
              <a:t>людиною</a:t>
            </a:r>
            <a:r>
              <a:rPr lang="ru-RU" b="1" dirty="0" smtClean="0"/>
              <a:t>. </a:t>
            </a:r>
            <a:r>
              <a:rPr lang="ru-RU" b="1" dirty="0" err="1" smtClean="0"/>
              <a:t>Якщо</a:t>
            </a:r>
            <a:r>
              <a:rPr lang="ru-RU" b="1" dirty="0" smtClean="0"/>
              <a:t> партнер, </a:t>
            </a:r>
            <a:r>
              <a:rPr lang="ru-RU" b="1" dirty="0" err="1" smtClean="0"/>
              <a:t>який</a:t>
            </a:r>
            <a:r>
              <a:rPr lang="ru-RU" b="1" dirty="0" smtClean="0"/>
              <a:t> </a:t>
            </a:r>
            <a:r>
              <a:rPr lang="ru-RU" b="1" dirty="0" err="1" smtClean="0"/>
              <a:t>зазвичай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вами </a:t>
            </a:r>
            <a:r>
              <a:rPr lang="ru-RU" b="1" dirty="0" err="1" smtClean="0"/>
              <a:t>ввічливий</a:t>
            </a:r>
            <a:r>
              <a:rPr lang="ru-RU" b="1" dirty="0" smtClean="0"/>
              <a:t>, </a:t>
            </a:r>
            <a:r>
              <a:rPr lang="ru-RU" b="1" dirty="0" err="1" smtClean="0"/>
              <a:t>зустрічає</a:t>
            </a:r>
            <a:r>
              <a:rPr lang="ru-RU" b="1" dirty="0" smtClean="0"/>
              <a:t> вас </a:t>
            </a:r>
            <a:r>
              <a:rPr lang="ru-RU" b="1" dirty="0" err="1" smtClean="0"/>
              <a:t>нелюб'язно</a:t>
            </a:r>
            <a:r>
              <a:rPr lang="ru-RU" b="1" dirty="0" smtClean="0"/>
              <a:t>, </a:t>
            </a:r>
            <a:r>
              <a:rPr lang="ru-RU" b="1" dirty="0" err="1" smtClean="0"/>
              <a:t>розмовляє</a:t>
            </a:r>
            <a:r>
              <a:rPr lang="ru-RU" b="1" dirty="0" smtClean="0"/>
              <a:t> не </a:t>
            </a:r>
            <a:r>
              <a:rPr lang="ru-RU" b="1" dirty="0" err="1" smtClean="0"/>
              <a:t>піднімаючи</a:t>
            </a:r>
            <a:r>
              <a:rPr lang="ru-RU" b="1" dirty="0" smtClean="0"/>
              <a:t> очей </a:t>
            </a:r>
            <a:r>
              <a:rPr lang="ru-RU" b="1" dirty="0" err="1" smtClean="0"/>
              <a:t>і</a:t>
            </a:r>
            <a:r>
              <a:rPr lang="ru-RU" b="1" dirty="0" smtClean="0"/>
              <a:t> тому </a:t>
            </a:r>
            <a:r>
              <a:rPr lang="ru-RU" b="1" dirty="0" err="1" smtClean="0"/>
              <a:t>подібне</a:t>
            </a:r>
            <a:r>
              <a:rPr lang="ru-RU" b="1" dirty="0" smtClean="0"/>
              <a:t>, не </a:t>
            </a:r>
            <a:r>
              <a:rPr lang="ru-RU" b="1" dirty="0" err="1" smtClean="0"/>
              <a:t>поспішайте</a:t>
            </a:r>
            <a:r>
              <a:rPr lang="ru-RU" b="1" dirty="0" smtClean="0"/>
              <a:t> </a:t>
            </a:r>
            <a:r>
              <a:rPr lang="ru-RU" b="1" dirty="0" err="1" smtClean="0"/>
              <a:t>приймати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на </a:t>
            </a:r>
            <a:r>
              <a:rPr lang="ru-RU" b="1" dirty="0" err="1" smtClean="0"/>
              <a:t>свій</a:t>
            </a:r>
            <a:r>
              <a:rPr lang="ru-RU" b="1" dirty="0" smtClean="0"/>
              <a:t> </a:t>
            </a:r>
            <a:r>
              <a:rPr lang="ru-RU" b="1" dirty="0" err="1" smtClean="0"/>
              <a:t>рахунок</a:t>
            </a:r>
            <a:r>
              <a:rPr lang="ru-RU" b="1" dirty="0" smtClean="0"/>
              <a:t>: </a:t>
            </a:r>
            <a:r>
              <a:rPr lang="ru-RU" b="1" dirty="0" err="1" smtClean="0"/>
              <a:t>може</a:t>
            </a:r>
            <a:r>
              <a:rPr lang="ru-RU" b="1" dirty="0" smtClean="0"/>
              <a:t>, </a:t>
            </a:r>
            <a:r>
              <a:rPr lang="ru-RU" b="1" dirty="0" err="1" smtClean="0"/>
              <a:t>він</a:t>
            </a:r>
            <a:r>
              <a:rPr lang="ru-RU" b="1" dirty="0" smtClean="0"/>
              <a:t> не в </a:t>
            </a:r>
            <a:r>
              <a:rPr lang="ru-RU" b="1" dirty="0" err="1" smtClean="0"/>
              <a:t>змозі</a:t>
            </a:r>
            <a:r>
              <a:rPr lang="ru-RU" b="1" dirty="0" smtClean="0"/>
              <a:t> </a:t>
            </a:r>
            <a:r>
              <a:rPr lang="ru-RU" b="1" dirty="0" err="1" smtClean="0"/>
              <a:t>впоратися</a:t>
            </a:r>
            <a:r>
              <a:rPr lang="ru-RU" b="1" dirty="0" smtClean="0"/>
              <a:t> </a:t>
            </a:r>
            <a:r>
              <a:rPr lang="ru-RU" b="1" dirty="0" err="1" smtClean="0"/>
              <a:t>з</a:t>
            </a:r>
            <a:r>
              <a:rPr lang="ru-RU" b="1" dirty="0" smtClean="0"/>
              <a:t> поганим </a:t>
            </a:r>
            <a:r>
              <a:rPr lang="ru-RU" b="1" dirty="0" err="1" smtClean="0"/>
              <a:t>настроєм</a:t>
            </a:r>
            <a:r>
              <a:rPr lang="ru-RU" b="1" dirty="0" smtClean="0"/>
              <a:t> </a:t>
            </a:r>
            <a:r>
              <a:rPr lang="ru-RU" b="1" dirty="0" err="1" smtClean="0"/>
              <a:t>із-за</a:t>
            </a:r>
            <a:r>
              <a:rPr lang="ru-RU" b="1" dirty="0" smtClean="0"/>
              <a:t> ходу </a:t>
            </a:r>
            <a:r>
              <a:rPr lang="ru-RU" b="1" dirty="0" err="1" smtClean="0"/>
              <a:t>власних</a:t>
            </a:r>
            <a:r>
              <a:rPr lang="ru-RU" b="1" dirty="0" smtClean="0"/>
              <a:t> справ, </a:t>
            </a:r>
            <a:r>
              <a:rPr lang="ru-RU" b="1" dirty="0" err="1" smtClean="0"/>
              <a:t>сімейних</a:t>
            </a:r>
            <a:r>
              <a:rPr lang="ru-RU" b="1" dirty="0" smtClean="0"/>
              <a:t> </a:t>
            </a:r>
            <a:r>
              <a:rPr lang="ru-RU" b="1" dirty="0" err="1" smtClean="0"/>
              <a:t>негараздів</a:t>
            </a:r>
            <a:r>
              <a:rPr lang="ru-RU" b="1" dirty="0" smtClean="0"/>
              <a:t> </a:t>
            </a:r>
            <a:r>
              <a:rPr lang="ru-RU" b="1" dirty="0" err="1" smtClean="0"/>
              <a:t>і</a:t>
            </a:r>
            <a:r>
              <a:rPr lang="ru-RU" b="1" dirty="0" smtClean="0"/>
              <a:t> тому </a:t>
            </a:r>
            <a:r>
              <a:rPr lang="ru-RU" b="1" dirty="0" err="1" smtClean="0"/>
              <a:t>подібне</a:t>
            </a:r>
            <a:r>
              <a:rPr lang="ru-RU" b="1" dirty="0" smtClean="0"/>
              <a:t>. </a:t>
            </a:r>
            <a:r>
              <a:rPr lang="ru-RU" b="1" dirty="0" err="1" smtClean="0"/>
              <a:t>Іноді</a:t>
            </a:r>
            <a:r>
              <a:rPr lang="ru-RU" b="1" dirty="0" smtClean="0"/>
              <a:t> </a:t>
            </a:r>
            <a:r>
              <a:rPr lang="ru-RU" b="1" dirty="0" err="1" smtClean="0"/>
              <a:t>буває</a:t>
            </a:r>
            <a:r>
              <a:rPr lang="ru-RU" b="1" dirty="0" smtClean="0"/>
              <a:t> </a:t>
            </a:r>
            <a:r>
              <a:rPr lang="ru-RU" b="1" dirty="0" err="1" smtClean="0"/>
              <a:t>краще</a:t>
            </a:r>
            <a:r>
              <a:rPr lang="ru-RU" b="1" dirty="0" smtClean="0"/>
              <a:t> перенести </a:t>
            </a:r>
            <a:r>
              <a:rPr lang="ru-RU" b="1" dirty="0" err="1" smtClean="0"/>
              <a:t>розмову</a:t>
            </a:r>
            <a:r>
              <a:rPr lang="ru-RU" b="1" dirty="0" smtClean="0"/>
              <a:t> на </a:t>
            </a:r>
            <a:r>
              <a:rPr lang="ru-RU" b="1" dirty="0" err="1" smtClean="0"/>
              <a:t>інший</a:t>
            </a:r>
            <a:r>
              <a:rPr lang="ru-RU" b="1" dirty="0" smtClean="0"/>
              <a:t> час. </a:t>
            </a:r>
            <a:r>
              <a:rPr lang="ru-RU" b="1" dirty="0" err="1" smtClean="0"/>
              <a:t>Якщо</a:t>
            </a:r>
            <a:r>
              <a:rPr lang="ru-RU" b="1" dirty="0" smtClean="0"/>
              <a:t> </a:t>
            </a:r>
            <a:r>
              <a:rPr lang="ru-RU" b="1" dirty="0" err="1" smtClean="0"/>
              <a:t>це</a:t>
            </a:r>
            <a:r>
              <a:rPr lang="ru-RU" b="1" dirty="0" smtClean="0"/>
              <a:t> </a:t>
            </a:r>
            <a:r>
              <a:rPr lang="ru-RU" b="1" dirty="0" err="1" smtClean="0"/>
              <a:t>неможливо</a:t>
            </a:r>
            <a:r>
              <a:rPr lang="ru-RU" b="1" dirty="0" smtClean="0"/>
              <a:t>, то </a:t>
            </a:r>
            <a:r>
              <a:rPr lang="ru-RU" b="1" dirty="0" err="1" smtClean="0"/>
              <a:t>потрібно</a:t>
            </a:r>
            <a:r>
              <a:rPr lang="ru-RU" b="1" dirty="0" smtClean="0"/>
              <a:t> на початку </a:t>
            </a:r>
            <a:r>
              <a:rPr lang="ru-RU" b="1" dirty="0" err="1" smtClean="0"/>
              <a:t>розмови</a:t>
            </a:r>
            <a:r>
              <a:rPr lang="ru-RU" b="1" dirty="0" smtClean="0"/>
              <a:t> </a:t>
            </a:r>
            <a:r>
              <a:rPr lang="ru-RU" b="1" dirty="0" err="1" smtClean="0"/>
              <a:t>допомогти</a:t>
            </a:r>
            <a:r>
              <a:rPr lang="ru-RU" b="1" dirty="0" smtClean="0"/>
              <a:t> </a:t>
            </a:r>
            <a:r>
              <a:rPr lang="ru-RU" b="1" dirty="0" err="1" smtClean="0"/>
              <a:t>партнерові</a:t>
            </a:r>
            <a:r>
              <a:rPr lang="ru-RU" b="1" dirty="0" smtClean="0"/>
              <a:t> </a:t>
            </a:r>
            <a:r>
              <a:rPr lang="ru-RU" b="1" dirty="0" err="1" smtClean="0"/>
              <a:t>поліпшити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емоційний</a:t>
            </a:r>
            <a:r>
              <a:rPr lang="ru-RU" b="1" dirty="0" smtClean="0"/>
              <a:t> стан. </a:t>
            </a:r>
            <a:endParaRPr lang="uk-UA" b="1" dirty="0" smtClean="0"/>
          </a:p>
          <a:p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c046d">
  <a:themeElements>
    <a:clrScheme name="c046TGp_road_diagram 1">
      <a:dk1>
        <a:srgbClr val="5F87D7"/>
      </a:dk1>
      <a:lt1>
        <a:srgbClr val="99CCFF"/>
      </a:lt1>
      <a:dk2>
        <a:srgbClr val="000066"/>
      </a:dk2>
      <a:lt2>
        <a:srgbClr val="FFFFFF"/>
      </a:lt2>
      <a:accent1>
        <a:srgbClr val="86C05A"/>
      </a:accent1>
      <a:accent2>
        <a:srgbClr val="33CCFF"/>
      </a:accent2>
      <a:accent3>
        <a:srgbClr val="AAAAB8"/>
      </a:accent3>
      <a:accent4>
        <a:srgbClr val="82AEDA"/>
      </a:accent4>
      <a:accent5>
        <a:srgbClr val="C3DCB5"/>
      </a:accent5>
      <a:accent6>
        <a:srgbClr val="2DB9E7"/>
      </a:accent6>
      <a:hlink>
        <a:srgbClr val="9999FF"/>
      </a:hlink>
      <a:folHlink>
        <a:srgbClr val="969696"/>
      </a:folHlink>
    </a:clrScheme>
    <a:fontScheme name="c046TGp_road_diagram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046TGp_road_diagram 1">
        <a:dk1>
          <a:srgbClr val="5F87D7"/>
        </a:dk1>
        <a:lt1>
          <a:srgbClr val="99CCFF"/>
        </a:lt1>
        <a:dk2>
          <a:srgbClr val="000066"/>
        </a:dk2>
        <a:lt2>
          <a:srgbClr val="FFFFFF"/>
        </a:lt2>
        <a:accent1>
          <a:srgbClr val="86C05A"/>
        </a:accent1>
        <a:accent2>
          <a:srgbClr val="33CCFF"/>
        </a:accent2>
        <a:accent3>
          <a:srgbClr val="AAAAB8"/>
        </a:accent3>
        <a:accent4>
          <a:srgbClr val="82AEDA"/>
        </a:accent4>
        <a:accent5>
          <a:srgbClr val="C3DCB5"/>
        </a:accent5>
        <a:accent6>
          <a:srgbClr val="2DB9E7"/>
        </a:accent6>
        <a:hlink>
          <a:srgbClr val="9999FF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2">
        <a:dk1>
          <a:srgbClr val="2032B8"/>
        </a:dk1>
        <a:lt1>
          <a:srgbClr val="99CCFF"/>
        </a:lt1>
        <a:dk2>
          <a:srgbClr val="1940BB"/>
        </a:dk2>
        <a:lt2>
          <a:srgbClr val="FFFFFF"/>
        </a:lt2>
        <a:accent1>
          <a:srgbClr val="86C05A"/>
        </a:accent1>
        <a:accent2>
          <a:srgbClr val="9999FF"/>
        </a:accent2>
        <a:accent3>
          <a:srgbClr val="ABAFDA"/>
        </a:accent3>
        <a:accent4>
          <a:srgbClr val="82AEDA"/>
        </a:accent4>
        <a:accent5>
          <a:srgbClr val="C3DCB5"/>
        </a:accent5>
        <a:accent6>
          <a:srgbClr val="8A8AE7"/>
        </a:accent6>
        <a:hlink>
          <a:srgbClr val="0099CC"/>
        </a:hlink>
        <a:folHlink>
          <a:srgbClr val="33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046TGp_road_diagram 3">
        <a:dk1>
          <a:srgbClr val="31A6E1"/>
        </a:dk1>
        <a:lt1>
          <a:srgbClr val="99CCFF"/>
        </a:lt1>
        <a:dk2>
          <a:srgbClr val="095C7D"/>
        </a:dk2>
        <a:lt2>
          <a:srgbClr val="FFFFFF"/>
        </a:lt2>
        <a:accent1>
          <a:srgbClr val="3961E1"/>
        </a:accent1>
        <a:accent2>
          <a:srgbClr val="9999FF"/>
        </a:accent2>
        <a:accent3>
          <a:srgbClr val="AAB5BF"/>
        </a:accent3>
        <a:accent4>
          <a:srgbClr val="82AEDA"/>
        </a:accent4>
        <a:accent5>
          <a:srgbClr val="AEB7EE"/>
        </a:accent5>
        <a:accent6>
          <a:srgbClr val="8A8AE7"/>
        </a:accent6>
        <a:hlink>
          <a:srgbClr val="009999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369</TotalTime>
  <Words>181</Words>
  <Application>Microsoft Office PowerPoint</Application>
  <PresentationFormat>Экран (4:3)</PresentationFormat>
  <Paragraphs>73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cdb2004c046d</vt:lpstr>
      <vt:lpstr>Презентация PowerPoint</vt:lpstr>
      <vt:lpstr>ПЛАН</vt:lpstr>
      <vt:lpstr>Презентация PowerPoint</vt:lpstr>
      <vt:lpstr>Презентация PowerPoint</vt:lpstr>
      <vt:lpstr> </vt:lpstr>
      <vt:lpstr>Бар'єри взаємодії:</vt:lpstr>
      <vt:lpstr>Бар'єри взаємодії:</vt:lpstr>
      <vt:lpstr>Бар'єри сприйняття і розуміння:</vt:lpstr>
      <vt:lpstr>Бар'єри сприйняття і розуміння:</vt:lpstr>
      <vt:lpstr>Бар'єри сприйняття і розуміння:</vt:lpstr>
      <vt:lpstr>Бар'єри сприйняття і розуміння:</vt:lpstr>
      <vt:lpstr>Бар'єри сприйняття і розуміння:</vt:lpstr>
      <vt:lpstr>Комунікативні бар’єри:</vt:lpstr>
      <vt:lpstr>Комунікативні бар’єри:</vt:lpstr>
      <vt:lpstr>Комунікативні бар’єри:</vt:lpstr>
      <vt:lpstr>Комунікативні бар’єри:</vt:lpstr>
      <vt:lpstr>Комунікативні бар’єри:</vt:lpstr>
      <vt:lpstr>Комунікативні бар’єри: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user</dc:creator>
  <cp:lastModifiedBy>user</cp:lastModifiedBy>
  <cp:revision>11</cp:revision>
  <dcterms:created xsi:type="dcterms:W3CDTF">2012-02-07T12:39:13Z</dcterms:created>
  <dcterms:modified xsi:type="dcterms:W3CDTF">2015-02-05T19:23:57Z</dcterms:modified>
</cp:coreProperties>
</file>