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1" r:id="rId3"/>
    <p:sldId id="292" r:id="rId4"/>
    <p:sldId id="293" r:id="rId5"/>
    <p:sldId id="272" r:id="rId6"/>
    <p:sldId id="284" r:id="rId7"/>
    <p:sldId id="294" r:id="rId8"/>
    <p:sldId id="295" r:id="rId9"/>
    <p:sldId id="296" r:id="rId10"/>
    <p:sldId id="27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2A4F86"/>
    <a:srgbClr val="8FAFE9"/>
    <a:srgbClr val="3E68D0"/>
    <a:srgbClr val="6C89D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4F6A8E-E4E1-4765-BA4B-37C0372D182A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DF8EB-3ECC-42D8-9492-F51D76ACC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DF8EB-3ECC-42D8-9492-F51D76ACC70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381000" y="5257800"/>
            <a:ext cx="87630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089" name="Object 17"/>
          <p:cNvGraphicFramePr>
            <a:graphicFrameLocks noChangeAspect="1"/>
          </p:cNvGraphicFramePr>
          <p:nvPr/>
        </p:nvGraphicFramePr>
        <p:xfrm>
          <a:off x="395288" y="2349500"/>
          <a:ext cx="8748712" cy="2951163"/>
        </p:xfrm>
        <a:graphic>
          <a:graphicData uri="http://schemas.openxmlformats.org/presentationml/2006/ole">
            <p:oleObj spid="_x0000_s3089" name="Image" r:id="rId3" imgW="6590476" imgH="2450794" progId="">
              <p:embed/>
            </p:oleObj>
          </a:graphicData>
        </a:graphic>
      </p:graphicFrame>
      <p:sp>
        <p:nvSpPr>
          <p:cNvPr id="3091" name="Rectangle 19"/>
          <p:cNvSpPr>
            <a:spLocks noChangeArrowheads="1"/>
          </p:cNvSpPr>
          <p:nvPr/>
        </p:nvSpPr>
        <p:spPr bwMode="gray">
          <a:xfrm>
            <a:off x="-36513" y="5138738"/>
            <a:ext cx="431801" cy="171926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ltGray">
          <a:xfrm>
            <a:off x="-36513" y="4149725"/>
            <a:ext cx="431801" cy="1006475"/>
          </a:xfrm>
          <a:prstGeom prst="rect">
            <a:avLst/>
          </a:prstGeom>
          <a:solidFill>
            <a:schemeClr val="tx2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ltGray">
          <a:xfrm>
            <a:off x="-36513" y="0"/>
            <a:ext cx="431801" cy="2349500"/>
          </a:xfrm>
          <a:prstGeom prst="rect">
            <a:avLst/>
          </a:prstGeom>
          <a:solidFill>
            <a:schemeClr val="bg2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ltGray">
          <a:xfrm>
            <a:off x="-36513" y="2349500"/>
            <a:ext cx="431801" cy="863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990600" y="1219200"/>
            <a:ext cx="7239000" cy="685800"/>
          </a:xfrm>
        </p:spPr>
        <p:txBody>
          <a:bodyPr/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066800" y="1905000"/>
            <a:ext cx="7086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rgbClr val="8FAFE9"/>
                </a:solidFill>
                <a:latin typeface="Verdana" pitchFamily="34" charset="0"/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4267200" y="5867400"/>
            <a:ext cx="1079500" cy="633413"/>
            <a:chOff x="2680" y="3678"/>
            <a:chExt cx="680" cy="399"/>
          </a:xfrm>
        </p:grpSpPr>
        <p:sp>
          <p:nvSpPr>
            <p:cNvPr id="3086" name="Text Box 14"/>
            <p:cNvSpPr txBox="1">
              <a:spLocks noChangeArrowheads="1"/>
            </p:cNvSpPr>
            <p:nvPr/>
          </p:nvSpPr>
          <p:spPr bwMode="white">
            <a:xfrm>
              <a:off x="2680" y="3789"/>
              <a:ext cx="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</a:rPr>
                <a:t>LOGO</a:t>
              </a:r>
            </a:p>
          </p:txBody>
        </p:sp>
        <p:sp>
          <p:nvSpPr>
            <p:cNvPr id="3087" name="AutoShape 15"/>
            <p:cNvSpPr>
              <a:spLocks noChangeArrowheads="1"/>
            </p:cNvSpPr>
            <p:nvPr/>
          </p:nvSpPr>
          <p:spPr bwMode="white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103" name="Rectangle 31"/>
          <p:cNvSpPr>
            <a:spLocks noChangeArrowheads="1"/>
          </p:cNvSpPr>
          <p:nvPr/>
        </p:nvSpPr>
        <p:spPr bwMode="ltGray">
          <a:xfrm>
            <a:off x="-36513" y="3200400"/>
            <a:ext cx="431801" cy="9620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530D3C-55A2-44E0-BA8F-411CCA61E0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829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829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F6D9DF-FCFE-4232-8836-B22EB743A47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366838"/>
            <a:ext cx="8229600" cy="4919662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5791200" y="6502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3352800" y="64992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380A4B54-93F4-42DE-B1A7-196766F6DA7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6096000" y="13652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5CA098-205F-4E36-8BEC-76438DC5CF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EF1CB0-A157-4CBE-A069-51EB738CB2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66838"/>
            <a:ext cx="4038600" cy="4919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366838"/>
            <a:ext cx="4038600" cy="4919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6F64B4-8F24-4A3D-A514-7AEF7F7757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957429-3B5D-460B-B51F-3DD5EB52B4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E01A91-803F-48F3-9766-F37F4AABD0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3E9A04-9C4F-4E98-9B12-4A63E99CF8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0DB73E-F7A0-4C1D-9807-F7BEB39BA32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8D0747-0B6F-4A69-9393-BF4EB889764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0" y="404813"/>
            <a:ext cx="9144000" cy="7207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66838"/>
            <a:ext cx="8229600" cy="491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502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+mj-lt"/>
              </a:defRPr>
            </a:lvl1pPr>
          </a:lstStyle>
          <a:p>
            <a:r>
              <a:rPr lang="en-US"/>
              <a:t>Company Name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649922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j-lt"/>
              </a:defRPr>
            </a:lvl1pPr>
          </a:lstStyle>
          <a:p>
            <a:fld id="{FA67DD8E-D640-41CB-9F0E-4B044B8C16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533400" y="457200"/>
            <a:ext cx="7391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ltGray">
          <a:xfrm>
            <a:off x="-9525" y="0"/>
            <a:ext cx="188913" cy="6858000"/>
          </a:xfrm>
          <a:prstGeom prst="rect">
            <a:avLst/>
          </a:prstGeom>
          <a:solidFill>
            <a:srgbClr val="BABAB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ltGray">
          <a:xfrm>
            <a:off x="0" y="404813"/>
            <a:ext cx="184150" cy="7207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ltGray">
          <a:xfrm>
            <a:off x="-14288" y="1128713"/>
            <a:ext cx="184151" cy="7207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ltGray">
          <a:xfrm>
            <a:off x="-14288" y="1847850"/>
            <a:ext cx="184151" cy="7207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ltGray">
          <a:xfrm>
            <a:off x="-14288" y="2552700"/>
            <a:ext cx="184151" cy="7207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6" name="Oval 22" descr="biz"/>
          <p:cNvSpPr>
            <a:spLocks noChangeArrowheads="1"/>
          </p:cNvSpPr>
          <p:nvPr/>
        </p:nvSpPr>
        <p:spPr bwMode="gray">
          <a:xfrm>
            <a:off x="7740650" y="188913"/>
            <a:ext cx="1223963" cy="1265237"/>
          </a:xfrm>
          <a:prstGeom prst="ellipse">
            <a:avLst/>
          </a:prstGeom>
          <a:blipFill dpi="0" rotWithShape="1">
            <a:blip r:embed="rId14"/>
            <a:srcRect/>
            <a:stretch>
              <a:fillRect/>
            </a:stretch>
          </a:blipFill>
          <a:ln w="3810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136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j-lt"/>
              </a:defRPr>
            </a:lvl1pPr>
          </a:lstStyle>
          <a:p>
            <a:r>
              <a:rPr lang="en-US"/>
              <a:t>www.themegallery.com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Ме</a:t>
            </a:r>
            <a:r>
              <a:rPr lang="uk-UA" dirty="0" err="1" smtClean="0"/>
              <a:t>діація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52" name="Oval 4" descr="biz"/>
          <p:cNvSpPr>
            <a:spLocks noChangeArrowheads="1"/>
          </p:cNvSpPr>
          <p:nvPr/>
        </p:nvSpPr>
        <p:spPr bwMode="gray">
          <a:xfrm>
            <a:off x="7451725" y="1803400"/>
            <a:ext cx="1223963" cy="1265238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3810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5" name="WordArt 5"/>
          <p:cNvSpPr>
            <a:spLocks noChangeArrowheads="1" noChangeShapeType="1" noTextEdit="1"/>
          </p:cNvSpPr>
          <p:nvPr/>
        </p:nvSpPr>
        <p:spPr bwMode="gray">
          <a:xfrm>
            <a:off x="2051050" y="3141663"/>
            <a:ext cx="5689600" cy="79216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uk-UA" sz="36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Monotype Corsiva" pitchFamily="66" charset="0"/>
                <a:cs typeface="Arial"/>
              </a:rPr>
              <a:t>Дякую за увагу!</a:t>
            </a:r>
            <a:endParaRPr lang="ru-RU" sz="36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hlink"/>
                  </a:gs>
                  <a:gs pos="100000">
                    <a:schemeClr val="accent1"/>
                  </a:gs>
                </a:gsLst>
                <a:lin ang="0" scaled="1"/>
              </a:gra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Monotype Corsiva" pitchFamily="66" charset="0"/>
              <a:cs typeface="Arial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800" dirty="0" smtClean="0">
                <a:latin typeface="Monotype Corsiva" pitchFamily="66" charset="0"/>
              </a:rPr>
              <a:t>Медіація-це участь у конфлікті нейтральної  незацікавленої особи,яка є авторитетом для  учасників, що перебувають у стані конфлікту</a:t>
            </a:r>
            <a:r>
              <a:rPr lang="uk-UA" sz="2800" dirty="0" smtClean="0">
                <a:latin typeface="Monotype Corsiva" pitchFamily="66" charset="0"/>
              </a:rPr>
              <a:t>. </a:t>
            </a:r>
            <a:endParaRPr lang="ru-RU" sz="28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66838"/>
            <a:ext cx="8229600" cy="1919286"/>
          </a:xfrm>
        </p:spPr>
        <p:txBody>
          <a:bodyPr/>
          <a:lstStyle/>
          <a:p>
            <a:r>
              <a:rPr lang="uk-UA" sz="2400" dirty="0" smtClean="0">
                <a:latin typeface="Monotype Corsiva" pitchFamily="66" charset="0"/>
              </a:rPr>
              <a:t>Термін </a:t>
            </a:r>
            <a:r>
              <a:rPr lang="en-US" sz="2400" dirty="0" smtClean="0">
                <a:latin typeface="Monotype Corsiva" pitchFamily="66" charset="0"/>
              </a:rPr>
              <a:t>“</a:t>
            </a:r>
            <a:r>
              <a:rPr lang="uk-UA" sz="2400" dirty="0" smtClean="0">
                <a:latin typeface="Monotype Corsiva" pitchFamily="66" charset="0"/>
              </a:rPr>
              <a:t>медіація ” походить від  латинського </a:t>
            </a:r>
            <a:r>
              <a:rPr lang="en-US" sz="2400" dirty="0" err="1" smtClean="0">
                <a:latin typeface="Monotype Corsiva" pitchFamily="66" charset="0"/>
              </a:rPr>
              <a:t>mediare</a:t>
            </a:r>
            <a:r>
              <a:rPr lang="en-US" sz="2400" dirty="0" smtClean="0">
                <a:latin typeface="Monotype Corsiva" pitchFamily="66" charset="0"/>
              </a:rPr>
              <a:t> –</a:t>
            </a:r>
            <a:r>
              <a:rPr lang="uk-UA" sz="2400" dirty="0" smtClean="0">
                <a:latin typeface="Monotype Corsiva" pitchFamily="66" charset="0"/>
              </a:rPr>
              <a:t> </a:t>
            </a:r>
            <a:r>
              <a:rPr lang="en-US" sz="2400" dirty="0" smtClean="0">
                <a:latin typeface="Monotype Corsiva" pitchFamily="66" charset="0"/>
              </a:rPr>
              <a:t>“</a:t>
            </a:r>
            <a:r>
              <a:rPr lang="uk-UA" sz="2400" dirty="0" smtClean="0">
                <a:latin typeface="Monotype Corsiva" pitchFamily="66" charset="0"/>
              </a:rPr>
              <a:t>посередничати</a:t>
            </a:r>
            <a:r>
              <a:rPr lang="en-US" sz="2400" dirty="0" smtClean="0">
                <a:latin typeface="Monotype Corsiva" pitchFamily="66" charset="0"/>
              </a:rPr>
              <a:t>”</a:t>
            </a:r>
            <a:r>
              <a:rPr lang="uk-UA" sz="2400" dirty="0" smtClean="0">
                <a:latin typeface="Monotype Corsiva" pitchFamily="66" charset="0"/>
              </a:rPr>
              <a:t>. На сьогодні  медіація  адаптована  та поширена  в багатьох  країнах  Європи ,США, Японії. </a:t>
            </a:r>
            <a:endParaRPr lang="ru-RU" sz="2400" dirty="0">
              <a:latin typeface="Monotype Corsiva" pitchFamily="66" charset="0"/>
            </a:endParaRPr>
          </a:p>
        </p:txBody>
      </p:sp>
      <p:pic>
        <p:nvPicPr>
          <p:cNvPr id="11" name="Рисунок 10" descr="formare_in_medie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2714620"/>
            <a:ext cx="5643602" cy="3802681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У медіації з моменту її виникнення вводилися попередні </a:t>
            </a:r>
            <a:r>
              <a:rPr lang="uk-UA" dirty="0" smtClean="0">
                <a:solidFill>
                  <a:srgbClr val="00B050"/>
                </a:solidFill>
                <a:latin typeface="Monotype Corsiva" pitchFamily="66" charset="0"/>
              </a:rPr>
              <a:t>умови</a:t>
            </a:r>
            <a:r>
              <a:rPr lang="uk-UA" dirty="0" smtClean="0">
                <a:latin typeface="Monotype Corsiva" pitchFamily="66" charset="0"/>
              </a:rPr>
              <a:t> , без виконання яких вона не можлива :</a:t>
            </a:r>
            <a:endParaRPr lang="ru-RU" dirty="0">
              <a:latin typeface="Monotype Corsiva" pitchFamily="66" charset="0"/>
            </a:endParaRPr>
          </a:p>
        </p:txBody>
      </p:sp>
      <p:pic>
        <p:nvPicPr>
          <p:cNvPr id="6" name="Рисунок 5" descr="tf_middlem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2857496"/>
            <a:ext cx="4872046" cy="3643338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AutoShape 4"/>
          <p:cNvSpPr>
            <a:spLocks noChangeArrowheads="1"/>
          </p:cNvSpPr>
          <p:nvPr/>
        </p:nvSpPr>
        <p:spPr bwMode="auto">
          <a:xfrm>
            <a:off x="6000760" y="3357562"/>
            <a:ext cx="2714644" cy="3357586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949" name="AutoShape 5"/>
          <p:cNvSpPr>
            <a:spLocks noChangeArrowheads="1"/>
          </p:cNvSpPr>
          <p:nvPr/>
        </p:nvSpPr>
        <p:spPr bwMode="auto">
          <a:xfrm>
            <a:off x="3286116" y="3357562"/>
            <a:ext cx="2571768" cy="3357586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950" name="AutoShape 6"/>
          <p:cNvSpPr>
            <a:spLocks noChangeArrowheads="1"/>
          </p:cNvSpPr>
          <p:nvPr/>
        </p:nvSpPr>
        <p:spPr bwMode="auto">
          <a:xfrm>
            <a:off x="642910" y="3357562"/>
            <a:ext cx="2500330" cy="3357586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2951" name="Group 7"/>
          <p:cNvGrpSpPr>
            <a:grpSpLocks/>
          </p:cNvGrpSpPr>
          <p:nvPr/>
        </p:nvGrpSpPr>
        <p:grpSpPr bwMode="auto">
          <a:xfrm>
            <a:off x="1214414" y="2071678"/>
            <a:ext cx="6715172" cy="980855"/>
            <a:chOff x="658" y="1163"/>
            <a:chExt cx="2879" cy="754"/>
          </a:xfrm>
        </p:grpSpPr>
        <p:sp>
          <p:nvSpPr>
            <p:cNvPr id="82952" name="Rectangle 8"/>
            <p:cNvSpPr>
              <a:spLocks noChangeArrowheads="1"/>
            </p:cNvSpPr>
            <p:nvPr/>
          </p:nvSpPr>
          <p:spPr bwMode="gray">
            <a:xfrm>
              <a:off x="658" y="1163"/>
              <a:ext cx="605" cy="747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r>
                <a:rPr lang="uk-UA" sz="3600" dirty="0">
                  <a:latin typeface="Monotype Corsiva" pitchFamily="66" charset="0"/>
                </a:rPr>
                <a:t> </a:t>
              </a:r>
              <a:r>
                <a:rPr lang="uk-UA" sz="3600" dirty="0" smtClean="0">
                  <a:latin typeface="Monotype Corsiva" pitchFamily="66" charset="0"/>
                </a:rPr>
                <a:t>  1</a:t>
              </a:r>
              <a:endParaRPr lang="ru-RU" sz="3600" dirty="0">
                <a:latin typeface="Monotype Corsiva" pitchFamily="66" charset="0"/>
              </a:endParaRPr>
            </a:p>
          </p:txBody>
        </p:sp>
        <p:grpSp>
          <p:nvGrpSpPr>
            <p:cNvPr id="82953" name="Group 9"/>
            <p:cNvGrpSpPr>
              <a:grpSpLocks/>
            </p:cNvGrpSpPr>
            <p:nvPr/>
          </p:nvGrpSpPr>
          <p:grpSpPr bwMode="auto">
            <a:xfrm>
              <a:off x="1296" y="1296"/>
              <a:ext cx="624" cy="96"/>
              <a:chOff x="2003" y="3439"/>
              <a:chExt cx="468" cy="244"/>
            </a:xfrm>
          </p:grpSpPr>
          <p:sp>
            <p:nvSpPr>
              <p:cNvPr id="82954" name="Oval 10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955" name="Rectangle 11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956" name="Oval 12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957" name="Oval 13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82958" name="Rectangle 14"/>
            <p:cNvSpPr>
              <a:spLocks noChangeArrowheads="1"/>
            </p:cNvSpPr>
            <p:nvPr/>
          </p:nvSpPr>
          <p:spPr bwMode="gray">
            <a:xfrm>
              <a:off x="1795" y="1170"/>
              <a:ext cx="605" cy="74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r>
                <a:rPr lang="uk-UA" sz="3600" dirty="0" smtClean="0">
                  <a:latin typeface="Monotype Corsiva" pitchFamily="66" charset="0"/>
                </a:rPr>
                <a:t>   2</a:t>
              </a:r>
              <a:endParaRPr lang="ru-RU" sz="3600" dirty="0">
                <a:latin typeface="Monotype Corsiva" pitchFamily="66" charset="0"/>
              </a:endParaRPr>
            </a:p>
          </p:txBody>
        </p:sp>
        <p:grpSp>
          <p:nvGrpSpPr>
            <p:cNvPr id="82959" name="Group 15"/>
            <p:cNvGrpSpPr>
              <a:grpSpLocks/>
            </p:cNvGrpSpPr>
            <p:nvPr/>
          </p:nvGrpSpPr>
          <p:grpSpPr bwMode="auto">
            <a:xfrm>
              <a:off x="2448" y="1296"/>
              <a:ext cx="624" cy="96"/>
              <a:chOff x="2003" y="3439"/>
              <a:chExt cx="468" cy="244"/>
            </a:xfrm>
          </p:grpSpPr>
          <p:sp>
            <p:nvSpPr>
              <p:cNvPr id="82960" name="Oval 16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961" name="Rectangle 17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962" name="Oval 18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963" name="Oval 19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82964" name="Rectangle 20"/>
            <p:cNvSpPr>
              <a:spLocks noChangeArrowheads="1"/>
            </p:cNvSpPr>
            <p:nvPr/>
          </p:nvSpPr>
          <p:spPr bwMode="gray">
            <a:xfrm>
              <a:off x="2932" y="1170"/>
              <a:ext cx="605" cy="747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r>
                <a:rPr lang="uk-UA" sz="3600" dirty="0">
                  <a:latin typeface="Monotype Corsiva" pitchFamily="66" charset="0"/>
                </a:rPr>
                <a:t> </a:t>
              </a:r>
              <a:r>
                <a:rPr lang="uk-UA" sz="3600" dirty="0" smtClean="0">
                  <a:latin typeface="Monotype Corsiva" pitchFamily="66" charset="0"/>
                </a:rPr>
                <a:t> 3</a:t>
              </a:r>
              <a:endParaRPr lang="ru-RU" sz="3600" dirty="0">
                <a:latin typeface="Monotype Corsiva" pitchFamily="66" charset="0"/>
              </a:endParaRPr>
            </a:p>
          </p:txBody>
        </p:sp>
      </p:grpSp>
      <p:sp>
        <p:nvSpPr>
          <p:cNvPr id="82973" name="Rectangle 29"/>
          <p:cNvSpPr>
            <a:spLocks noChangeArrowheads="1"/>
          </p:cNvSpPr>
          <p:nvPr/>
        </p:nvSpPr>
        <p:spPr bwMode="gray">
          <a:xfrm>
            <a:off x="4683124" y="2143117"/>
            <a:ext cx="7461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uk-UA" sz="3600" b="1" dirty="0" smtClean="0">
                <a:solidFill>
                  <a:schemeClr val="bg1"/>
                </a:solidFill>
                <a:latin typeface="Monotype Corsiva" pitchFamily="66" charset="0"/>
              </a:rPr>
              <a:t>  </a:t>
            </a:r>
            <a:endParaRPr lang="en-US" sz="36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82976" name="Rectangle 32"/>
          <p:cNvSpPr>
            <a:spLocks noChangeArrowheads="1"/>
          </p:cNvSpPr>
          <p:nvPr/>
        </p:nvSpPr>
        <p:spPr bwMode="auto">
          <a:xfrm>
            <a:off x="3357554" y="3500438"/>
            <a:ext cx="228601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uk-UA" sz="2000" dirty="0" smtClean="0">
                <a:latin typeface="Monotype Corsiva" pitchFamily="66" charset="0"/>
              </a:rPr>
              <a:t>Виключення інших  сфер  урегулювання  конфлікту .</a:t>
            </a:r>
            <a:endParaRPr lang="en-US" sz="2000" dirty="0">
              <a:latin typeface="Monotype Corsiva" pitchFamily="66" charset="0"/>
            </a:endParaRPr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 bwMode="white">
          <a:xfrm>
            <a:off x="714348" y="4500570"/>
            <a:ext cx="235745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Добровільність</a:t>
            </a:r>
            <a:r>
              <a:rPr kumimoji="0" lang="uk-UA" sz="20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</a:t>
            </a:r>
            <a:r>
              <a:rPr kumimoji="0" lang="uk-U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всіх</a:t>
            </a:r>
            <a:r>
              <a:rPr kumimoji="0" lang="uk-UA" sz="20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сторін,</a:t>
            </a:r>
            <a:br>
              <a:rPr kumimoji="0" lang="uk-UA" sz="20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</a:br>
            <a:r>
              <a:rPr kumimoji="0" lang="uk-UA" sz="20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готовність  працювати  над пошуком  способів  </a:t>
            </a:r>
            <a:r>
              <a:rPr kumimoji="0" lang="uk-UA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розв</a:t>
            </a:r>
            <a:r>
              <a:rPr lang="en-US" sz="2000" kern="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’ </a:t>
            </a:r>
            <a:r>
              <a:rPr lang="uk-UA" sz="2000" kern="0" dirty="0" err="1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язання</a:t>
            </a:r>
            <a:r>
              <a:rPr lang="uk-UA" sz="2000" kern="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  конфлікту .</a:t>
            </a:r>
            <a:r>
              <a:rPr kumimoji="0" lang="uk-U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/>
            </a:r>
            <a:br>
              <a:rPr kumimoji="0" lang="uk-U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</a:b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sp>
        <p:nvSpPr>
          <p:cNvPr id="40" name="Заголовок 36"/>
          <p:cNvSpPr>
            <a:spLocks noGrp="1"/>
          </p:cNvSpPr>
          <p:nvPr>
            <p:ph type="title"/>
          </p:nvPr>
        </p:nvSpPr>
        <p:spPr>
          <a:xfrm>
            <a:off x="6143636" y="4643446"/>
            <a:ext cx="2357454" cy="857256"/>
          </a:xfrm>
        </p:spPr>
        <p:txBody>
          <a:bodyPr/>
          <a:lstStyle/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Здатність кожного  учасника конфлікту  визначити свої інтереси , оприлюднювати їх і представляти . Якщо одна із сторін не може красномовно довести свої вимоги, в цьому їй має допомогти медіатор.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Freeform 3"/>
          <p:cNvSpPr>
            <a:spLocks/>
          </p:cNvSpPr>
          <p:nvPr/>
        </p:nvSpPr>
        <p:spPr bwMode="gray">
          <a:xfrm>
            <a:off x="5073650" y="1219200"/>
            <a:ext cx="1466850" cy="1155700"/>
          </a:xfrm>
          <a:custGeom>
            <a:avLst/>
            <a:gdLst/>
            <a:ahLst/>
            <a:cxnLst>
              <a:cxn ang="0">
                <a:pos x="0" y="774"/>
              </a:cxn>
              <a:cxn ang="0">
                <a:pos x="2" y="770"/>
              </a:cxn>
              <a:cxn ang="0">
                <a:pos x="8" y="754"/>
              </a:cxn>
              <a:cxn ang="0">
                <a:pos x="16" y="730"/>
              </a:cxn>
              <a:cxn ang="0">
                <a:pos x="32" y="698"/>
              </a:cxn>
              <a:cxn ang="0">
                <a:pos x="50" y="660"/>
              </a:cxn>
              <a:cxn ang="0">
                <a:pos x="76" y="618"/>
              </a:cxn>
              <a:cxn ang="0">
                <a:pos x="106" y="574"/>
              </a:cxn>
              <a:cxn ang="0">
                <a:pos x="142" y="528"/>
              </a:cxn>
              <a:cxn ang="0">
                <a:pos x="186" y="482"/>
              </a:cxn>
              <a:cxn ang="0">
                <a:pos x="236" y="438"/>
              </a:cxn>
              <a:cxn ang="0">
                <a:pos x="294" y="398"/>
              </a:cxn>
              <a:cxn ang="0">
                <a:pos x="360" y="360"/>
              </a:cxn>
              <a:cxn ang="0">
                <a:pos x="426" y="332"/>
              </a:cxn>
              <a:cxn ang="0">
                <a:pos x="488" y="314"/>
              </a:cxn>
              <a:cxn ang="0">
                <a:pos x="544" y="304"/>
              </a:cxn>
              <a:cxn ang="0">
                <a:pos x="594" y="300"/>
              </a:cxn>
              <a:cxn ang="0">
                <a:pos x="638" y="300"/>
              </a:cxn>
              <a:cxn ang="0">
                <a:pos x="678" y="304"/>
              </a:cxn>
              <a:cxn ang="0">
                <a:pos x="710" y="312"/>
              </a:cxn>
              <a:cxn ang="0">
                <a:pos x="736" y="320"/>
              </a:cxn>
              <a:cxn ang="0">
                <a:pos x="754" y="326"/>
              </a:cxn>
              <a:cxn ang="0">
                <a:pos x="766" y="332"/>
              </a:cxn>
              <a:cxn ang="0">
                <a:pos x="770" y="334"/>
              </a:cxn>
              <a:cxn ang="0">
                <a:pos x="680" y="476"/>
              </a:cxn>
              <a:cxn ang="0">
                <a:pos x="982" y="370"/>
              </a:cxn>
              <a:cxn ang="0">
                <a:pos x="912" y="0"/>
              </a:cxn>
              <a:cxn ang="0">
                <a:pos x="854" y="150"/>
              </a:cxn>
              <a:cxn ang="0">
                <a:pos x="850" y="148"/>
              </a:cxn>
              <a:cxn ang="0">
                <a:pos x="838" y="142"/>
              </a:cxn>
              <a:cxn ang="0">
                <a:pos x="822" y="134"/>
              </a:cxn>
              <a:cxn ang="0">
                <a:pos x="798" y="126"/>
              </a:cxn>
              <a:cxn ang="0">
                <a:pos x="768" y="120"/>
              </a:cxn>
              <a:cxn ang="0">
                <a:pos x="732" y="114"/>
              </a:cxn>
              <a:cxn ang="0">
                <a:pos x="692" y="110"/>
              </a:cxn>
              <a:cxn ang="0">
                <a:pos x="646" y="110"/>
              </a:cxn>
              <a:cxn ang="0">
                <a:pos x="596" y="116"/>
              </a:cxn>
              <a:cxn ang="0">
                <a:pos x="540" y="126"/>
              </a:cxn>
              <a:cxn ang="0">
                <a:pos x="482" y="146"/>
              </a:cxn>
              <a:cxn ang="0">
                <a:pos x="422" y="172"/>
              </a:cxn>
              <a:cxn ang="0">
                <a:pos x="356" y="210"/>
              </a:cxn>
              <a:cxn ang="0">
                <a:pos x="290" y="258"/>
              </a:cxn>
              <a:cxn ang="0">
                <a:pos x="230" y="310"/>
              </a:cxn>
              <a:cxn ang="0">
                <a:pos x="178" y="364"/>
              </a:cxn>
              <a:cxn ang="0">
                <a:pos x="136" y="422"/>
              </a:cxn>
              <a:cxn ang="0">
                <a:pos x="100" y="480"/>
              </a:cxn>
              <a:cxn ang="0">
                <a:pos x="72" y="536"/>
              </a:cxn>
              <a:cxn ang="0">
                <a:pos x="48" y="590"/>
              </a:cxn>
              <a:cxn ang="0">
                <a:pos x="30" y="640"/>
              </a:cxn>
              <a:cxn ang="0">
                <a:pos x="18" y="684"/>
              </a:cxn>
              <a:cxn ang="0">
                <a:pos x="8" y="722"/>
              </a:cxn>
              <a:cxn ang="0">
                <a:pos x="4" y="750"/>
              </a:cxn>
              <a:cxn ang="0">
                <a:pos x="0" y="768"/>
              </a:cxn>
              <a:cxn ang="0">
                <a:pos x="0" y="774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hlink">
                  <a:gamma/>
                  <a:tint val="90980"/>
                  <a:invGamma/>
                  <a:alpha val="32001"/>
                </a:schemeClr>
              </a:gs>
              <a:gs pos="100000">
                <a:schemeClr val="hlink"/>
              </a:gs>
            </a:gsLst>
            <a:lin ang="0" scaled="1"/>
          </a:gra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8308" name="AutoShape 4"/>
          <p:cNvSpPr>
            <a:spLocks noChangeArrowheads="1"/>
          </p:cNvSpPr>
          <p:nvPr/>
        </p:nvSpPr>
        <p:spPr bwMode="auto">
          <a:xfrm>
            <a:off x="3424238" y="2652712"/>
            <a:ext cx="2295525" cy="3348055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8309" name="AutoShape 5"/>
          <p:cNvSpPr>
            <a:spLocks noChangeArrowheads="1"/>
          </p:cNvSpPr>
          <p:nvPr/>
        </p:nvSpPr>
        <p:spPr bwMode="gray">
          <a:xfrm>
            <a:off x="3657600" y="2514600"/>
            <a:ext cx="1863725" cy="2873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uk-UA" dirty="0"/>
              <a:t> </a:t>
            </a:r>
            <a:r>
              <a:rPr lang="uk-UA" dirty="0" smtClean="0"/>
              <a:t>           </a:t>
            </a:r>
            <a:r>
              <a:rPr lang="uk-UA" sz="2000" dirty="0" smtClean="0">
                <a:latin typeface="Monotype Corsiva" pitchFamily="66" charset="0"/>
              </a:rPr>
              <a:t>5</a:t>
            </a:r>
            <a:endParaRPr lang="ru-RU" dirty="0"/>
          </a:p>
        </p:txBody>
      </p:sp>
      <p:sp>
        <p:nvSpPr>
          <p:cNvPr id="98310" name="AutoShape 6"/>
          <p:cNvSpPr>
            <a:spLocks noChangeArrowheads="1"/>
          </p:cNvSpPr>
          <p:nvPr/>
        </p:nvSpPr>
        <p:spPr bwMode="auto">
          <a:xfrm flipH="1">
            <a:off x="5334000" y="2590800"/>
            <a:ext cx="73025" cy="144463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8311" name="AutoShape 7"/>
          <p:cNvSpPr>
            <a:spLocks noChangeArrowheads="1"/>
          </p:cNvSpPr>
          <p:nvPr/>
        </p:nvSpPr>
        <p:spPr bwMode="auto">
          <a:xfrm flipH="1">
            <a:off x="3743323" y="2581275"/>
            <a:ext cx="45719" cy="133345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8312" name="AutoShape 8"/>
          <p:cNvSpPr>
            <a:spLocks noChangeArrowheads="1"/>
          </p:cNvSpPr>
          <p:nvPr/>
        </p:nvSpPr>
        <p:spPr bwMode="auto">
          <a:xfrm>
            <a:off x="5934075" y="2151062"/>
            <a:ext cx="2295525" cy="3349639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8313" name="AutoShape 9"/>
          <p:cNvSpPr>
            <a:spLocks noChangeArrowheads="1"/>
          </p:cNvSpPr>
          <p:nvPr/>
        </p:nvSpPr>
        <p:spPr bwMode="gray">
          <a:xfrm>
            <a:off x="6149975" y="2008188"/>
            <a:ext cx="1863725" cy="28733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uk-UA" dirty="0" smtClean="0"/>
              <a:t>            </a:t>
            </a:r>
            <a:r>
              <a:rPr lang="uk-UA" sz="2000" dirty="0" smtClean="0">
                <a:latin typeface="Monotype Corsiva" pitchFamily="66" charset="0"/>
              </a:rPr>
              <a:t>6</a:t>
            </a:r>
            <a:endParaRPr lang="ru-RU" dirty="0"/>
          </a:p>
        </p:txBody>
      </p:sp>
      <p:sp>
        <p:nvSpPr>
          <p:cNvPr id="98314" name="AutoShape 10"/>
          <p:cNvSpPr>
            <a:spLocks noChangeArrowheads="1"/>
          </p:cNvSpPr>
          <p:nvPr/>
        </p:nvSpPr>
        <p:spPr bwMode="auto">
          <a:xfrm flipH="1">
            <a:off x="7835900" y="2079625"/>
            <a:ext cx="71438" cy="142875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8315" name="AutoShape 11"/>
          <p:cNvSpPr>
            <a:spLocks noChangeArrowheads="1"/>
          </p:cNvSpPr>
          <p:nvPr/>
        </p:nvSpPr>
        <p:spPr bwMode="auto">
          <a:xfrm flipH="1">
            <a:off x="6253163" y="2079625"/>
            <a:ext cx="71437" cy="142875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8316" name="Freeform 12"/>
          <p:cNvSpPr>
            <a:spLocks/>
          </p:cNvSpPr>
          <p:nvPr/>
        </p:nvSpPr>
        <p:spPr bwMode="gray">
          <a:xfrm>
            <a:off x="2492375" y="1720850"/>
            <a:ext cx="1466850" cy="1157288"/>
          </a:xfrm>
          <a:custGeom>
            <a:avLst/>
            <a:gdLst/>
            <a:ahLst/>
            <a:cxnLst>
              <a:cxn ang="0">
                <a:pos x="0" y="774"/>
              </a:cxn>
              <a:cxn ang="0">
                <a:pos x="2" y="770"/>
              </a:cxn>
              <a:cxn ang="0">
                <a:pos x="8" y="754"/>
              </a:cxn>
              <a:cxn ang="0">
                <a:pos x="16" y="730"/>
              </a:cxn>
              <a:cxn ang="0">
                <a:pos x="32" y="698"/>
              </a:cxn>
              <a:cxn ang="0">
                <a:pos x="50" y="660"/>
              </a:cxn>
              <a:cxn ang="0">
                <a:pos x="76" y="618"/>
              </a:cxn>
              <a:cxn ang="0">
                <a:pos x="106" y="574"/>
              </a:cxn>
              <a:cxn ang="0">
                <a:pos x="142" y="528"/>
              </a:cxn>
              <a:cxn ang="0">
                <a:pos x="186" y="482"/>
              </a:cxn>
              <a:cxn ang="0">
                <a:pos x="236" y="438"/>
              </a:cxn>
              <a:cxn ang="0">
                <a:pos x="294" y="398"/>
              </a:cxn>
              <a:cxn ang="0">
                <a:pos x="360" y="360"/>
              </a:cxn>
              <a:cxn ang="0">
                <a:pos x="426" y="332"/>
              </a:cxn>
              <a:cxn ang="0">
                <a:pos x="488" y="314"/>
              </a:cxn>
              <a:cxn ang="0">
                <a:pos x="544" y="304"/>
              </a:cxn>
              <a:cxn ang="0">
                <a:pos x="594" y="300"/>
              </a:cxn>
              <a:cxn ang="0">
                <a:pos x="638" y="300"/>
              </a:cxn>
              <a:cxn ang="0">
                <a:pos x="678" y="304"/>
              </a:cxn>
              <a:cxn ang="0">
                <a:pos x="710" y="312"/>
              </a:cxn>
              <a:cxn ang="0">
                <a:pos x="736" y="320"/>
              </a:cxn>
              <a:cxn ang="0">
                <a:pos x="754" y="326"/>
              </a:cxn>
              <a:cxn ang="0">
                <a:pos x="766" y="332"/>
              </a:cxn>
              <a:cxn ang="0">
                <a:pos x="770" y="334"/>
              </a:cxn>
              <a:cxn ang="0">
                <a:pos x="680" y="476"/>
              </a:cxn>
              <a:cxn ang="0">
                <a:pos x="982" y="370"/>
              </a:cxn>
              <a:cxn ang="0">
                <a:pos x="912" y="0"/>
              </a:cxn>
              <a:cxn ang="0">
                <a:pos x="854" y="150"/>
              </a:cxn>
              <a:cxn ang="0">
                <a:pos x="850" y="148"/>
              </a:cxn>
              <a:cxn ang="0">
                <a:pos x="838" y="142"/>
              </a:cxn>
              <a:cxn ang="0">
                <a:pos x="822" y="134"/>
              </a:cxn>
              <a:cxn ang="0">
                <a:pos x="798" y="126"/>
              </a:cxn>
              <a:cxn ang="0">
                <a:pos x="768" y="120"/>
              </a:cxn>
              <a:cxn ang="0">
                <a:pos x="732" y="114"/>
              </a:cxn>
              <a:cxn ang="0">
                <a:pos x="692" y="110"/>
              </a:cxn>
              <a:cxn ang="0">
                <a:pos x="646" y="110"/>
              </a:cxn>
              <a:cxn ang="0">
                <a:pos x="596" y="116"/>
              </a:cxn>
              <a:cxn ang="0">
                <a:pos x="540" y="126"/>
              </a:cxn>
              <a:cxn ang="0">
                <a:pos x="482" y="146"/>
              </a:cxn>
              <a:cxn ang="0">
                <a:pos x="422" y="172"/>
              </a:cxn>
              <a:cxn ang="0">
                <a:pos x="356" y="210"/>
              </a:cxn>
              <a:cxn ang="0">
                <a:pos x="290" y="258"/>
              </a:cxn>
              <a:cxn ang="0">
                <a:pos x="230" y="310"/>
              </a:cxn>
              <a:cxn ang="0">
                <a:pos x="178" y="364"/>
              </a:cxn>
              <a:cxn ang="0">
                <a:pos x="136" y="422"/>
              </a:cxn>
              <a:cxn ang="0">
                <a:pos x="100" y="480"/>
              </a:cxn>
              <a:cxn ang="0">
                <a:pos x="72" y="536"/>
              </a:cxn>
              <a:cxn ang="0">
                <a:pos x="48" y="590"/>
              </a:cxn>
              <a:cxn ang="0">
                <a:pos x="30" y="640"/>
              </a:cxn>
              <a:cxn ang="0">
                <a:pos x="18" y="684"/>
              </a:cxn>
              <a:cxn ang="0">
                <a:pos x="8" y="722"/>
              </a:cxn>
              <a:cxn ang="0">
                <a:pos x="4" y="750"/>
              </a:cxn>
              <a:cxn ang="0">
                <a:pos x="0" y="768"/>
              </a:cxn>
              <a:cxn ang="0">
                <a:pos x="0" y="774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folHlink">
                  <a:gamma/>
                  <a:tint val="57647"/>
                  <a:invGamma/>
                  <a:alpha val="32001"/>
                </a:schemeClr>
              </a:gs>
              <a:gs pos="100000">
                <a:schemeClr val="folHlink"/>
              </a:gs>
            </a:gsLst>
            <a:lin ang="0" scaled="1"/>
          </a:gra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8317" name="Text Box 13"/>
          <p:cNvSpPr txBox="1">
            <a:spLocks noChangeArrowheads="1"/>
          </p:cNvSpPr>
          <p:nvPr/>
        </p:nvSpPr>
        <p:spPr bwMode="gray">
          <a:xfrm>
            <a:off x="3914775" y="2486025"/>
            <a:ext cx="1157291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2000" dirty="0" smtClean="0">
                <a:solidFill>
                  <a:schemeClr val="bg1"/>
                </a:solidFill>
                <a:latin typeface="Monotype Corsiva" pitchFamily="66" charset="0"/>
              </a:rPr>
              <a:t>          </a:t>
            </a:r>
            <a:endParaRPr lang="en-US" sz="20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98318" name="Text Box 14"/>
          <p:cNvSpPr txBox="1">
            <a:spLocks noChangeArrowheads="1"/>
          </p:cNvSpPr>
          <p:nvPr/>
        </p:nvSpPr>
        <p:spPr bwMode="gray">
          <a:xfrm>
            <a:off x="6429375" y="1990725"/>
            <a:ext cx="80182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uk-UA" sz="2000" dirty="0" smtClean="0">
                <a:solidFill>
                  <a:srgbClr val="FFFFFF"/>
                </a:solidFill>
                <a:latin typeface="Monotype Corsiva" pitchFamily="66" charset="0"/>
              </a:rPr>
              <a:t>           </a:t>
            </a:r>
            <a:endParaRPr lang="en-US" sz="2000" dirty="0">
              <a:solidFill>
                <a:srgbClr val="FFFFFF"/>
              </a:solidFill>
              <a:latin typeface="Monotype Corsiva" pitchFamily="66" charset="0"/>
            </a:endParaRPr>
          </a:p>
        </p:txBody>
      </p:sp>
      <p:grpSp>
        <p:nvGrpSpPr>
          <p:cNvPr id="98319" name="Group 15"/>
          <p:cNvGrpSpPr>
            <a:grpSpLocks/>
          </p:cNvGrpSpPr>
          <p:nvPr/>
        </p:nvGrpSpPr>
        <p:grpSpPr bwMode="auto">
          <a:xfrm>
            <a:off x="914400" y="2914650"/>
            <a:ext cx="2295525" cy="3586183"/>
            <a:chOff x="576" y="1836"/>
            <a:chExt cx="1446" cy="2094"/>
          </a:xfrm>
        </p:grpSpPr>
        <p:sp>
          <p:nvSpPr>
            <p:cNvPr id="98320" name="AutoShape 16"/>
            <p:cNvSpPr>
              <a:spLocks noChangeArrowheads="1"/>
            </p:cNvSpPr>
            <p:nvPr/>
          </p:nvSpPr>
          <p:spPr bwMode="auto">
            <a:xfrm>
              <a:off x="576" y="1942"/>
              <a:ext cx="1446" cy="1988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21" name="AutoShape 17"/>
            <p:cNvSpPr>
              <a:spLocks noChangeArrowheads="1"/>
            </p:cNvSpPr>
            <p:nvPr/>
          </p:nvSpPr>
          <p:spPr bwMode="gray">
            <a:xfrm>
              <a:off x="712" y="1852"/>
              <a:ext cx="1174" cy="1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3882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3882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uk-UA" sz="2400" dirty="0" smtClean="0">
                  <a:latin typeface="Monotype Corsiva" pitchFamily="66" charset="0"/>
                </a:rPr>
                <a:t>           4</a:t>
              </a:r>
              <a:endParaRPr lang="ru-RU" sz="2400" dirty="0">
                <a:latin typeface="Monotype Corsiva" pitchFamily="66" charset="0"/>
              </a:endParaRPr>
            </a:p>
          </p:txBody>
        </p:sp>
        <p:sp>
          <p:nvSpPr>
            <p:cNvPr id="98322" name="AutoShape 18"/>
            <p:cNvSpPr>
              <a:spLocks noChangeArrowheads="1"/>
            </p:cNvSpPr>
            <p:nvPr/>
          </p:nvSpPr>
          <p:spPr bwMode="auto">
            <a:xfrm flipH="1">
              <a:off x="1773" y="1897"/>
              <a:ext cx="45" cy="9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23" name="AutoShape 19"/>
            <p:cNvSpPr>
              <a:spLocks noChangeArrowheads="1"/>
            </p:cNvSpPr>
            <p:nvPr/>
          </p:nvSpPr>
          <p:spPr bwMode="auto">
            <a:xfrm flipH="1">
              <a:off x="776" y="1897"/>
              <a:ext cx="46" cy="9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24" name="Text Box 20"/>
            <p:cNvSpPr txBox="1">
              <a:spLocks noChangeArrowheads="1"/>
            </p:cNvSpPr>
            <p:nvPr/>
          </p:nvSpPr>
          <p:spPr bwMode="gray">
            <a:xfrm>
              <a:off x="882" y="1836"/>
              <a:ext cx="116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98325" name="Text Box 21"/>
            <p:cNvSpPr txBox="1">
              <a:spLocks noChangeArrowheads="1"/>
            </p:cNvSpPr>
            <p:nvPr/>
          </p:nvSpPr>
          <p:spPr bwMode="auto">
            <a:xfrm>
              <a:off x="624" y="2106"/>
              <a:ext cx="1344" cy="160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uk-UA" sz="2000" dirty="0" smtClean="0">
                  <a:solidFill>
                    <a:schemeClr val="accent1">
                      <a:lumMod val="75000"/>
                    </a:schemeClr>
                  </a:solidFill>
                  <a:latin typeface="Monotype Corsiva" pitchFamily="66" charset="0"/>
                </a:rPr>
                <a:t>Ескалація конфлікту не повинна доходити до застосування фізичного насильства або погрози його застосування.  </a:t>
              </a:r>
              <a:endParaRPr lang="en-US" sz="2000" dirty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endParaRPr>
            </a:p>
          </p:txBody>
        </p:sp>
      </p:grpSp>
      <p:sp>
        <p:nvSpPr>
          <p:cNvPr id="98326" name="Text Box 22"/>
          <p:cNvSpPr txBox="1">
            <a:spLocks noChangeArrowheads="1"/>
          </p:cNvSpPr>
          <p:nvPr/>
        </p:nvSpPr>
        <p:spPr bwMode="auto">
          <a:xfrm>
            <a:off x="3505200" y="2886075"/>
            <a:ext cx="213360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uk-UA" sz="2000" dirty="0" smtClean="0">
                <a:solidFill>
                  <a:srgbClr val="0070C0"/>
                </a:solidFill>
                <a:latin typeface="Monotype Corsiva" pitchFamily="66" charset="0"/>
              </a:rPr>
              <a:t>Чесність і відкритість щодо всього змісту роботи в медіації.</a:t>
            </a:r>
            <a:endParaRPr lang="en-US" sz="2000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98327" name="Text Box 23"/>
          <p:cNvSpPr txBox="1">
            <a:spLocks noChangeArrowheads="1"/>
          </p:cNvSpPr>
          <p:nvPr/>
        </p:nvSpPr>
        <p:spPr bwMode="auto">
          <a:xfrm>
            <a:off x="6019800" y="2352675"/>
            <a:ext cx="2133600" cy="31700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uk-UA" sz="2000" dirty="0" smtClean="0">
                <a:solidFill>
                  <a:srgbClr val="0070C0"/>
                </a:solidFill>
                <a:latin typeface="Monotype Corsiva" pitchFamily="66" charset="0"/>
              </a:rPr>
              <a:t>Усі учасники конфлікту мають бути зацікавлені в його врегулюванні </a:t>
            </a:r>
            <a:r>
              <a:rPr lang="uk-UA" sz="2000" dirty="0" err="1" smtClean="0">
                <a:solidFill>
                  <a:srgbClr val="0070C0"/>
                </a:solidFill>
                <a:latin typeface="Monotype Corsiva" pitchFamily="66" charset="0"/>
              </a:rPr>
              <a:t>.Якщо</a:t>
            </a:r>
            <a:r>
              <a:rPr lang="uk-UA" sz="2000" dirty="0" smtClean="0">
                <a:solidFill>
                  <a:srgbClr val="0070C0"/>
                </a:solidFill>
                <a:latin typeface="Monotype Corsiva" pitchFamily="66" charset="0"/>
              </a:rPr>
              <a:t> одна із сторін заперечує наявність конфлікту ,то спроби його </a:t>
            </a:r>
            <a:r>
              <a:rPr lang="uk-UA" sz="2000" dirty="0" err="1" smtClean="0">
                <a:solidFill>
                  <a:srgbClr val="0070C0"/>
                </a:solidFill>
                <a:latin typeface="Monotype Corsiva" pitchFamily="66" charset="0"/>
              </a:rPr>
              <a:t>розв</a:t>
            </a:r>
            <a:r>
              <a:rPr lang="en-US" sz="2000" dirty="0" smtClean="0">
                <a:solidFill>
                  <a:srgbClr val="0070C0"/>
                </a:solidFill>
                <a:latin typeface="Monotype Corsiva" pitchFamily="66" charset="0"/>
              </a:rPr>
              <a:t>’</a:t>
            </a:r>
            <a:r>
              <a:rPr lang="uk-UA" sz="2000" dirty="0" err="1" smtClean="0">
                <a:solidFill>
                  <a:srgbClr val="0070C0"/>
                </a:solidFill>
                <a:latin typeface="Monotype Corsiva" pitchFamily="66" charset="0"/>
              </a:rPr>
              <a:t>язання</a:t>
            </a:r>
            <a:r>
              <a:rPr lang="uk-UA" sz="2000" dirty="0" smtClean="0">
                <a:solidFill>
                  <a:srgbClr val="0070C0"/>
                </a:solidFill>
                <a:latin typeface="Monotype Corsiva" pitchFamily="66" charset="0"/>
              </a:rPr>
              <a:t> приречені на провал.</a:t>
            </a:r>
            <a:endParaRPr lang="en-US" sz="2000" dirty="0">
              <a:solidFill>
                <a:srgbClr val="0070C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latin typeface="Monotype Corsiva" pitchFamily="66" charset="0"/>
              </a:rPr>
              <a:t>Процес медіації передбачає поділ на кілька етапів: </a:t>
            </a:r>
            <a:r>
              <a:rPr lang="uk-UA" sz="2000" dirty="0" smtClean="0">
                <a:latin typeface="Monotype Corsiva" pitchFamily="66" charset="0"/>
              </a:rPr>
              <a:t/>
            </a:r>
            <a:br>
              <a:rPr lang="uk-UA" sz="2000" dirty="0" smtClean="0">
                <a:latin typeface="Monotype Corsiva" pitchFamily="66" charset="0"/>
              </a:rPr>
            </a:br>
            <a:r>
              <a:rPr lang="en-US" sz="2800" b="1" dirty="0" smtClean="0">
                <a:solidFill>
                  <a:srgbClr val="00B050"/>
                </a:solidFill>
                <a:latin typeface="Monotype Corsiva" pitchFamily="66" charset="0"/>
              </a:rPr>
              <a:t>I. </a:t>
            </a:r>
            <a:r>
              <a:rPr lang="ru-RU" sz="2800" b="1" dirty="0" err="1" smtClean="0">
                <a:solidFill>
                  <a:srgbClr val="00B050"/>
                </a:solidFill>
                <a:latin typeface="Monotype Corsiva" pitchFamily="66" charset="0"/>
              </a:rPr>
              <a:t>Виступ</a:t>
            </a:r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  <a:latin typeface="Monotype Corsiva" pitchFamily="66" charset="0"/>
              </a:rPr>
              <a:t>сторін</a:t>
            </a:r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</a:rPr>
              <a:t>. </a:t>
            </a:r>
            <a:r>
              <a:rPr lang="ru-RU" sz="2400" dirty="0" smtClean="0">
                <a:solidFill>
                  <a:srgbClr val="00B050"/>
                </a:solidFill>
                <a:latin typeface="Monotype Corsiva" pitchFamily="66" charset="0"/>
              </a:rPr>
              <a:t/>
            </a:r>
            <a:br>
              <a:rPr lang="ru-RU" sz="2400" dirty="0" smtClean="0">
                <a:solidFill>
                  <a:srgbClr val="00B050"/>
                </a:solidFill>
                <a:latin typeface="Monotype Corsiva" pitchFamily="66" charset="0"/>
              </a:rPr>
            </a:br>
            <a:r>
              <a:rPr lang="ru-RU" sz="2800" dirty="0" err="1" smtClean="0">
                <a:latin typeface="Monotype Corsiva" pitchFamily="66" charset="0"/>
              </a:rPr>
              <a:t>Учасники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конфлікту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йдуть</a:t>
            </a:r>
            <a:r>
              <a:rPr lang="ru-RU" sz="2800" dirty="0" smtClean="0">
                <a:latin typeface="Monotype Corsiva" pitchFamily="66" charset="0"/>
              </a:rPr>
              <a:t> на переговори </a:t>
            </a:r>
            <a:r>
              <a:rPr lang="ru-RU" sz="2800" dirty="0" err="1" smtClean="0">
                <a:latin typeface="Monotype Corsiva" pitchFamily="66" charset="0"/>
              </a:rPr>
              <a:t>з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бажанням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зрозуміти</a:t>
            </a:r>
            <a:r>
              <a:rPr lang="ru-RU" sz="2800" dirty="0" smtClean="0">
                <a:latin typeface="Monotype Corsiva" pitchFamily="66" charset="0"/>
              </a:rPr>
              <a:t> один одного; </a:t>
            </a:r>
            <a:r>
              <a:rPr lang="ru-RU" sz="2800" dirty="0" err="1" smtClean="0">
                <a:latin typeface="Monotype Corsiva" pitchFamily="66" charset="0"/>
              </a:rPr>
              <a:t>медіатор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пропонує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висловитися</a:t>
            </a:r>
            <a:r>
              <a:rPr lang="ru-RU" sz="2800" dirty="0" smtClean="0">
                <a:latin typeface="Monotype Corsiva" pitchFamily="66" charset="0"/>
              </a:rPr>
              <a:t> кожному, у </a:t>
            </a:r>
            <a:r>
              <a:rPr lang="ru-RU" sz="2800" dirty="0" err="1" smtClean="0">
                <a:latin typeface="Monotype Corsiva" pitchFamily="66" charset="0"/>
              </a:rPr>
              <a:t>чому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він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бачить</a:t>
            </a:r>
            <a:r>
              <a:rPr lang="ru-RU" sz="2800" dirty="0" smtClean="0">
                <a:latin typeface="Monotype Corsiva" pitchFamily="66" charset="0"/>
              </a:rPr>
              <a:t> проблему. </a:t>
            </a:r>
            <a:r>
              <a:rPr lang="ru-RU" sz="2400" dirty="0" smtClean="0">
                <a:latin typeface="Monotype Corsiva" pitchFamily="66" charset="0"/>
              </a:rPr>
              <a:t/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en-US" sz="2800" b="1" dirty="0" smtClean="0">
                <a:solidFill>
                  <a:srgbClr val="00B050"/>
                </a:solidFill>
                <a:latin typeface="Monotype Corsiva" pitchFamily="66" charset="0"/>
              </a:rPr>
              <a:t>II. </a:t>
            </a:r>
            <a:r>
              <a:rPr lang="ru-RU" sz="2800" b="1" dirty="0" err="1" smtClean="0">
                <a:solidFill>
                  <a:srgbClr val="00B050"/>
                </a:solidFill>
                <a:latin typeface="Monotype Corsiva" pitchFamily="66" charset="0"/>
              </a:rPr>
              <a:t>З’ясування</a:t>
            </a:r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  <a:latin typeface="Monotype Corsiva" pitchFamily="66" charset="0"/>
              </a:rPr>
              <a:t>інтересів</a:t>
            </a:r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</a:rPr>
              <a:t>. </a:t>
            </a:r>
            <a:r>
              <a:rPr lang="ru-RU" sz="2400" dirty="0" smtClean="0">
                <a:solidFill>
                  <a:srgbClr val="00B050"/>
                </a:solidFill>
                <a:latin typeface="Monotype Corsiva" pitchFamily="66" charset="0"/>
              </a:rPr>
              <a:t/>
            </a:r>
            <a:br>
              <a:rPr lang="ru-RU" sz="2400" dirty="0" smtClean="0">
                <a:solidFill>
                  <a:srgbClr val="00B050"/>
                </a:solidFill>
                <a:latin typeface="Monotype Corsiva" pitchFamily="66" charset="0"/>
              </a:rPr>
            </a:br>
            <a:r>
              <a:rPr lang="ru-RU" sz="2800" dirty="0" err="1" smtClean="0">
                <a:latin typeface="Monotype Corsiva" pitchFamily="66" charset="0"/>
              </a:rPr>
              <a:t>Після</a:t>
            </a:r>
            <a:r>
              <a:rPr lang="ru-RU" sz="2800" dirty="0" smtClean="0">
                <a:latin typeface="Monotype Corsiva" pitchFamily="66" charset="0"/>
              </a:rPr>
              <a:t> того, як </a:t>
            </a:r>
            <a:r>
              <a:rPr lang="ru-RU" sz="2800" dirty="0" err="1" smtClean="0">
                <a:latin typeface="Monotype Corsiva" pitchFamily="66" charset="0"/>
              </a:rPr>
              <a:t>усі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сторони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висловилися</a:t>
            </a:r>
            <a:r>
              <a:rPr lang="ru-RU" sz="2800" dirty="0" smtClean="0">
                <a:latin typeface="Monotype Corsiva" pitchFamily="66" charset="0"/>
              </a:rPr>
              <a:t>, </a:t>
            </a:r>
            <a:r>
              <a:rPr lang="ru-RU" sz="2800" dirty="0" err="1" smtClean="0">
                <a:latin typeface="Monotype Corsiva" pitchFamily="66" charset="0"/>
              </a:rPr>
              <a:t>з’ясовуються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глибинні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інтереси</a:t>
            </a:r>
            <a:r>
              <a:rPr lang="ru-RU" sz="2800" dirty="0" smtClean="0">
                <a:latin typeface="Monotype Corsiva" pitchFamily="66" charset="0"/>
              </a:rPr>
              <a:t> кожного. На </a:t>
            </a:r>
            <a:r>
              <a:rPr lang="ru-RU" sz="2800" dirty="0" err="1" smtClean="0">
                <a:latin typeface="Monotype Corsiva" pitchFamily="66" charset="0"/>
              </a:rPr>
              <a:t>цьому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етапі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важлива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відвертість</a:t>
            </a:r>
            <a:r>
              <a:rPr lang="ru-RU" sz="2800" dirty="0" smtClean="0">
                <a:latin typeface="Monotype Corsiva" pitchFamily="66" charset="0"/>
              </a:rPr>
              <a:t>. </a:t>
            </a:r>
            <a:r>
              <a:rPr lang="ru-RU" sz="2800" dirty="0" err="1" smtClean="0">
                <a:latin typeface="Monotype Corsiva" pitchFamily="66" charset="0"/>
              </a:rPr>
              <a:t>Інколи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з’ясування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інтересів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буває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достатньо</a:t>
            </a:r>
            <a:r>
              <a:rPr lang="ru-RU" sz="2800" dirty="0" smtClean="0">
                <a:latin typeface="Monotype Corsiva" pitchFamily="66" charset="0"/>
              </a:rPr>
              <a:t> для </a:t>
            </a:r>
            <a:r>
              <a:rPr lang="ru-RU" sz="2800" dirty="0" err="1" smtClean="0">
                <a:latin typeface="Monotype Corsiva" pitchFamily="66" charset="0"/>
              </a:rPr>
              <a:t>розв’язання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проблеми</a:t>
            </a:r>
            <a:r>
              <a:rPr lang="ru-RU" sz="2800" dirty="0" smtClean="0">
                <a:latin typeface="Monotype Corsiva" pitchFamily="66" charset="0"/>
              </a:rPr>
              <a:t>. </a:t>
            </a:r>
            <a:endParaRPr lang="ru-RU" sz="2800" dirty="0">
              <a:solidFill>
                <a:srgbClr val="92D05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00B050"/>
                </a:solidFill>
                <a:latin typeface="Monotype Corsiva" pitchFamily="66" charset="0"/>
              </a:rPr>
              <a:t>III. </a:t>
            </a:r>
            <a:r>
              <a:rPr lang="ru-RU" sz="2800" b="1" dirty="0" err="1" smtClean="0">
                <a:solidFill>
                  <a:srgbClr val="00B050"/>
                </a:solidFill>
                <a:latin typeface="Monotype Corsiva" pitchFamily="66" charset="0"/>
              </a:rPr>
              <a:t>Формулювання</a:t>
            </a:r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</a:rPr>
              <a:t> порядку денного. </a:t>
            </a:r>
            <a:r>
              <a:rPr lang="ru-RU" sz="2800" dirty="0" smtClean="0">
                <a:latin typeface="Monotype Corsiva" pitchFamily="66" charset="0"/>
              </a:rPr>
              <a:t/>
            </a:r>
            <a:br>
              <a:rPr lang="ru-RU" sz="2800" dirty="0" smtClean="0">
                <a:latin typeface="Monotype Corsiva" pitchFamily="66" charset="0"/>
              </a:rPr>
            </a:br>
            <a:r>
              <a:rPr lang="ru-RU" sz="2800" dirty="0" err="1" smtClean="0">
                <a:latin typeface="Monotype Corsiva" pitchFamily="66" charset="0"/>
              </a:rPr>
              <a:t>Зазвичай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необхідно</a:t>
            </a:r>
            <a:r>
              <a:rPr lang="ru-RU" sz="2800" dirty="0" smtClean="0">
                <a:latin typeface="Monotype Corsiva" pitchFamily="66" charset="0"/>
              </a:rPr>
              <a:t> на </a:t>
            </a:r>
            <a:r>
              <a:rPr lang="ru-RU" sz="2800" dirty="0" err="1" smtClean="0">
                <a:latin typeface="Monotype Corsiva" pitchFamily="66" charset="0"/>
              </a:rPr>
              <a:t>основі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з’ясованих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інтересів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скласти</a:t>
            </a:r>
            <a:r>
              <a:rPr lang="ru-RU" sz="2800" dirty="0" smtClean="0">
                <a:latin typeface="Monotype Corsiva" pitchFamily="66" charset="0"/>
              </a:rPr>
              <a:t> список </a:t>
            </a:r>
            <a:r>
              <a:rPr lang="ru-RU" sz="2800" dirty="0" err="1" smtClean="0">
                <a:latin typeface="Monotype Corsiva" pitchFamily="66" charset="0"/>
              </a:rPr>
              <a:t>питань</a:t>
            </a:r>
            <a:r>
              <a:rPr lang="ru-RU" sz="2800" dirty="0" smtClean="0">
                <a:latin typeface="Monotype Corsiva" pitchFamily="66" charset="0"/>
              </a:rPr>
              <a:t>, </a:t>
            </a:r>
            <a:r>
              <a:rPr lang="ru-RU" sz="2800" dirty="0" err="1" smtClean="0">
                <a:latin typeface="Monotype Corsiva" pitchFamily="66" charset="0"/>
              </a:rPr>
              <a:t>які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ви</a:t>
            </a:r>
            <a:r>
              <a:rPr lang="ru-RU" sz="2800" dirty="0" smtClean="0">
                <a:latin typeface="Monotype Corsiva" pitchFamily="66" charset="0"/>
              </a:rPr>
              <a:t> будете </a:t>
            </a:r>
            <a:r>
              <a:rPr lang="ru-RU" sz="2800" dirty="0" err="1" smtClean="0">
                <a:latin typeface="Monotype Corsiva" pitchFamily="66" charset="0"/>
              </a:rPr>
              <a:t>обговорювати</a:t>
            </a:r>
            <a:r>
              <a:rPr lang="ru-RU" sz="2800" dirty="0" smtClean="0">
                <a:latin typeface="Monotype Corsiva" pitchFamily="66" charset="0"/>
              </a:rPr>
              <a:t>. </a:t>
            </a:r>
            <a:r>
              <a:rPr lang="ru-RU" sz="2800" dirty="0" err="1" smtClean="0">
                <a:latin typeface="Monotype Corsiva" pitchFamily="66" charset="0"/>
              </a:rPr>
              <a:t>Це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потрібно</a:t>
            </a:r>
            <a:r>
              <a:rPr lang="ru-RU" sz="2800" dirty="0" smtClean="0">
                <a:latin typeface="Monotype Corsiva" pitchFamily="66" charset="0"/>
              </a:rPr>
              <a:t>, </a:t>
            </a:r>
            <a:r>
              <a:rPr lang="ru-RU" sz="2800" dirty="0" err="1" smtClean="0">
                <a:latin typeface="Monotype Corsiva" pitchFamily="66" charset="0"/>
              </a:rPr>
              <a:t>щоб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задовольнити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інтереси</a:t>
            </a:r>
            <a:r>
              <a:rPr lang="ru-RU" sz="2800" dirty="0" smtClean="0">
                <a:latin typeface="Monotype Corsiva" pitchFamily="66" charset="0"/>
              </a:rPr>
              <a:t>, </a:t>
            </a:r>
            <a:r>
              <a:rPr lang="ru-RU" sz="2800" dirty="0" err="1" smtClean="0">
                <a:latin typeface="Monotype Corsiva" pitchFamily="66" charset="0"/>
              </a:rPr>
              <a:t>порушені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конфліктом</a:t>
            </a:r>
            <a:r>
              <a:rPr lang="ru-RU" sz="2800" dirty="0" smtClean="0">
                <a:latin typeface="Monotype Corsiva" pitchFamily="66" charset="0"/>
              </a:rPr>
              <a:t>. </a:t>
            </a:r>
            <a:r>
              <a:rPr lang="ru-RU" sz="2800" dirty="0" err="1" smtClean="0">
                <a:latin typeface="Monotype Corsiva" pitchFamily="66" charset="0"/>
              </a:rPr>
              <a:t>Формулювання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питань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має</a:t>
            </a:r>
            <a:r>
              <a:rPr lang="ru-RU" sz="2800" dirty="0" smtClean="0">
                <a:latin typeface="Monotype Corsiva" pitchFamily="66" charset="0"/>
              </a:rPr>
              <a:t> бути таким, </a:t>
            </a:r>
            <a:r>
              <a:rPr lang="ru-RU" sz="2800" dirty="0" err="1" smtClean="0">
                <a:latin typeface="Monotype Corsiva" pitchFamily="66" charset="0"/>
              </a:rPr>
              <a:t>щоб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обидві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сторони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погодилися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їх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обговорювати</a:t>
            </a:r>
            <a:r>
              <a:rPr lang="ru-RU" sz="2800" dirty="0" smtClean="0">
                <a:latin typeface="Monotype Corsiva" pitchFamily="66" charset="0"/>
              </a:rPr>
              <a:t>. Цей список </a:t>
            </a:r>
            <a:r>
              <a:rPr lang="ru-RU" sz="2800" dirty="0" err="1" smtClean="0">
                <a:latin typeface="Monotype Corsiva" pitchFamily="66" charset="0"/>
              </a:rPr>
              <a:t>питань</a:t>
            </a:r>
            <a:r>
              <a:rPr lang="ru-RU" sz="2800" dirty="0" smtClean="0">
                <a:latin typeface="Monotype Corsiva" pitchFamily="66" charset="0"/>
              </a:rPr>
              <a:t> для </a:t>
            </a:r>
            <a:r>
              <a:rPr lang="ru-RU" sz="2800" dirty="0" err="1" smtClean="0">
                <a:latin typeface="Monotype Corsiva" pitchFamily="66" charset="0"/>
              </a:rPr>
              <a:t>обговорення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і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є</a:t>
            </a:r>
            <a:r>
              <a:rPr lang="ru-RU" sz="2800" dirty="0" smtClean="0">
                <a:latin typeface="Monotype Corsiva" pitchFamily="66" charset="0"/>
              </a:rPr>
              <a:t> порядком </a:t>
            </a:r>
            <a:r>
              <a:rPr lang="ru-RU" sz="2800" dirty="0" err="1" smtClean="0">
                <a:latin typeface="Monotype Corsiva" pitchFamily="66" charset="0"/>
              </a:rPr>
              <a:t>денним</a:t>
            </a:r>
            <a:r>
              <a:rPr lang="ru-RU" sz="2800" dirty="0" smtClean="0">
                <a:latin typeface="Monotype Corsiva" pitchFamily="66" charset="0"/>
              </a:rPr>
              <a:t>. </a:t>
            </a:r>
            <a:r>
              <a:rPr lang="en-US" sz="2800" b="1" dirty="0" smtClean="0">
                <a:solidFill>
                  <a:srgbClr val="00B050"/>
                </a:solidFill>
                <a:latin typeface="Monotype Corsiva" pitchFamily="66" charset="0"/>
              </a:rPr>
              <a:t>IV.</a:t>
            </a:r>
            <a:r>
              <a:rPr lang="ru-RU" sz="2800" b="1" dirty="0" err="1" smtClean="0">
                <a:solidFill>
                  <a:srgbClr val="00B050"/>
                </a:solidFill>
                <a:latin typeface="Monotype Corsiva" pitchFamily="66" charset="0"/>
              </a:rPr>
              <a:t>Висунення</a:t>
            </a:r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  <a:latin typeface="Monotype Corsiva" pitchFamily="66" charset="0"/>
              </a:rPr>
              <a:t>пропозицій</a:t>
            </a:r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</a:rPr>
              <a:t>.</a:t>
            </a:r>
            <a:r>
              <a:rPr lang="ru-RU" sz="2800" dirty="0" smtClean="0">
                <a:latin typeface="Monotype Corsiva" pitchFamily="66" charset="0"/>
              </a:rPr>
              <a:t/>
            </a:r>
            <a:br>
              <a:rPr lang="ru-RU" sz="2800" dirty="0" smtClean="0">
                <a:latin typeface="Monotype Corsiva" pitchFamily="66" charset="0"/>
              </a:rPr>
            </a:b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Виробляються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варіанти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розв’язання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 err="1" smtClean="0">
                <a:latin typeface="Monotype Corsiva" pitchFamily="66" charset="0"/>
              </a:rPr>
              <a:t>проблеми</a:t>
            </a:r>
            <a:r>
              <a:rPr lang="ru-RU" sz="2800" dirty="0" smtClean="0">
                <a:latin typeface="Monotype Corsiva" pitchFamily="66" charset="0"/>
              </a:rPr>
              <a:t>.</a:t>
            </a:r>
            <a:endParaRPr lang="ru-RU" sz="28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66838"/>
            <a:ext cx="8229600" cy="5276872"/>
          </a:xfrm>
        </p:spPr>
        <p:txBody>
          <a:bodyPr/>
          <a:lstStyle/>
          <a:p>
            <a:pPr lvl="1"/>
            <a:r>
              <a:rPr lang="en-US" b="1" dirty="0" smtClean="0">
                <a:solidFill>
                  <a:srgbClr val="00B050"/>
                </a:solidFill>
                <a:latin typeface="Monotype Corsiva" pitchFamily="66" charset="0"/>
              </a:rPr>
              <a:t>V. </a:t>
            </a:r>
            <a:r>
              <a:rPr lang="ru-RU" b="1" dirty="0" err="1" smtClean="0">
                <a:solidFill>
                  <a:srgbClr val="00B050"/>
                </a:solidFill>
                <a:latin typeface="Monotype Corsiva" pitchFamily="66" charset="0"/>
              </a:rPr>
              <a:t>Вибір</a:t>
            </a:r>
            <a:r>
              <a:rPr lang="ru-RU" b="1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Monotype Corsiva" pitchFamily="66" charset="0"/>
              </a:rPr>
              <a:t>рішення</a:t>
            </a:r>
            <a:r>
              <a:rPr lang="ru-RU" b="1" dirty="0" smtClean="0">
                <a:solidFill>
                  <a:srgbClr val="00B050"/>
                </a:solidFill>
                <a:latin typeface="Monotype Corsiva" pitchFamily="66" charset="0"/>
              </a:rPr>
              <a:t> та </a:t>
            </a:r>
            <a:r>
              <a:rPr lang="ru-RU" b="1" dirty="0" err="1" smtClean="0">
                <a:solidFill>
                  <a:srgbClr val="00B050"/>
                </a:solidFill>
                <a:latin typeface="Monotype Corsiva" pitchFamily="66" charset="0"/>
              </a:rPr>
              <a:t>формулювання</a:t>
            </a:r>
            <a:r>
              <a:rPr lang="ru-RU" b="1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Monotype Corsiva" pitchFamily="66" charset="0"/>
              </a:rPr>
              <a:t>домовленості</a:t>
            </a:r>
            <a:r>
              <a:rPr lang="ru-RU" b="1" dirty="0" smtClean="0">
                <a:solidFill>
                  <a:srgbClr val="00B050"/>
                </a:solidFill>
                <a:latin typeface="Monotype Corsiva" pitchFamily="66" charset="0"/>
              </a:rPr>
              <a:t>. </a:t>
            </a:r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r>
              <a:rPr lang="ru-RU" dirty="0" err="1" smtClean="0">
                <a:latin typeface="Monotype Corsiva" pitchFamily="66" charset="0"/>
              </a:rPr>
              <a:t>Визначають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найкращій</a:t>
            </a:r>
            <a:r>
              <a:rPr lang="ru-RU" dirty="0" smtClean="0">
                <a:latin typeface="Monotype Corsiva" pitchFamily="66" charset="0"/>
              </a:rPr>
              <a:t> для </a:t>
            </a:r>
            <a:r>
              <a:rPr lang="ru-RU" dirty="0" err="1" smtClean="0">
                <a:latin typeface="Monotype Corsiva" pitchFamily="66" charset="0"/>
              </a:rPr>
              <a:t>обох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сторін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варіант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розв’язання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конфлікту</a:t>
            </a:r>
            <a:r>
              <a:rPr lang="ru-RU" dirty="0" smtClean="0">
                <a:latin typeface="Monotype Corsiva" pitchFamily="66" charset="0"/>
              </a:rPr>
              <a:t>, </a:t>
            </a:r>
            <a:r>
              <a:rPr lang="ru-RU" dirty="0" err="1" smtClean="0">
                <a:latin typeface="Monotype Corsiva" pitchFamily="66" charset="0"/>
              </a:rPr>
              <a:t>перевіряють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його</a:t>
            </a:r>
            <a:r>
              <a:rPr lang="ru-RU" dirty="0" smtClean="0">
                <a:latin typeface="Monotype Corsiva" pitchFamily="66" charset="0"/>
              </a:rPr>
              <a:t> на </a:t>
            </a:r>
            <a:r>
              <a:rPr lang="ru-RU" dirty="0" err="1" smtClean="0">
                <a:latin typeface="Monotype Corsiva" pitchFamily="66" charset="0"/>
              </a:rPr>
              <a:t>реалістичність</a:t>
            </a:r>
            <a:r>
              <a:rPr lang="ru-RU" dirty="0" smtClean="0">
                <a:latin typeface="Monotype Corsiva" pitchFamily="66" charset="0"/>
              </a:rPr>
              <a:t>. </a:t>
            </a:r>
            <a:br>
              <a:rPr lang="ru-RU" dirty="0" smtClean="0">
                <a:latin typeface="Monotype Corsiva" pitchFamily="66" charset="0"/>
              </a:rPr>
            </a:br>
            <a:r>
              <a:rPr lang="en-US" b="1" dirty="0" smtClean="0">
                <a:solidFill>
                  <a:srgbClr val="00B050"/>
                </a:solidFill>
                <a:latin typeface="Monotype Corsiva" pitchFamily="66" charset="0"/>
              </a:rPr>
              <a:t>VI.</a:t>
            </a:r>
            <a:r>
              <a:rPr lang="ru-RU" b="1" dirty="0" err="1" smtClean="0">
                <a:solidFill>
                  <a:srgbClr val="00B050"/>
                </a:solidFill>
                <a:latin typeface="Monotype Corsiva" pitchFamily="66" charset="0"/>
              </a:rPr>
              <a:t>Виконання</a:t>
            </a:r>
            <a:r>
              <a:rPr lang="ru-RU" b="1" dirty="0" smtClean="0">
                <a:solidFill>
                  <a:srgbClr val="00B050"/>
                </a:solidFill>
                <a:latin typeface="Monotype Corsiva" pitchFamily="66" charset="0"/>
              </a:rPr>
              <a:t> угоди. </a:t>
            </a:r>
            <a:r>
              <a:rPr lang="ru-RU" dirty="0" smtClean="0">
                <a:latin typeface="Monotype Corsiva" pitchFamily="66" charset="0"/>
              </a:rPr>
              <a:t/>
            </a:r>
            <a:br>
              <a:rPr lang="ru-RU" dirty="0" smtClean="0">
                <a:latin typeface="Monotype Corsiva" pitchFamily="66" charset="0"/>
              </a:rPr>
            </a:br>
            <a:r>
              <a:rPr lang="ru-RU" dirty="0" err="1" smtClean="0">
                <a:latin typeface="Monotype Corsiva" pitchFamily="66" charset="0"/>
              </a:rPr>
              <a:t>Невиконання</a:t>
            </a:r>
            <a:r>
              <a:rPr lang="ru-RU" dirty="0" smtClean="0">
                <a:latin typeface="Monotype Corsiva" pitchFamily="66" charset="0"/>
              </a:rPr>
              <a:t> угоди часто </a:t>
            </a:r>
            <a:r>
              <a:rPr lang="ru-RU" dirty="0" err="1" smtClean="0">
                <a:latin typeface="Monotype Corsiva" pitchFamily="66" charset="0"/>
              </a:rPr>
              <a:t>провокує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новий</a:t>
            </a:r>
            <a:r>
              <a:rPr lang="ru-RU" dirty="0" smtClean="0">
                <a:latin typeface="Monotype Corsiva" pitchFamily="66" charset="0"/>
              </a:rPr>
              <a:t>, </a:t>
            </a:r>
            <a:r>
              <a:rPr lang="ru-RU" dirty="0" err="1" smtClean="0">
                <a:latin typeface="Monotype Corsiva" pitchFamily="66" charset="0"/>
              </a:rPr>
              <a:t>ще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більший</a:t>
            </a:r>
            <a:r>
              <a:rPr lang="ru-RU" dirty="0" smtClean="0">
                <a:latin typeface="Monotype Corsiva" pitchFamily="66" charset="0"/>
              </a:rPr>
              <a:t> за </a:t>
            </a:r>
            <a:r>
              <a:rPr lang="ru-RU" dirty="0" err="1" smtClean="0">
                <a:latin typeface="Monotype Corsiva" pitchFamily="66" charset="0"/>
              </a:rPr>
              <a:t>попередній</a:t>
            </a:r>
            <a:r>
              <a:rPr lang="ru-RU" dirty="0" smtClean="0">
                <a:latin typeface="Monotype Corsiva" pitchFamily="66" charset="0"/>
              </a:rPr>
              <a:t>, </a:t>
            </a:r>
            <a:r>
              <a:rPr lang="ru-RU" dirty="0" err="1" smtClean="0">
                <a:latin typeface="Monotype Corsiva" pitchFamily="66" charset="0"/>
              </a:rPr>
              <a:t>конфлікт</a:t>
            </a:r>
            <a:r>
              <a:rPr lang="ru-RU" dirty="0" smtClean="0">
                <a:latin typeface="Monotype Corsiva" pitchFamily="66" charset="0"/>
              </a:rPr>
              <a:t>. Не </a:t>
            </a:r>
            <a:r>
              <a:rPr lang="ru-RU" dirty="0" err="1" smtClean="0">
                <a:latin typeface="Monotype Corsiva" pitchFamily="66" charset="0"/>
              </a:rPr>
              <a:t>варто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засмучуватися</a:t>
            </a:r>
            <a:r>
              <a:rPr lang="ru-RU" dirty="0" smtClean="0">
                <a:latin typeface="Monotype Corsiva" pitchFamily="66" charset="0"/>
              </a:rPr>
              <a:t>, </a:t>
            </a:r>
            <a:r>
              <a:rPr lang="ru-RU" dirty="0" err="1" smtClean="0">
                <a:latin typeface="Monotype Corsiva" pitchFamily="66" charset="0"/>
              </a:rPr>
              <a:t>якщо</a:t>
            </a:r>
            <a:r>
              <a:rPr lang="ru-RU" dirty="0" smtClean="0">
                <a:latin typeface="Monotype Corsiva" pitchFamily="66" charset="0"/>
              </a:rPr>
              <a:t> угода </a:t>
            </a:r>
            <a:r>
              <a:rPr lang="ru-RU" dirty="0" err="1" smtClean="0">
                <a:latin typeface="Monotype Corsiva" pitchFamily="66" charset="0"/>
              </a:rPr>
              <a:t>з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якихось</a:t>
            </a:r>
            <a:r>
              <a:rPr lang="ru-RU" dirty="0" smtClean="0">
                <a:latin typeface="Monotype Corsiva" pitchFamily="66" charset="0"/>
              </a:rPr>
              <a:t> причин не </a:t>
            </a:r>
            <a:r>
              <a:rPr lang="ru-RU" dirty="0" err="1" smtClean="0">
                <a:latin typeface="Monotype Corsiva" pitchFamily="66" charset="0"/>
              </a:rPr>
              <a:t>виконується</a:t>
            </a:r>
            <a:r>
              <a:rPr lang="ru-RU" dirty="0" smtClean="0">
                <a:latin typeface="Monotype Corsiva" pitchFamily="66" charset="0"/>
              </a:rPr>
              <a:t>, </a:t>
            </a:r>
            <a:r>
              <a:rPr lang="ru-RU" dirty="0" err="1" smtClean="0">
                <a:latin typeface="Monotype Corsiva" pitchFamily="66" charset="0"/>
              </a:rPr>
              <a:t>можна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знову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повернутися</a:t>
            </a:r>
            <a:r>
              <a:rPr lang="ru-RU" dirty="0" smtClean="0">
                <a:latin typeface="Monotype Corsiva" pitchFamily="66" charset="0"/>
              </a:rPr>
              <a:t> до </a:t>
            </a:r>
            <a:r>
              <a:rPr lang="ru-RU" dirty="0" err="1" smtClean="0">
                <a:latin typeface="Monotype Corsiva" pitchFamily="66" charset="0"/>
              </a:rPr>
              <a:t>переговорів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і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спробувати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знайти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більш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реальне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розв’язання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проблеми</a:t>
            </a:r>
            <a:r>
              <a:rPr lang="ru-RU" dirty="0" smtClean="0">
                <a:latin typeface="Monotype Corsiva" pitchFamily="66" charset="0"/>
              </a:rPr>
              <a:t>.</a:t>
            </a: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4">
  <a:themeElements>
    <a:clrScheme name="sample 3">
      <a:dk1>
        <a:srgbClr val="2A4F86"/>
      </a:dk1>
      <a:lt1>
        <a:srgbClr val="FFFFFF"/>
      </a:lt1>
      <a:dk2>
        <a:srgbClr val="3E68D0"/>
      </a:dk2>
      <a:lt2>
        <a:srgbClr val="D3D9DD"/>
      </a:lt2>
      <a:accent1>
        <a:srgbClr val="6C89DA"/>
      </a:accent1>
      <a:accent2>
        <a:srgbClr val="8FAFE9"/>
      </a:accent2>
      <a:accent3>
        <a:srgbClr val="FFFFFF"/>
      </a:accent3>
      <a:accent4>
        <a:srgbClr val="224272"/>
      </a:accent4>
      <a:accent5>
        <a:srgbClr val="BAC4EA"/>
      </a:accent5>
      <a:accent6>
        <a:srgbClr val="819ED3"/>
      </a:accent6>
      <a:hlink>
        <a:srgbClr val="57ABA3"/>
      </a:hlink>
      <a:folHlink>
        <a:srgbClr val="85819D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384D68"/>
        </a:dk1>
        <a:lt1>
          <a:srgbClr val="FFFFFF"/>
        </a:lt1>
        <a:dk2>
          <a:srgbClr val="2B6185"/>
        </a:dk2>
        <a:lt2>
          <a:srgbClr val="D3D9DD"/>
        </a:lt2>
        <a:accent1>
          <a:srgbClr val="638AA1"/>
        </a:accent1>
        <a:accent2>
          <a:srgbClr val="8CA8B5"/>
        </a:accent2>
        <a:accent3>
          <a:srgbClr val="FFFFFF"/>
        </a:accent3>
        <a:accent4>
          <a:srgbClr val="2E4058"/>
        </a:accent4>
        <a:accent5>
          <a:srgbClr val="B7C4CD"/>
        </a:accent5>
        <a:accent6>
          <a:srgbClr val="7E98A4"/>
        </a:accent6>
        <a:hlink>
          <a:srgbClr val="6FA2E7"/>
        </a:hlink>
        <a:folHlink>
          <a:srgbClr val="B2A6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D4940"/>
        </a:dk1>
        <a:lt1>
          <a:srgbClr val="FFFFFF"/>
        </a:lt1>
        <a:dk2>
          <a:srgbClr val="3F716F"/>
        </a:dk2>
        <a:lt2>
          <a:srgbClr val="DDDDDD"/>
        </a:lt2>
        <a:accent1>
          <a:srgbClr val="669E86"/>
        </a:accent1>
        <a:accent2>
          <a:srgbClr val="A2CAB4"/>
        </a:accent2>
        <a:accent3>
          <a:srgbClr val="FFFFFF"/>
        </a:accent3>
        <a:accent4>
          <a:srgbClr val="173D35"/>
        </a:accent4>
        <a:accent5>
          <a:srgbClr val="B8CCC3"/>
        </a:accent5>
        <a:accent6>
          <a:srgbClr val="92B7A3"/>
        </a:accent6>
        <a:hlink>
          <a:srgbClr val="8CA35F"/>
        </a:hlink>
        <a:folHlink>
          <a:srgbClr val="BC936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2A4F86"/>
        </a:dk1>
        <a:lt1>
          <a:srgbClr val="FFFFFF"/>
        </a:lt1>
        <a:dk2>
          <a:srgbClr val="3E68D0"/>
        </a:dk2>
        <a:lt2>
          <a:srgbClr val="D3D9DD"/>
        </a:lt2>
        <a:accent1>
          <a:srgbClr val="6C89DA"/>
        </a:accent1>
        <a:accent2>
          <a:srgbClr val="8FAFE9"/>
        </a:accent2>
        <a:accent3>
          <a:srgbClr val="FFFFFF"/>
        </a:accent3>
        <a:accent4>
          <a:srgbClr val="224272"/>
        </a:accent4>
        <a:accent5>
          <a:srgbClr val="BAC4EA"/>
        </a:accent5>
        <a:accent6>
          <a:srgbClr val="819ED3"/>
        </a:accent6>
        <a:hlink>
          <a:srgbClr val="57ABA3"/>
        </a:hlink>
        <a:folHlink>
          <a:srgbClr val="85819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24</Template>
  <TotalTime>72</TotalTime>
  <Words>200</Words>
  <Application>Microsoft PowerPoint</Application>
  <PresentationFormat>Экран (4:3)</PresentationFormat>
  <Paragraphs>24</Paragraphs>
  <Slides>10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24</vt:lpstr>
      <vt:lpstr>Image</vt:lpstr>
      <vt:lpstr>Медіація</vt:lpstr>
      <vt:lpstr>Слайд 2</vt:lpstr>
      <vt:lpstr>Слайд 3</vt:lpstr>
      <vt:lpstr>Слайд 4</vt:lpstr>
      <vt:lpstr>Здатність кожного  учасника конфлікту  визначити свої інтереси , оприлюднювати їх і представляти . Якщо одна із сторін не може красномовно довести свої вимоги, в цьому їй має допомогти медіатор.</vt:lpstr>
      <vt:lpstr>Слайд 6</vt:lpstr>
      <vt:lpstr>Слайд 7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Медіація</dc:title>
  <dc:creator>User</dc:creator>
  <cp:lastModifiedBy>User</cp:lastModifiedBy>
  <cp:revision>9</cp:revision>
  <dcterms:created xsi:type="dcterms:W3CDTF">2015-02-12T11:24:32Z</dcterms:created>
  <dcterms:modified xsi:type="dcterms:W3CDTF">2015-02-15T14:21:19Z</dcterms:modified>
</cp:coreProperties>
</file>