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1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17EE50D-0076-4502-8978-115D3272227E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B98282-B4C4-4091-B36F-93553E72A6B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E50D-0076-4502-8978-115D3272227E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98282-B4C4-4091-B36F-93553E72A6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17EE50D-0076-4502-8978-115D3272227E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8B98282-B4C4-4091-B36F-93553E72A6B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E50D-0076-4502-8978-115D3272227E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B98282-B4C4-4091-B36F-93553E72A6B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E50D-0076-4502-8978-115D3272227E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8B98282-B4C4-4091-B36F-93553E72A6B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17EE50D-0076-4502-8978-115D3272227E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8B98282-B4C4-4091-B36F-93553E72A6BB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17EE50D-0076-4502-8978-115D3272227E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8B98282-B4C4-4091-B36F-93553E72A6B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E50D-0076-4502-8978-115D3272227E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B98282-B4C4-4091-B36F-93553E72A6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E50D-0076-4502-8978-115D3272227E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B98282-B4C4-4091-B36F-93553E72A6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E50D-0076-4502-8978-115D3272227E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B98282-B4C4-4091-B36F-93553E72A6B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17EE50D-0076-4502-8978-115D3272227E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8B98282-B4C4-4091-B36F-93553E72A6B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75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17EE50D-0076-4502-8978-115D3272227E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8B98282-B4C4-4091-B36F-93553E72A6B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 spd="med">
    <p:strips dir="rd"/>
  </p:transition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kovalev.ru/" TargetMode="External"/><Relationship Id="rId2" Type="http://schemas.openxmlformats.org/officeDocument/2006/relationships/hyperlink" Target="http://www.classic-music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ru.wikipedia.org/" TargetMode="External"/><Relationship Id="rId4" Type="http://schemas.openxmlformats.org/officeDocument/2006/relationships/hyperlink" Target="http://poyom.r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42852"/>
            <a:ext cx="7191380" cy="857256"/>
          </a:xfrm>
        </p:spPr>
        <p:txBody>
          <a:bodyPr/>
          <a:lstStyle/>
          <a:p>
            <a:r>
              <a:rPr lang="ru-RU" dirty="0" smtClean="0"/>
              <a:t>Презентация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214282" y="1643050"/>
            <a:ext cx="8643998" cy="5214950"/>
          </a:xfrm>
        </p:spPr>
        <p:txBody>
          <a:bodyPr>
            <a:normAutofit lnSpcReduction="10000"/>
          </a:bodyPr>
          <a:lstStyle/>
          <a:p>
            <a:r>
              <a:rPr lang="ru-RU" sz="4000" dirty="0" smtClean="0">
                <a:solidFill>
                  <a:schemeClr val="tx2"/>
                </a:solidFill>
              </a:rPr>
              <a:t>По теме: </a:t>
            </a:r>
            <a:r>
              <a:rPr lang="ru-RU" sz="40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Жизнь и творчество </a:t>
            </a:r>
          </a:p>
          <a:p>
            <a:r>
              <a:rPr lang="ru-RU" sz="40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Дмитрия Степановича Бортнянского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r"/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ученицы 10-а класса</a:t>
            </a:r>
          </a:p>
          <a:p>
            <a:pPr algn="r"/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КЗ»ХСШ№ 3»</a:t>
            </a:r>
          </a:p>
          <a:p>
            <a:pPr algn="r"/>
            <a:endParaRPr lang="ru-RU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r"/>
            <a:r>
              <a:rPr lang="ru-RU" sz="3600" dirty="0" smtClean="0">
                <a:ln w="18415" cmpd="sng">
                  <a:solidFill>
                    <a:schemeClr val="tx2"/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Васильевой Валерии</a:t>
            </a:r>
            <a:endParaRPr lang="ru-RU" sz="3600" dirty="0">
              <a:ln w="18415" cmpd="sng">
                <a:solidFill>
                  <a:schemeClr val="tx2"/>
                </a:solidFill>
                <a:prstDash val="solid"/>
              </a:ln>
              <a:solidFill>
                <a:schemeClr val="accent2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600200"/>
            <a:ext cx="8858312" cy="5114948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/>
              <a:t>Для клавесина и оркестра</a:t>
            </a:r>
            <a:endParaRPr lang="ru-RU" dirty="0" smtClean="0"/>
          </a:p>
          <a:p>
            <a:r>
              <a:rPr lang="ru-RU" dirty="0" smtClean="0"/>
              <a:t>Цикл сонат для клавесина.</a:t>
            </a:r>
          </a:p>
          <a:p>
            <a:r>
              <a:rPr lang="ru-RU" dirty="0" smtClean="0"/>
              <a:t>Отдельные сочинения для клавикордов и чембало: Ларгетто, Каприччио, Рондо и др.</a:t>
            </a:r>
          </a:p>
          <a:p>
            <a:r>
              <a:rPr lang="ru-RU" dirty="0" smtClean="0"/>
              <a:t>Концерт до мажор для клавесина.</a:t>
            </a:r>
          </a:p>
          <a:p>
            <a:r>
              <a:rPr lang="ru-RU" dirty="0" smtClean="0"/>
              <a:t>Концерт для чембало с оркестром ре мажор.</a:t>
            </a:r>
          </a:p>
          <a:p>
            <a:r>
              <a:rPr lang="ru-RU" dirty="0" smtClean="0"/>
              <a:t>Квартет до мажор.</a:t>
            </a:r>
          </a:p>
          <a:p>
            <a:r>
              <a:rPr lang="ru-RU" dirty="0" smtClean="0"/>
              <a:t>Квинтет ля минор.</a:t>
            </a:r>
          </a:p>
          <a:p>
            <a:r>
              <a:rPr lang="ru-RU" dirty="0" smtClean="0"/>
              <a:t>Квинтет до мажор.</a:t>
            </a:r>
          </a:p>
          <a:p>
            <a:r>
              <a:rPr lang="ru-RU" dirty="0" smtClean="0"/>
              <a:t>«Гатчинский» марш.</a:t>
            </a:r>
          </a:p>
          <a:p>
            <a:r>
              <a:rPr lang="ru-RU" dirty="0" smtClean="0"/>
              <a:t>Концертная симфония</a:t>
            </a:r>
            <a:r>
              <a:rPr lang="ru-RU" dirty="0" smtClean="0"/>
              <a:t>.</a:t>
            </a:r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Вокальные сочинения</a:t>
            </a:r>
            <a:endParaRPr lang="ru-RU" dirty="0" smtClean="0"/>
          </a:p>
          <a:p>
            <a:r>
              <a:rPr lang="ru-RU" dirty="0" smtClean="0"/>
              <a:t>Романсы и песни «</a:t>
            </a:r>
            <a:r>
              <a:rPr lang="ru-RU" dirty="0" err="1" smtClean="0"/>
              <a:t>Dans</a:t>
            </a:r>
            <a:r>
              <a:rPr lang="ru-RU" dirty="0" smtClean="0"/>
              <a:t> </a:t>
            </a:r>
            <a:r>
              <a:rPr lang="ru-RU" dirty="0" err="1" smtClean="0"/>
              <a:t>le</a:t>
            </a:r>
            <a:r>
              <a:rPr lang="ru-RU" dirty="0" smtClean="0"/>
              <a:t> </a:t>
            </a:r>
            <a:r>
              <a:rPr lang="ru-RU" dirty="0" err="1" smtClean="0"/>
              <a:t>verger</a:t>
            </a:r>
            <a:r>
              <a:rPr lang="ru-RU" dirty="0" smtClean="0"/>
              <a:t> </a:t>
            </a:r>
            <a:r>
              <a:rPr lang="ru-RU" dirty="0" err="1" smtClean="0"/>
              <a:t>de</a:t>
            </a:r>
            <a:r>
              <a:rPr lang="ru-RU" dirty="0" smtClean="0"/>
              <a:t> </a:t>
            </a:r>
            <a:r>
              <a:rPr lang="ru-RU" dirty="0" err="1" smtClean="0"/>
              <a:t>Cyth</a:t>
            </a:r>
            <a:r>
              <a:rPr lang="en-US" dirty="0" smtClean="0"/>
              <a:t>e</a:t>
            </a:r>
            <a:r>
              <a:rPr lang="ru-RU" dirty="0" err="1" smtClean="0"/>
              <a:t>re</a:t>
            </a:r>
            <a:r>
              <a:rPr lang="ru-RU" dirty="0" smtClean="0"/>
              <a:t>» («В саду </a:t>
            </a:r>
            <a:r>
              <a:rPr lang="ru-RU" dirty="0" err="1" smtClean="0"/>
              <a:t>Цитеры</a:t>
            </a:r>
            <a:r>
              <a:rPr lang="ru-RU" dirty="0" smtClean="0"/>
              <a:t>»).</a:t>
            </a:r>
          </a:p>
          <a:p>
            <a:r>
              <a:rPr lang="ru-RU" dirty="0" smtClean="0"/>
              <a:t>Гимны: «Коль славен наш Господь», «Предвечный и необходимый», «Гимн Спасителю», «Озари, святая радость»</a:t>
            </a:r>
          </a:p>
          <a:p>
            <a:r>
              <a:rPr lang="ru-RU" dirty="0" smtClean="0"/>
              <a:t>Песни: «Певец во стане русских воинов» на слова В. А. Жуковского, «Песнь ратников», «Марш всеобщего ополчения в России».</a:t>
            </a:r>
          </a:p>
          <a:p>
            <a:r>
              <a:rPr lang="ru-RU" dirty="0" smtClean="0"/>
              <a:t>Кантаты и оратории: «Любителю художеств», «Страны </a:t>
            </a:r>
            <a:r>
              <a:rPr lang="ru-RU" dirty="0" err="1" smtClean="0"/>
              <a:t>российски</a:t>
            </a:r>
            <a:r>
              <a:rPr lang="ru-RU" dirty="0" smtClean="0"/>
              <a:t>, ободряйтесь», «Сретение Орфеем солнца», «На возвращение», «На приезд из чужих краев» на слова Г. Р. Державина, «Гряди, гряди, благословенный</a:t>
            </a:r>
            <a:r>
              <a:rPr lang="ru-RU" dirty="0" smtClean="0"/>
              <a:t>», «</a:t>
            </a:r>
            <a:r>
              <a:rPr lang="ru-RU" dirty="0" err="1" smtClean="0"/>
              <a:t>Песнословие</a:t>
            </a:r>
            <a:r>
              <a:rPr lang="ru-RU" dirty="0" smtClean="0"/>
              <a:t>», «Возведи окрест взор, Россия» и др.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ПРОИЗВЕДЕНИЯ</a:t>
            </a:r>
            <a:endParaRPr lang="ru-RU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Материалы взяты с сайтов</a:t>
            </a:r>
            <a:endParaRPr lang="ru-RU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2571744"/>
            <a:ext cx="8153400" cy="2781312"/>
          </a:xfrm>
        </p:spPr>
        <p:txBody>
          <a:bodyPr/>
          <a:lstStyle/>
          <a:p>
            <a:r>
              <a:rPr lang="de-DE" dirty="0" smtClean="0">
                <a:hlinkClick r:id="rId2"/>
              </a:rPr>
              <a:t>http://</a:t>
            </a:r>
            <a:r>
              <a:rPr lang="de-DE" dirty="0" smtClean="0">
                <a:hlinkClick r:id="rId2"/>
              </a:rPr>
              <a:t>www.classic-music.ru</a:t>
            </a:r>
            <a:endParaRPr lang="ru-RU" dirty="0" smtClean="0"/>
          </a:p>
          <a:p>
            <a:r>
              <a:rPr lang="de-DE" dirty="0" smtClean="0">
                <a:hlinkClick r:id="rId3"/>
              </a:rPr>
              <a:t>http://</a:t>
            </a:r>
            <a:r>
              <a:rPr lang="de-DE" dirty="0" smtClean="0">
                <a:hlinkClick r:id="rId3"/>
              </a:rPr>
              <a:t>www.kkovalev.ru</a:t>
            </a:r>
            <a:endParaRPr lang="ru-RU" dirty="0" smtClean="0"/>
          </a:p>
          <a:p>
            <a:r>
              <a:rPr lang="de-DE" dirty="0" smtClean="0">
                <a:hlinkClick r:id="rId4"/>
              </a:rPr>
              <a:t>http://</a:t>
            </a:r>
            <a:r>
              <a:rPr lang="de-DE" dirty="0" smtClean="0">
                <a:hlinkClick r:id="rId4"/>
              </a:rPr>
              <a:t>poyom.ru</a:t>
            </a:r>
            <a:endParaRPr lang="ru-RU" dirty="0" smtClean="0"/>
          </a:p>
          <a:p>
            <a:r>
              <a:rPr lang="de-DE" dirty="0" smtClean="0">
                <a:hlinkClick r:id="rId5"/>
              </a:rPr>
              <a:t>http://</a:t>
            </a:r>
            <a:r>
              <a:rPr lang="de-DE" dirty="0" smtClean="0">
                <a:hlinkClick r:id="rId5"/>
              </a:rPr>
              <a:t>ru.wikipedia.org</a:t>
            </a:r>
            <a:endParaRPr lang="ru-RU" dirty="0" smtClean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Дми́трий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Степа́нович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Бортня́нский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Содержимое 5" descr="bortnjansky.jp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2643174" y="285728"/>
            <a:ext cx="4000528" cy="5254027"/>
          </a:xfrm>
          <a:prstGeom prst="rect">
            <a:avLst/>
          </a:prstGeom>
          <a:ln>
            <a:solidFill>
              <a:schemeClr val="tx2">
                <a:lumMod val="10000"/>
              </a:schemeClr>
            </a:solidFill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Дми́трий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Степа́нович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Бортня́нский</a:t>
            </a:r>
            <a:endParaRPr lang="ru-RU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600200"/>
            <a:ext cx="8715436" cy="44958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Р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усский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 композитор и дирижёр 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украинского происхождения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 Один из первых основателей классической российской музыкальной традиции. Создатель партесного хорового концерта. Воспитанник, а затем управляющий Придворной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певческой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капеллой в Санкт-Петербурге. Выдающийся мастер хоровой духовной музыки.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28600"/>
            <a:ext cx="8551766" cy="990600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ДАТЫ ЖИЗНИ И ТВОРЧЕСТВА</a:t>
            </a:r>
            <a:endParaRPr lang="ru-RU" sz="3600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571612"/>
            <a:ext cx="8858312" cy="5143536"/>
          </a:xfrm>
        </p:spPr>
        <p:txBody>
          <a:bodyPr>
            <a:normAutofit fontScale="55000" lnSpcReduction="20000"/>
          </a:bodyPr>
          <a:lstStyle/>
          <a:p>
            <a:r>
              <a:rPr lang="ru-RU" sz="3300" i="1" dirty="0" smtClean="0"/>
              <a:t>1751</a:t>
            </a:r>
            <a:r>
              <a:rPr lang="ru-RU" sz="3300" dirty="0" smtClean="0"/>
              <a:t> — Родился в городе </a:t>
            </a:r>
            <a:r>
              <a:rPr lang="ru-RU" sz="3300" dirty="0" err="1" smtClean="0"/>
              <a:t>Глухове</a:t>
            </a:r>
            <a:r>
              <a:rPr lang="ru-RU" sz="3300" dirty="0" smtClean="0"/>
              <a:t>.</a:t>
            </a:r>
          </a:p>
          <a:p>
            <a:r>
              <a:rPr lang="ru-RU" sz="3300" i="1" dirty="0" smtClean="0"/>
              <a:t>1758</a:t>
            </a:r>
            <a:r>
              <a:rPr lang="ru-RU" sz="3300" dirty="0" smtClean="0"/>
              <a:t> — Семилетним певчим отправлен в Санкт-Петербург в Придворную певческую капеллу.</a:t>
            </a:r>
          </a:p>
          <a:p>
            <a:r>
              <a:rPr lang="ru-RU" sz="3300" i="1" dirty="0" smtClean="0"/>
              <a:t>1764</a:t>
            </a:r>
            <a:r>
              <a:rPr lang="ru-RU" sz="3300" dirty="0" smtClean="0"/>
              <a:t> — Исполняет главную мужскую партию </a:t>
            </a:r>
            <a:r>
              <a:rPr lang="ru-RU" sz="3300" dirty="0" err="1" smtClean="0"/>
              <a:t>Адмета</a:t>
            </a:r>
            <a:r>
              <a:rPr lang="ru-RU" sz="3300" dirty="0" smtClean="0"/>
              <a:t> в опере Г. </a:t>
            </a:r>
            <a:r>
              <a:rPr lang="ru-RU" sz="3300" dirty="0" err="1" smtClean="0"/>
              <a:t>Раупаха</a:t>
            </a:r>
            <a:r>
              <a:rPr lang="ru-RU" sz="3300" dirty="0" smtClean="0"/>
              <a:t> «</a:t>
            </a:r>
            <a:r>
              <a:rPr lang="ru-RU" sz="3300" dirty="0" err="1" smtClean="0"/>
              <a:t>Альцеста</a:t>
            </a:r>
            <a:r>
              <a:rPr lang="ru-RU" sz="3300" dirty="0" smtClean="0"/>
              <a:t>».</a:t>
            </a:r>
          </a:p>
          <a:p>
            <a:r>
              <a:rPr lang="ru-RU" sz="3300" i="1" dirty="0" smtClean="0"/>
              <a:t>1766—1768</a:t>
            </a:r>
            <a:r>
              <a:rPr lang="ru-RU" sz="3300" dirty="0" smtClean="0"/>
              <a:t> — Работает при дворе под началом </a:t>
            </a:r>
            <a:r>
              <a:rPr lang="ru-RU" sz="3300" dirty="0" err="1" smtClean="0"/>
              <a:t>Бальдассаре</a:t>
            </a:r>
            <a:r>
              <a:rPr lang="ru-RU" sz="3300" dirty="0" smtClean="0"/>
              <a:t> </a:t>
            </a:r>
            <a:r>
              <a:rPr lang="ru-RU" sz="3300" dirty="0" err="1" smtClean="0"/>
              <a:t>Галуппи</a:t>
            </a:r>
            <a:r>
              <a:rPr lang="ru-RU" sz="3300" dirty="0" smtClean="0"/>
              <a:t>.</a:t>
            </a:r>
          </a:p>
          <a:p>
            <a:r>
              <a:rPr lang="ru-RU" sz="3300" i="1" dirty="0" smtClean="0"/>
              <a:t>1768</a:t>
            </a:r>
            <a:r>
              <a:rPr lang="ru-RU" sz="3300" dirty="0" smtClean="0"/>
              <a:t> — Отправлен пенсионером в Италию, в Венецию для обучения музыке у Б. </a:t>
            </a:r>
            <a:r>
              <a:rPr lang="ru-RU" sz="3300" dirty="0" err="1" smtClean="0"/>
              <a:t>Галуппи</a:t>
            </a:r>
            <a:r>
              <a:rPr lang="ru-RU" sz="3300" dirty="0" smtClean="0"/>
              <a:t>, одновременно участвует в средиземноморской кампании русского флота под началом графа А. Г. Орлова в качестве переводчика и дипломата.</a:t>
            </a:r>
          </a:p>
          <a:p>
            <a:r>
              <a:rPr lang="ru-RU" sz="3300" i="1" dirty="0" smtClean="0"/>
              <a:t>1776</a:t>
            </a:r>
            <a:r>
              <a:rPr lang="ru-RU" sz="3300" dirty="0" smtClean="0"/>
              <a:t> — В Венеции в театре «</a:t>
            </a:r>
            <a:r>
              <a:rPr lang="ru-RU" sz="3300" dirty="0" err="1" smtClean="0"/>
              <a:t>Сан-Бенедетто</a:t>
            </a:r>
            <a:r>
              <a:rPr lang="ru-RU" sz="3300" dirty="0" smtClean="0"/>
              <a:t>» поставлена опера «Креонт».</a:t>
            </a:r>
          </a:p>
          <a:p>
            <a:r>
              <a:rPr lang="ru-RU" sz="3300" i="1" dirty="0" smtClean="0"/>
              <a:t>1778</a:t>
            </a:r>
            <a:r>
              <a:rPr lang="ru-RU" sz="3300" dirty="0" smtClean="0"/>
              <a:t> — Там же прошла премьера оперы «</a:t>
            </a:r>
            <a:r>
              <a:rPr lang="ru-RU" sz="3300" dirty="0" err="1" smtClean="0"/>
              <a:t>Алкид</a:t>
            </a:r>
            <a:r>
              <a:rPr lang="ru-RU" sz="3300" dirty="0" smtClean="0"/>
              <a:t>».</a:t>
            </a:r>
          </a:p>
          <a:p>
            <a:r>
              <a:rPr lang="ru-RU" sz="3300" i="1" dirty="0" smtClean="0"/>
              <a:t>1778</a:t>
            </a:r>
            <a:r>
              <a:rPr lang="ru-RU" sz="3300" dirty="0" smtClean="0"/>
              <a:t> — На сцене герцогского театра в </a:t>
            </a:r>
            <a:r>
              <a:rPr lang="ru-RU" sz="3300" dirty="0" err="1" smtClean="0"/>
              <a:t>Модене</a:t>
            </a:r>
            <a:r>
              <a:rPr lang="ru-RU" sz="3300" dirty="0" smtClean="0"/>
              <a:t> поставлена опера «Квинт Фабий</a:t>
            </a:r>
            <a:r>
              <a:rPr lang="ru-RU" sz="3300" dirty="0" smtClean="0"/>
              <a:t>»</a:t>
            </a:r>
          </a:p>
          <a:p>
            <a:r>
              <a:rPr lang="ru-RU" sz="3300" i="1" dirty="0" smtClean="0"/>
              <a:t>1779</a:t>
            </a:r>
            <a:r>
              <a:rPr lang="ru-RU" sz="3300" dirty="0" smtClean="0"/>
              <a:t> — Возвращение в Россию</a:t>
            </a:r>
            <a:r>
              <a:rPr lang="ru-RU" sz="3300" dirty="0" smtClean="0"/>
              <a:t>.</a:t>
            </a:r>
          </a:p>
          <a:p>
            <a:r>
              <a:rPr lang="ru-RU" sz="3300" i="1" dirty="0" smtClean="0"/>
              <a:t>1780—1784</a:t>
            </a:r>
            <a:r>
              <a:rPr lang="ru-RU" sz="3300" dirty="0" smtClean="0"/>
              <a:t> — Работа при российском дворе в качестве капельмейстера, руководство хорами в Сухопутном шляхетском корпусе, Смольном институте. </a:t>
            </a:r>
          </a:p>
          <a:p>
            <a:r>
              <a:rPr lang="ru-RU" sz="3300" i="1" dirty="0" smtClean="0"/>
              <a:t>1785</a:t>
            </a:r>
            <a:r>
              <a:rPr lang="ru-RU" sz="3300" dirty="0" smtClean="0"/>
              <a:t> — Назначение капельмейстером при «малом» дворе Павла Петровича.</a:t>
            </a:r>
          </a:p>
          <a:p>
            <a:r>
              <a:rPr lang="ru-RU" sz="3300" i="1" dirty="0" smtClean="0"/>
              <a:t>1786—1795</a:t>
            </a:r>
            <a:r>
              <a:rPr lang="ru-RU" sz="3300" dirty="0" smtClean="0"/>
              <a:t> — Обучение музыке Марии Федоровны, детей Павла, создание цикла сонат для клавесина, Концерта для чембало с оркестром, Квинтета, Концертной симфонии — первого в России симфонического произведения</a:t>
            </a:r>
            <a:r>
              <a:rPr lang="ru-RU" sz="3300" dirty="0" smtClean="0"/>
              <a:t>.</a:t>
            </a:r>
            <a:endParaRPr lang="ru-RU" sz="3300" dirty="0" smtClean="0"/>
          </a:p>
          <a:p>
            <a:endParaRPr lang="ru-RU" dirty="0" smtClean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28600"/>
            <a:ext cx="8786874" cy="990600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ДАТЫ ЖИЗНИ И ТВОРЧЕСТВА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600200"/>
            <a:ext cx="8858312" cy="5114948"/>
          </a:xfrm>
        </p:spPr>
        <p:txBody>
          <a:bodyPr>
            <a:normAutofit fontScale="62500" lnSpcReduction="20000"/>
          </a:bodyPr>
          <a:lstStyle/>
          <a:p>
            <a:r>
              <a:rPr lang="ru-RU" i="1" dirty="0" smtClean="0"/>
              <a:t>1786</a:t>
            </a:r>
            <a:r>
              <a:rPr lang="ru-RU" dirty="0" smtClean="0"/>
              <a:t> — Премьера оперы «Празднество сеньора» в Павловском театре, одновременно премьера оперы «Сокол» в театре в Гатчине.</a:t>
            </a:r>
          </a:p>
          <a:p>
            <a:r>
              <a:rPr lang="ru-RU" i="1" dirty="0" smtClean="0"/>
              <a:t>1787</a:t>
            </a:r>
            <a:r>
              <a:rPr lang="ru-RU" dirty="0" smtClean="0"/>
              <a:t> — Постановка в Павловске оперы «Сын-соперник».</a:t>
            </a:r>
          </a:p>
          <a:p>
            <a:r>
              <a:rPr lang="ru-RU" i="1" dirty="0" smtClean="0"/>
              <a:t>1796</a:t>
            </a:r>
            <a:r>
              <a:rPr lang="ru-RU" dirty="0" smtClean="0"/>
              <a:t> — Назначение на должность управляющего Придворной певческой </a:t>
            </a:r>
            <a:r>
              <a:rPr lang="ru-RU" dirty="0" smtClean="0"/>
              <a:t>капеллой.</a:t>
            </a:r>
            <a:endParaRPr lang="ru-RU" dirty="0" smtClean="0"/>
          </a:p>
          <a:p>
            <a:r>
              <a:rPr lang="ru-RU" i="1" dirty="0" smtClean="0"/>
              <a:t>1801</a:t>
            </a:r>
            <a:r>
              <a:rPr lang="ru-RU" dirty="0" smtClean="0"/>
              <a:t> </a:t>
            </a:r>
            <a:r>
              <a:rPr lang="ru-RU" dirty="0" smtClean="0"/>
              <a:t>—</a:t>
            </a:r>
            <a:r>
              <a:rPr lang="ru-RU" dirty="0" err="1" smtClean="0"/>
              <a:t>Бортнянский</a:t>
            </a:r>
            <a:r>
              <a:rPr lang="ru-RU" dirty="0" smtClean="0"/>
              <a:t> </a:t>
            </a:r>
            <a:r>
              <a:rPr lang="ru-RU" dirty="0" smtClean="0"/>
              <a:t>становится директором Придворной певческой капеллы.</a:t>
            </a:r>
          </a:p>
          <a:p>
            <a:r>
              <a:rPr lang="ru-RU" i="1" dirty="0" smtClean="0"/>
              <a:t>1804</a:t>
            </a:r>
            <a:r>
              <a:rPr lang="ru-RU" dirty="0" smtClean="0"/>
              <a:t> — Избран почетным членом Академии художеств в Санкт-Петербурге.</a:t>
            </a:r>
          </a:p>
          <a:p>
            <a:r>
              <a:rPr lang="ru-RU" i="1" dirty="0" smtClean="0"/>
              <a:t>1791—1814</a:t>
            </a:r>
            <a:r>
              <a:rPr lang="ru-RU" dirty="0" smtClean="0"/>
              <a:t> —  Пишет ряд кантат и ораторий на слова Г. Р. Державина, а также создает гимн «Коль славен наш Господь» на слова М. М. Хераскова и другие духовные гимны.</a:t>
            </a:r>
          </a:p>
          <a:p>
            <a:r>
              <a:rPr lang="ru-RU" i="1" dirty="0" smtClean="0"/>
              <a:t>1816</a:t>
            </a:r>
            <a:r>
              <a:rPr lang="ru-RU" dirty="0" smtClean="0"/>
              <a:t> — Назначается цензором всех издаваемых в России нот церковного пения, пишет общегосударственную Литургию, части служб.</a:t>
            </a:r>
          </a:p>
          <a:p>
            <a:r>
              <a:rPr lang="ru-RU" i="1" dirty="0" smtClean="0"/>
              <a:t>1817—1824</a:t>
            </a:r>
            <a:r>
              <a:rPr lang="ru-RU" dirty="0" smtClean="0"/>
              <a:t> — Концертная деятельность в капелле, издательская работа в области хорового искусства, подготовка к выпуску в свет собственных Духовных хоровых концертов, участие в работе по «Проекту об </a:t>
            </a:r>
            <a:r>
              <a:rPr lang="ru-RU" dirty="0" err="1" smtClean="0"/>
              <a:t>отпечатании</a:t>
            </a:r>
            <a:r>
              <a:rPr lang="ru-RU" dirty="0" smtClean="0"/>
              <a:t> российского крюкового пения», педагогическая деятельность в капелле.</a:t>
            </a:r>
          </a:p>
          <a:p>
            <a:r>
              <a:rPr lang="ru-RU" i="1" dirty="0" smtClean="0"/>
              <a:t>1825, 27 сентября (10 октября по н.с.)</a:t>
            </a:r>
            <a:r>
              <a:rPr lang="ru-RU" dirty="0" smtClean="0"/>
              <a:t> — кончина в Санкт-Петербурге, позднее — погребение на Смоленском кладбище.</a:t>
            </a:r>
          </a:p>
          <a:p>
            <a:r>
              <a:rPr lang="ru-RU" i="1" dirty="0" smtClean="0"/>
              <a:t>1953</a:t>
            </a:r>
            <a:r>
              <a:rPr lang="ru-RU" dirty="0" smtClean="0"/>
              <a:t> — перенесение праха Бортнянского со Смоленского кладбища в Пантеон деятелей российской культуры в Александро-Невской лавре.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214422"/>
            <a:ext cx="3714776" cy="5214974"/>
          </a:xfrm>
        </p:spPr>
        <p:txBody>
          <a:bodyPr>
            <a:noAutofit/>
          </a:bodyPr>
          <a:lstStyle/>
          <a:p>
            <a:r>
              <a:rPr lang="ru-RU" sz="1800" i="1" dirty="0" smtClean="0"/>
              <a:t> </a:t>
            </a:r>
            <a:r>
              <a:rPr lang="ru-RU" sz="2400" b="1" i="1" dirty="0" smtClean="0"/>
              <a:t>Титульный лист отпечатанного либретто оперы Д.С. Бортнянского "Креонт</a:t>
            </a:r>
            <a:r>
              <a:rPr lang="ru-RU" sz="2400" b="1" i="1" dirty="0" smtClean="0"/>
              <a:t>",</a:t>
            </a:r>
            <a:r>
              <a:rPr lang="ru-RU" sz="2400" dirty="0" smtClean="0"/>
              <a:t> </a:t>
            </a:r>
            <a:r>
              <a:rPr lang="ru-RU" sz="2400" b="1" i="1" dirty="0" smtClean="0"/>
              <a:t>поставленной </a:t>
            </a:r>
            <a:r>
              <a:rPr lang="ru-RU" sz="2400" b="1" i="1" dirty="0" smtClean="0"/>
              <a:t>в Венеции, в театре "Сан </a:t>
            </a:r>
            <a:r>
              <a:rPr lang="ru-RU" sz="2400" b="1" i="1" dirty="0" err="1" smtClean="0"/>
              <a:t>Бенедетто</a:t>
            </a:r>
            <a:r>
              <a:rPr lang="ru-RU" sz="2400" b="1" i="1" dirty="0" smtClean="0"/>
              <a:t>" (Святой Бенедикт) в 1776 году</a:t>
            </a:r>
            <a:r>
              <a:rPr lang="ru-RU" sz="2400" b="1" i="1" dirty="0" smtClean="0"/>
              <a:t>.</a:t>
            </a:r>
            <a:endParaRPr lang="ru-RU" sz="2400" dirty="0"/>
          </a:p>
        </p:txBody>
      </p:sp>
      <p:pic>
        <p:nvPicPr>
          <p:cNvPr id="1026" name="Picture 2" descr="C:\Documents and Settings\WindowsXP\Мои документы\Downloads\Bortnian_Creonte_m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285728"/>
            <a:ext cx="4572032" cy="635798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28596" y="357166"/>
            <a:ext cx="24288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Креонт</a:t>
            </a:r>
            <a:endParaRPr lang="ru-RU" sz="4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285860"/>
            <a:ext cx="4572032" cy="535785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АЛКИД (</a:t>
            </a:r>
            <a:r>
              <a:rPr lang="ru-RU" sz="2800" dirty="0" err="1" smtClean="0"/>
              <a:t>Alcido</a:t>
            </a:r>
            <a:r>
              <a:rPr lang="ru-RU" sz="2800" dirty="0" smtClean="0"/>
              <a:t>) — опера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2800" dirty="0" smtClean="0"/>
              <a:t>в 3 </a:t>
            </a:r>
            <a:r>
              <a:rPr lang="ru-RU" sz="2800" dirty="0" smtClean="0"/>
              <a:t>действиях, </a:t>
            </a:r>
            <a:r>
              <a:rPr lang="ru-RU" sz="2800" dirty="0" smtClean="0"/>
              <a:t>итальянское либретто П. </a:t>
            </a:r>
            <a:r>
              <a:rPr lang="ru-RU" sz="2800" dirty="0" err="1" smtClean="0"/>
              <a:t>Метастазио</a:t>
            </a:r>
            <a:r>
              <a:rPr lang="ru-RU" sz="2800" dirty="0" smtClean="0"/>
              <a:t>. Первая постановка: Венеция, 1778 г.; первое исполнение в СССР (концертное): Киев, 17 января 1984 г.</a:t>
            </a:r>
            <a:endParaRPr lang="ru-RU" sz="2800" dirty="0"/>
          </a:p>
        </p:txBody>
      </p:sp>
      <p:pic>
        <p:nvPicPr>
          <p:cNvPr id="4" name="Содержимое 3" descr="musica_viva_bortnyansky_benda_150x149_pc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429256" y="2500306"/>
            <a:ext cx="3236285" cy="3214710"/>
          </a:xfrm>
        </p:spPr>
      </p:pic>
      <p:sp>
        <p:nvSpPr>
          <p:cNvPr id="6" name="TextBox 5"/>
          <p:cNvSpPr txBox="1"/>
          <p:nvPr/>
        </p:nvSpPr>
        <p:spPr>
          <a:xfrm>
            <a:off x="357158" y="285728"/>
            <a:ext cx="2143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АЛКИД</a:t>
            </a:r>
            <a:endParaRPr lang="ru-RU" sz="4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714488"/>
            <a:ext cx="8715436" cy="990600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СОКОЛ (</a:t>
            </a:r>
            <a:r>
              <a:rPr lang="ru-RU" sz="2000" dirty="0" err="1" smtClean="0"/>
              <a:t>Le</a:t>
            </a:r>
            <a:r>
              <a:rPr lang="ru-RU" sz="2000" dirty="0" smtClean="0"/>
              <a:t> </a:t>
            </a:r>
            <a:r>
              <a:rPr lang="ru-RU" sz="2000" dirty="0" err="1" smtClean="0"/>
              <a:t>faucon</a:t>
            </a:r>
            <a:r>
              <a:rPr lang="ru-RU" sz="2000" dirty="0" smtClean="0"/>
              <a:t>) — комическая опера Д. Бортнянского в 3 д., французское либретто Ф. Г. </a:t>
            </a:r>
            <a:r>
              <a:rPr lang="ru-RU" sz="2000" dirty="0" err="1" smtClean="0"/>
              <a:t>Лафермьера</a:t>
            </a:r>
            <a:r>
              <a:rPr lang="ru-RU" sz="2000" dirty="0" smtClean="0"/>
              <a:t>. Впервые исполнена придворными в Гатчинском дворце 11 октября 1786 г.</a:t>
            </a:r>
            <a:endParaRPr lang="ru-RU" sz="2000" dirty="0"/>
          </a:p>
        </p:txBody>
      </p:sp>
      <p:pic>
        <p:nvPicPr>
          <p:cNvPr id="2050" name="Picture 2" descr="C:\Documents and Settings\WindowsXP\Мои документы\Downloads\44866_6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928934"/>
            <a:ext cx="5000620" cy="3714746"/>
          </a:xfrm>
          <a:prstGeom prst="rect">
            <a:avLst/>
          </a:prstGeom>
          <a:noFill/>
        </p:spPr>
      </p:pic>
      <p:pic>
        <p:nvPicPr>
          <p:cNvPr id="2051" name="Picture 3" descr="C:\Documents and Settings\WindowsXP\Мои документы\Downloads\29959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2928934"/>
            <a:ext cx="3571900" cy="371477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00034" y="285728"/>
            <a:ext cx="2214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СОКОЛ</a:t>
            </a:r>
            <a:endParaRPr lang="ru-RU" sz="4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ПРОИЗВЕДЕНИЯ</a:t>
            </a:r>
            <a:endParaRPr lang="ru-RU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500174"/>
            <a:ext cx="8858312" cy="5286412"/>
          </a:xfrm>
        </p:spPr>
        <p:txBody>
          <a:bodyPr>
            <a:noAutofit/>
          </a:bodyPr>
          <a:lstStyle/>
          <a:p>
            <a:r>
              <a:rPr lang="ru-RU" sz="1500" b="1" dirty="0" smtClean="0"/>
              <a:t>Песнопения для церкви</a:t>
            </a:r>
            <a:endParaRPr lang="ru-RU" sz="1500" dirty="0" smtClean="0"/>
          </a:p>
          <a:p>
            <a:r>
              <a:rPr lang="ru-RU" sz="1500" dirty="0" smtClean="0"/>
              <a:t>Духовные хоровые концерты (55 концертов) для четырехголосного хора.</a:t>
            </a:r>
          </a:p>
          <a:p>
            <a:r>
              <a:rPr lang="ru-RU" sz="1500" dirty="0" smtClean="0"/>
              <a:t>Духовные концерты для двух четырехголосных хоров (12 концертов).</a:t>
            </a:r>
          </a:p>
          <a:p>
            <a:r>
              <a:rPr lang="ru-RU" sz="1500" dirty="0" smtClean="0"/>
              <a:t>Одночастные хоровые концерты для четырехголосного хора, для двух четырехголосных хоров, для трио с четырехголосным хором (около 30 концертов).</a:t>
            </a:r>
          </a:p>
          <a:p>
            <a:r>
              <a:rPr lang="ru-RU" sz="1500" dirty="0" smtClean="0"/>
              <a:t>Хоровые «хвалебные» песни (около 10 хоров).</a:t>
            </a:r>
          </a:p>
          <a:p>
            <a:r>
              <a:rPr lang="ru-RU" sz="1500" dirty="0" smtClean="0"/>
              <a:t>Переложения церковных песнопений для четырехголосного хора (около 20 переложений).</a:t>
            </a:r>
          </a:p>
          <a:p>
            <a:r>
              <a:rPr lang="ru-RU" sz="1500" dirty="0" smtClean="0"/>
              <a:t>Литургии</a:t>
            </a:r>
            <a:r>
              <a:rPr lang="ru-RU" sz="1500" dirty="0" smtClean="0"/>
              <a:t>: «Обедня на три голоса», «Простое пение по всей России распространенное», на два голоса.</a:t>
            </a:r>
          </a:p>
          <a:p>
            <a:r>
              <a:rPr lang="ru-RU" sz="1500" dirty="0" smtClean="0"/>
              <a:t>Сочинения на латинские и немецкие тексты, мотеты, хоры, отдельные песнопения, написанные в годы обучения в Италии</a:t>
            </a:r>
            <a:r>
              <a:rPr lang="ru-RU" sz="1500" dirty="0" smtClean="0"/>
              <a:t>.</a:t>
            </a:r>
            <a:endParaRPr lang="ru-RU" sz="1500" dirty="0" smtClean="0"/>
          </a:p>
          <a:p>
            <a:r>
              <a:rPr lang="ru-RU" sz="1500" b="1" dirty="0" smtClean="0"/>
              <a:t>Оперные сочинения</a:t>
            </a:r>
            <a:endParaRPr lang="ru-RU" sz="1500" dirty="0" smtClean="0"/>
          </a:p>
          <a:p>
            <a:r>
              <a:rPr lang="ru-RU" sz="1500" dirty="0" smtClean="0"/>
              <a:t>«Креонт», поставлена в Венеции в 1776 г.</a:t>
            </a:r>
          </a:p>
          <a:p>
            <a:r>
              <a:rPr lang="ru-RU" sz="1500" dirty="0" smtClean="0"/>
              <a:t>«</a:t>
            </a:r>
            <a:r>
              <a:rPr lang="ru-RU" sz="1500" dirty="0" err="1" smtClean="0"/>
              <a:t>Алкид</a:t>
            </a:r>
            <a:r>
              <a:rPr lang="ru-RU" sz="1500" dirty="0" smtClean="0"/>
              <a:t>», там же в 1778 г.</a:t>
            </a:r>
          </a:p>
          <a:p>
            <a:r>
              <a:rPr lang="ru-RU" sz="1500" dirty="0" smtClean="0"/>
              <a:t>«Квинт Фабий», поставлена в герцогском театре в </a:t>
            </a:r>
            <a:r>
              <a:rPr lang="ru-RU" sz="1500" dirty="0" err="1" smtClean="0"/>
              <a:t>Модене</a:t>
            </a:r>
            <a:r>
              <a:rPr lang="ru-RU" sz="1500" dirty="0" smtClean="0"/>
              <a:t> </a:t>
            </a:r>
            <a:r>
              <a:rPr lang="ru-RU" sz="1500" dirty="0" err="1" smtClean="0"/>
              <a:t>в</a:t>
            </a:r>
            <a:r>
              <a:rPr lang="ru-RU" sz="1500" dirty="0" smtClean="0"/>
              <a:t> 1778 г.</a:t>
            </a:r>
          </a:p>
          <a:p>
            <a:r>
              <a:rPr lang="ru-RU" sz="1500" dirty="0" smtClean="0"/>
              <a:t>«Празднество сеньора», поставлена в Павловске в 1786 г.</a:t>
            </a:r>
          </a:p>
          <a:p>
            <a:r>
              <a:rPr lang="ru-RU" sz="1500" dirty="0" smtClean="0"/>
              <a:t>«Сокол», поставлена в Гатчине в 1786 г.</a:t>
            </a:r>
          </a:p>
          <a:p>
            <a:r>
              <a:rPr lang="ru-RU" sz="1500" dirty="0" smtClean="0"/>
              <a:t>«Сын-соперник», поставлена в Павловске в 1787 г</a:t>
            </a:r>
            <a:r>
              <a:rPr lang="ru-RU" sz="1500" dirty="0" smtClean="0"/>
              <a:t>.</a:t>
            </a:r>
            <a:endParaRPr lang="ru-RU" sz="1500" dirty="0" smtClean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91</TotalTime>
  <Words>266</Words>
  <Application>Microsoft Office PowerPoint</Application>
  <PresentationFormat>Экран (4:3)</PresentationFormat>
  <Paragraphs>78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Обычная</vt:lpstr>
      <vt:lpstr>Презентация</vt:lpstr>
      <vt:lpstr>Слайд 2</vt:lpstr>
      <vt:lpstr>Дми́трий Степа́нович Бортня́нский</vt:lpstr>
      <vt:lpstr>ОСНОВНЫЕ ДАТЫ ЖИЗНИ И ТВОРЧЕСТВА</vt:lpstr>
      <vt:lpstr>ОСНОВНЫЕ ДАТЫ ЖИЗНИ И ТВОРЧЕСТВА</vt:lpstr>
      <vt:lpstr> Титульный лист отпечатанного либретто оперы Д.С. Бортнянского "Креонт", поставленной в Венеции, в театре "Сан Бенедетто" (Святой Бенедикт) в 1776 году.</vt:lpstr>
      <vt:lpstr>АЛКИД (Alcido) — опера   в 3 действиях, итальянское либретто П. Метастазио. Первая постановка: Венеция, 1778 г.; первое исполнение в СССР (концертное): Киев, 17 января 1984 г.</vt:lpstr>
      <vt:lpstr>СОКОЛ (Le faucon) — комическая опера Д. Бортнянского в 3 д., французское либретто Ф. Г. Лафермьера. Впервые исполнена придворными в Гатчинском дворце 11 октября 1786 г.</vt:lpstr>
      <vt:lpstr>ПРОИЗВЕДЕНИЯ</vt:lpstr>
      <vt:lpstr>ПРОИЗВЕДЕНИЯ</vt:lpstr>
      <vt:lpstr>Материалы взяты с сайтов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WindowsXP</dc:creator>
  <cp:lastModifiedBy>WindowsXP</cp:lastModifiedBy>
  <cp:revision>10</cp:revision>
  <dcterms:created xsi:type="dcterms:W3CDTF">2012-12-20T17:17:19Z</dcterms:created>
  <dcterms:modified xsi:type="dcterms:W3CDTF">2012-12-20T18:48:57Z</dcterms:modified>
</cp:coreProperties>
</file>