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AB02E-FDE3-4966-9748-46A8416DB78F}" type="datetimeFigureOut">
              <a:rPr lang="ru-RU"/>
              <a:t>07.11.2014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0197-DF03-4699-A3DE-7C562B4D85DD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16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0197-DF03-4699-A3DE-7C562B4D85DD}" type="slidenum">
              <a:rPr lang="ru-RU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52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6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3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4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9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5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0543" y="5497997"/>
            <a:ext cx="6198427" cy="13874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entury Gothic"/>
              </a:rPr>
              <a:t>Виконала</a:t>
            </a:r>
            <a:br>
              <a:rPr lang="ru-RU" dirty="0">
                <a:solidFill>
                  <a:schemeClr val="tx1"/>
                </a:solidFill>
                <a:latin typeface="Century Gothic"/>
              </a:rPr>
            </a:br>
            <a:r>
              <a:rPr lang="ru-RU" dirty="0">
                <a:solidFill>
                  <a:schemeClr val="tx1"/>
                </a:solidFill>
                <a:latin typeface="Century Gothic"/>
              </a:rPr>
              <a:t>учениця 11-А класу</a:t>
            </a:r>
            <a:br>
              <a:rPr lang="ru-RU" dirty="0">
                <a:solidFill>
                  <a:schemeClr val="tx1"/>
                </a:solidFill>
                <a:latin typeface="Century Gothic"/>
              </a:rPr>
            </a:br>
            <a:r>
              <a:rPr lang="ru-RU" dirty="0">
                <a:solidFill>
                  <a:schemeClr val="tx1"/>
                </a:solidFill>
                <a:latin typeface="Century Gothic"/>
              </a:rPr>
              <a:t>Окулічева Ольга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773" y="1561813"/>
            <a:ext cx="11762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ХІМІЧНІ ОПІКИ. ПРИЧИНИ. ПЕРША ДОПОМОГА</a:t>
            </a:r>
            <a:endParaRPr lang="uk-UA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7887">
            <a:off x="925917" y="3918062"/>
            <a:ext cx="1833932" cy="25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079" y="1116808"/>
            <a:ext cx="6704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Хімічний опік </a:t>
            </a:r>
            <a:r>
              <a:rPr lang="uk-UA" sz="2400" dirty="0">
                <a:latin typeface="Century Gothic" panose="020B0502020202020204" pitchFamily="34" charset="0"/>
              </a:rPr>
              <a:t>– це ушкодження тканин, що виникає під дією кислот, лугів, солей важких металів, їдких рідин і інших хімічно активних речовин</a:t>
            </a:r>
            <a:r>
              <a:rPr lang="uk-UA" sz="2400" dirty="0" smtClean="0">
                <a:latin typeface="Century Gothic" panose="020B0502020202020204" pitchFamily="34" charset="0"/>
              </a:rPr>
              <a:t>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9" y="3612216"/>
            <a:ext cx="4999858" cy="3194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" y="3313023"/>
            <a:ext cx="5665740" cy="3343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52" y="191060"/>
            <a:ext cx="3602276" cy="34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3" y="1297908"/>
            <a:ext cx="7647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Глибина і тяжкість хімічного опіку залежить від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uk-UA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entury Gothic" panose="020B0502020202020204" pitchFamily="34" charset="0"/>
              </a:rPr>
              <a:t>сили і механізму дії хімічної </a:t>
            </a:r>
            <a:r>
              <a:rPr lang="uk-UA" sz="2400" dirty="0" smtClean="0">
                <a:latin typeface="Century Gothic" panose="020B0502020202020204" pitchFamily="34" charset="0"/>
              </a:rPr>
              <a:t>речовини;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entury Gothic" panose="020B0502020202020204" pitchFamily="34" charset="0"/>
              </a:rPr>
              <a:t>кількості і концентрації хімічної </a:t>
            </a:r>
            <a:r>
              <a:rPr lang="uk-UA" sz="2400" dirty="0" smtClean="0">
                <a:latin typeface="Century Gothic" panose="020B0502020202020204" pitchFamily="34" charset="0"/>
              </a:rPr>
              <a:t>речовини;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тривалості дії </a:t>
            </a:r>
            <a:r>
              <a:rPr lang="uk-UA" sz="2400" dirty="0">
                <a:latin typeface="Century Gothic" panose="020B0502020202020204" pitchFamily="34" charset="0"/>
              </a:rPr>
              <a:t>і міри проникнення хімічної </a:t>
            </a:r>
            <a:r>
              <a:rPr lang="uk-UA" sz="2400" dirty="0" smtClean="0">
                <a:latin typeface="Century Gothic" panose="020B0502020202020204" pitchFamily="34" charset="0"/>
              </a:rPr>
              <a:t>речовини.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300">
            <a:off x="8186270" y="256174"/>
            <a:ext cx="3250794" cy="325079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9" y="3885045"/>
            <a:ext cx="10590934" cy="263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9" y="1668443"/>
            <a:ext cx="7813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 тяжкості і глибині поразки тканин 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опіки підрозділяються </a:t>
            </a:r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4 ступені: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 </a:t>
            </a:r>
            <a:r>
              <a:rPr lang="uk-UA" sz="2400" dirty="0">
                <a:latin typeface="Century Gothic" panose="020B0502020202020204" pitchFamily="34" charset="0"/>
              </a:rPr>
              <a:t>ступінь (поразка епідермісу, верхнього шару </a:t>
            </a:r>
            <a:r>
              <a:rPr lang="uk-UA" sz="2400" dirty="0" smtClean="0">
                <a:latin typeface="Century Gothic" panose="020B0502020202020204" pitchFamily="34" charset="0"/>
              </a:rPr>
              <a:t>шкіри);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II </a:t>
            </a:r>
            <a:r>
              <a:rPr lang="uk-UA" sz="2400" dirty="0">
                <a:latin typeface="Century Gothic" panose="020B0502020202020204" pitchFamily="34" charset="0"/>
              </a:rPr>
              <a:t>ступінь (поразка глибших шарів </a:t>
            </a:r>
            <a:r>
              <a:rPr lang="uk-UA" sz="2400" dirty="0" smtClean="0">
                <a:latin typeface="Century Gothic" panose="020B0502020202020204" pitchFamily="34" charset="0"/>
              </a:rPr>
              <a:t>шкіри;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III </a:t>
            </a:r>
            <a:r>
              <a:rPr lang="uk-UA" sz="2400" dirty="0">
                <a:latin typeface="Century Gothic" panose="020B0502020202020204" pitchFamily="34" charset="0"/>
              </a:rPr>
              <a:t>ступінь (поразка глибших шарів шкіри </a:t>
            </a:r>
            <a:r>
              <a:rPr lang="uk-UA" sz="2400" dirty="0" smtClean="0">
                <a:latin typeface="Century Gothic" panose="020B0502020202020204" pitchFamily="34" charset="0"/>
              </a:rPr>
              <a:t>до </a:t>
            </a:r>
            <a:r>
              <a:rPr lang="uk-UA" sz="2400" dirty="0">
                <a:latin typeface="Century Gothic" panose="020B0502020202020204" pitchFamily="34" charset="0"/>
              </a:rPr>
              <a:t>підшкірної жирової тканини</a:t>
            </a:r>
            <a:r>
              <a:rPr lang="uk-UA" sz="2400" dirty="0" smtClean="0">
                <a:latin typeface="Century Gothic" panose="020B0502020202020204" pitchFamily="34" charset="0"/>
              </a:rPr>
              <a:t>);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IV </a:t>
            </a:r>
            <a:r>
              <a:rPr lang="uk-UA" sz="2400" dirty="0">
                <a:latin typeface="Century Gothic" panose="020B0502020202020204" pitchFamily="34" charset="0"/>
              </a:rPr>
              <a:t>ступінь  опіку (поразка усіх </a:t>
            </a:r>
            <a:r>
              <a:rPr lang="uk-UA" sz="2400" dirty="0" smtClean="0">
                <a:latin typeface="Century Gothic" panose="020B0502020202020204" pitchFamily="34" charset="0"/>
              </a:rPr>
              <a:t>тканин: </a:t>
            </a:r>
            <a:r>
              <a:rPr lang="uk-UA" sz="2400" dirty="0">
                <a:latin typeface="Century Gothic" panose="020B0502020202020204" pitchFamily="34" charset="0"/>
              </a:rPr>
              <a:t>шкіри, м’язів, сухожиль </a:t>
            </a:r>
            <a:r>
              <a:rPr lang="uk-UA" sz="2400" dirty="0" smtClean="0">
                <a:latin typeface="Century Gothic" panose="020B0502020202020204" pitchFamily="34" charset="0"/>
              </a:rPr>
              <a:t>до </a:t>
            </a:r>
            <a:r>
              <a:rPr lang="uk-UA" sz="2400" dirty="0">
                <a:latin typeface="Century Gothic" panose="020B0502020202020204" pitchFamily="34" charset="0"/>
              </a:rPr>
              <a:t>кісток).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1" y="263236"/>
            <a:ext cx="4128654" cy="622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9" y="277091"/>
            <a:ext cx="633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ПЕРША ДОПОМОГА</a:t>
            </a:r>
            <a:endParaRPr lang="uk-UA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238" y="1949441"/>
            <a:ext cx="72199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uk-UA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Надання першої допомоги при хімічних опіках шкіри включає: </a:t>
            </a:r>
            <a:endParaRPr lang="uk-UA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швидке </a:t>
            </a:r>
            <a:r>
              <a:rPr lang="uk-UA" sz="2400" dirty="0">
                <a:latin typeface="Century Gothic" panose="020B0502020202020204" pitchFamily="34" charset="0"/>
              </a:rPr>
              <a:t>видалення хімічної речовини з ураженої поверхні, </a:t>
            </a:r>
            <a:endParaRPr lang="uk-UA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зниження </a:t>
            </a:r>
            <a:r>
              <a:rPr lang="uk-UA" sz="2400" dirty="0">
                <a:latin typeface="Century Gothic" panose="020B0502020202020204" pitchFamily="34" charset="0"/>
              </a:rPr>
              <a:t>концентрації його залишків на шкірі за рахунок щедрого промивання </a:t>
            </a:r>
            <a:r>
              <a:rPr lang="uk-UA" sz="2400" dirty="0" smtClean="0">
                <a:latin typeface="Century Gothic" panose="020B0502020202020204" pitchFamily="34" charset="0"/>
              </a:rPr>
              <a:t>водою,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охолодження </a:t>
            </a:r>
            <a:r>
              <a:rPr lang="uk-UA" sz="2400" dirty="0">
                <a:latin typeface="Century Gothic" panose="020B0502020202020204" pitchFamily="34" charset="0"/>
              </a:rPr>
              <a:t>уражених ділянок з метою зменшення болю.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87" y="1108089"/>
            <a:ext cx="4051526" cy="261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86" y="3851564"/>
            <a:ext cx="4240845" cy="26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4" y="2246853"/>
            <a:ext cx="7399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sz="2400" dirty="0">
                <a:latin typeface="Century Gothic" panose="020B0502020202020204" pitchFamily="34" charset="0"/>
              </a:rPr>
              <a:t>При </a:t>
            </a:r>
            <a:r>
              <a:rPr lang="uk-UA" sz="2400" dirty="0" smtClean="0">
                <a:latin typeface="Century Gothic" panose="020B0502020202020204" pitchFamily="34" charset="0"/>
              </a:rPr>
              <a:t>потраплянні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кислоти у вигляді рідини</a:t>
            </a:r>
            <a:r>
              <a:rPr lang="ru-RU" sz="2400" dirty="0">
                <a:latin typeface="Century Gothic" panose="020B0502020202020204" pitchFamily="34" charset="0"/>
              </a:rPr>
              <a:t>, пару або газів в очі або порожнину рота необхідно промити їх великою кількістю води, а потім розчином питної соди (</a:t>
            </a:r>
            <a:r>
              <a:rPr lang="ru-RU" sz="2400" dirty="0" smtClean="0">
                <a:latin typeface="Century Gothic" panose="020B0502020202020204" pitchFamily="34" charset="0"/>
              </a:rPr>
              <a:t>1/2 </a:t>
            </a:r>
            <a:r>
              <a:rPr lang="ru-RU" sz="2400" dirty="0">
                <a:latin typeface="Century Gothic" panose="020B0502020202020204" pitchFamily="34" charset="0"/>
              </a:rPr>
              <a:t>чайної ложки соди на склянку води).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02" y="387428"/>
            <a:ext cx="3739498" cy="60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5632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9750"/>
            <a:r>
              <a:rPr lang="uk-UA" sz="2400" dirty="0" smtClean="0">
                <a:latin typeface="Century Gothic" panose="020B0502020202020204" pitchFamily="34" charset="0"/>
              </a:rPr>
              <a:t>При опіку шкіри 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лугом</a:t>
            </a:r>
            <a:r>
              <a:rPr lang="uk-UA" sz="2400" dirty="0" smtClean="0">
                <a:latin typeface="Century Gothic" panose="020B0502020202020204" pitchFamily="34" charset="0"/>
              </a:rPr>
              <a:t> роблять примочки (пов'язки) розчином борної кислоти (чайна ложка кислоти на склянку води) або слабким розчином оцтової кислоти (столовим оцтом, наполовину розведеним водою).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2871593"/>
            <a:ext cx="2534103" cy="3543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42" y="505343"/>
            <a:ext cx="4739987" cy="27904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6830" y="4172481"/>
            <a:ext cx="8715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uk-UA" sz="2400" dirty="0" smtClean="0">
                <a:latin typeface="Century Gothic" panose="020B0502020202020204" pitchFamily="34" charset="0"/>
              </a:rPr>
              <a:t>При влученні </a:t>
            </a:r>
            <a:r>
              <a:rPr lang="uk-UA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бризок лугу </a:t>
            </a:r>
            <a:r>
              <a:rPr lang="uk-UA" sz="2400" dirty="0" smtClean="0">
                <a:latin typeface="Century Gothic" panose="020B0502020202020204" pitchFamily="34" charset="0"/>
              </a:rPr>
              <a:t>або їх пару в очі та порожнину рота слід промити уражені місця великою кількістю води, а потім розчином борної кислоти (1/2 чайної ложки кислоти на склянку води).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8" y="236065"/>
            <a:ext cx="12053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Звертатися до лікаря необхідно, якщо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Century Gothic" panose="020B0502020202020204" pitchFamily="34" charset="0"/>
              </a:rPr>
              <a:t>у</a:t>
            </a:r>
            <a:r>
              <a:rPr lang="uk-UA" sz="2400" dirty="0" smtClean="0">
                <a:latin typeface="Century Gothic" panose="020B0502020202020204" pitchFamily="34" charset="0"/>
              </a:rPr>
              <a:t> </a:t>
            </a:r>
            <a:r>
              <a:rPr lang="uk-UA" sz="2400" dirty="0">
                <a:latin typeface="Century Gothic" panose="020B0502020202020204" pitchFamily="34" charset="0"/>
              </a:rPr>
              <a:t>потерпілого є ознаки </a:t>
            </a:r>
            <a:r>
              <a:rPr lang="uk-UA" sz="2400" dirty="0" smtClean="0">
                <a:latin typeface="Century Gothic" panose="020B0502020202020204" pitchFamily="34" charset="0"/>
              </a:rPr>
              <a:t>шоку;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хімічний </a:t>
            </a:r>
            <a:r>
              <a:rPr lang="uk-UA" sz="2400" dirty="0">
                <a:latin typeface="Century Gothic" panose="020B0502020202020204" pitchFamily="34" charset="0"/>
              </a:rPr>
              <a:t>опік поширився глибше за перший шар шкіри і охоплює ділянку діаметром більше 7,5 </a:t>
            </a:r>
            <a:r>
              <a:rPr lang="uk-UA" sz="2400" dirty="0" smtClean="0">
                <a:latin typeface="Century Gothic" panose="020B0502020202020204" pitchFamily="34" charset="0"/>
              </a:rPr>
              <a:t>см;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хімічним </a:t>
            </a:r>
            <a:r>
              <a:rPr lang="uk-UA" sz="2400" dirty="0">
                <a:latin typeface="Century Gothic" panose="020B0502020202020204" pitchFamily="34" charset="0"/>
              </a:rPr>
              <a:t>опіком торкнулися очі, руки, ноги, лице, область паху, сідниць або великого суглоба, а також порожнина рота і </a:t>
            </a:r>
            <a:r>
              <a:rPr lang="uk-UA" sz="2400" dirty="0" smtClean="0">
                <a:latin typeface="Century Gothic" panose="020B0502020202020204" pitchFamily="34" charset="0"/>
              </a:rPr>
              <a:t>стравохід;</a:t>
            </a:r>
            <a:endParaRPr lang="uk-UA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потерпілий </a:t>
            </a:r>
            <a:r>
              <a:rPr lang="uk-UA" sz="2400" dirty="0">
                <a:latin typeface="Century Gothic" panose="020B0502020202020204" pitchFamily="34" charset="0"/>
              </a:rPr>
              <a:t>відчуває сильний біль, який не вдається зняти за допомогою </a:t>
            </a:r>
            <a:r>
              <a:rPr lang="uk-UA" sz="2400" dirty="0" err="1">
                <a:latin typeface="Century Gothic" panose="020B0502020202020204" pitchFamily="34" charset="0"/>
              </a:rPr>
              <a:t>безрецептурних</a:t>
            </a:r>
            <a:r>
              <a:rPr lang="uk-UA" sz="2400" dirty="0">
                <a:latin typeface="Century Gothic" panose="020B0502020202020204" pitchFamily="34" charset="0"/>
              </a:rPr>
              <a:t> анальгетиків, наприклад, </a:t>
            </a:r>
            <a:r>
              <a:rPr lang="uk-UA" sz="2400" dirty="0" err="1">
                <a:latin typeface="Century Gothic" panose="020B0502020202020204" pitchFamily="34" charset="0"/>
              </a:rPr>
              <a:t>ацетаминофена</a:t>
            </a:r>
            <a:r>
              <a:rPr lang="uk-UA" sz="2400" dirty="0">
                <a:latin typeface="Century Gothic" panose="020B0502020202020204" pitchFamily="34" charset="0"/>
              </a:rPr>
              <a:t> або </a:t>
            </a:r>
            <a:r>
              <a:rPr lang="uk-UA" sz="2400" dirty="0" err="1">
                <a:latin typeface="Century Gothic" panose="020B0502020202020204" pitchFamily="34" charset="0"/>
              </a:rPr>
              <a:t>ібупрофена</a:t>
            </a:r>
            <a:r>
              <a:rPr lang="uk-UA" sz="2400" dirty="0">
                <a:latin typeface="Century Gothic" panose="020B0502020202020204" pitchFamily="34" charset="0"/>
              </a:rPr>
              <a:t>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" y="3960281"/>
            <a:ext cx="2962680" cy="2222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b="43075"/>
          <a:stretch/>
        </p:blipFill>
        <p:spPr>
          <a:xfrm>
            <a:off x="3716086" y="3352800"/>
            <a:ext cx="4504302" cy="325823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97" y="3951467"/>
            <a:ext cx="3040503" cy="20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ази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92</TotalTime>
  <Words>340</Words>
  <Application>Microsoft Office PowerPoint</Application>
  <PresentationFormat>Произвольный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ХІМІЧНІ ОПІКИ</dc:title>
  <dc:creator/>
  <cp:lastModifiedBy>Admin</cp:lastModifiedBy>
  <cp:revision>11</cp:revision>
  <dcterms:created xsi:type="dcterms:W3CDTF">2012-07-30T23:42:41Z</dcterms:created>
  <dcterms:modified xsi:type="dcterms:W3CDTF">2014-11-07T14:35:02Z</dcterms:modified>
</cp:coreProperties>
</file>