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30BB6-9C44-49FF-AE50-EFE0DC030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925B8-B392-464B-A067-14EC25996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B4BCC-A03F-4E0E-9DDB-A3C528920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74AD3-A8DA-43A1-BBA3-187213953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6F31-5D80-4DED-8BF9-CE2B85505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5FBF8-C5C3-4A13-A27D-64A58F15DF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5E074-8B41-4F57-96D0-5C06C164E1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E53B3-4F80-415F-BE7D-8D788072D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F583-90EA-4682-B525-ECA477041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F357-DB48-4187-92B4-536C39C15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5507-7B3F-4A55-A4B0-B876A8786A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7A5A7A-5CF5-4DAA-A3DB-D9EF0FB693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search?c%5bq%5d=%CC%EE%F6%E0%F0%F2&amp;c%5bsection%5d=audio&amp;c%5bperformer%5d=1" TargetMode="External"/><Relationship Id="rId13" Type="http://schemas.openxmlformats.org/officeDocument/2006/relationships/image" Target="../media/image19.png"/><Relationship Id="rId3" Type="http://schemas.openxmlformats.org/officeDocument/2006/relationships/audio" Target="file:///C:\Users\&#1040;&#1085;&#1076;&#1088;&#1077;&#1081;\Desktop\&#1042;.%20&#1040;.%20&#1052;&#1086;&#1094;&#1072;&#1088;&#1090;.%20-%20&#1055;&#1083;&#1072;&#1095;%20&#1087;&#1086;%20&#1083;&#1102;&#1073;&#1074;&#1080;.mp3" TargetMode="Externa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.png"/><Relationship Id="rId2" Type="http://schemas.openxmlformats.org/officeDocument/2006/relationships/audio" Target="file:///C:\Users\&#1040;&#1085;&#1076;&#1088;&#1077;&#1081;\Desktop\&#1042;.&#1040;.%20&#1052;&#1086;&#1094;&#1072;&#1088;&#1090;%20-%20&#1084;&#1077;&#1083;&#1086;&#1076;&#1080;&#1103;%2017.mp3" TargetMode="External"/><Relationship Id="rId1" Type="http://schemas.openxmlformats.org/officeDocument/2006/relationships/audio" Target="file:///C:\Users\&#1040;&#1085;&#1076;&#1088;&#1077;&#1081;\Desktop\&#1052;&#1086;&#1094;&#1072;&#1088;&#1090;%20-%20&#1056;&#1077;&#1082;&#1074;&#1080;&#1077;&#1084;%20&#1087;&#1086;%20&#1084;&#1077;&#1095;&#1090;&#1077;.mp3" TargetMode="External"/><Relationship Id="rId6" Type="http://schemas.openxmlformats.org/officeDocument/2006/relationships/audio" Target="file:///C:\Users\&#1040;&#1085;&#1076;&#1088;&#1077;&#1081;\Desktop\&#1042;.&#1040;.&#1052;&#1086;&#1094;&#1072;&#1088;&#1090;%20-%20&#1057;&#1080;&#1084;&#1092;&#1086;&#1085;&#1080;&#1103;%20&#1089;&#1077;&#1088;&#1076;&#1094;&#1072;.mp3" TargetMode="External"/><Relationship Id="rId11" Type="http://schemas.openxmlformats.org/officeDocument/2006/relationships/image" Target="../media/image17.png"/><Relationship Id="rId5" Type="http://schemas.openxmlformats.org/officeDocument/2006/relationships/audio" Target="file:///C:\Users\&#1040;&#1085;&#1076;&#1088;&#1077;&#1081;\Desktop\&#1042;.&#1040;.%20&#1052;&#1086;&#1094;&#1072;&#1088;&#1090;%20-%20&#1057;&#1080;&#1084;&#1092;&#1086;&#1085;&#1080;&#1103;%20&#8470;25.mp3" TargetMode="External"/><Relationship Id="rId10" Type="http://schemas.openxmlformats.org/officeDocument/2006/relationships/image" Target="../media/image16.png"/><Relationship Id="rId4" Type="http://schemas.openxmlformats.org/officeDocument/2006/relationships/audio" Target="file:///C:\Users\&#1040;&#1085;&#1076;&#1088;&#1077;&#1081;\Desktop\&#1042;.&#1040;.&#1052;&#1086;&#1094;&#1072;&#1088;&#1090;%20-%20&#1057;&#1080;&#1084;&#1092;&#1086;&#1085;&#1080;&#1103;%20&#8470;6.%20&#1052;&#1091;&#1079;&#1099;&#1082;&#1072;%20&#1072;&#1085;&#1075;&#1077;&#1083;&#1086;&#1074;.mp3" TargetMode="Externa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782" TargetMode="External"/><Relationship Id="rId2" Type="http://schemas.openxmlformats.org/officeDocument/2006/relationships/hyperlink" Target="http://uk.wikipedia.org/wiki/4_%D1%81%D0%B5%D1%80%D0%BF%D0%BD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1783" TargetMode="External"/><Relationship Id="rId4" Type="http://schemas.openxmlformats.org/officeDocument/2006/relationships/hyperlink" Target="http://uk.wikipedia.org/wiki/%D0%9C%D0%BE%D1%86%D0%B0%D1%80%D1%82_%D0%A4%D1%80%D0%B0%D0%BD%D1%86_%D0%9A%D1%81%D0%B0%D0%B2%D0%B5%D1%80_%D0%92%D0%BE%D0%BB%D1%8C%D1%84%D0%B3%D0%B0%D0%BD%D0%B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uk.wikipedia.org/wiki/30_%D0%B2%D0%B5%D1%80%D0%B5%D1%81%D0%BD%D1%8F" TargetMode="External"/><Relationship Id="rId7" Type="http://schemas.openxmlformats.org/officeDocument/2006/relationships/hyperlink" Target="http://uk.wikipedia.org/wiki/7_%D0%B3%D1%80%D1%83%D0%B4%D0%BD%D1%8F" TargetMode="External"/><Relationship Id="rId2" Type="http://schemas.openxmlformats.org/officeDocument/2006/relationships/hyperlink" Target="http://uk.wikipedia.org/wiki/%D0%9C%D0%B8%D0%BB%D0%BE%D1%81%D0%B5%D1%80%D0%B4%D1%8F_%D0%A2%D1%96%D1%82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1791" TargetMode="External"/><Relationship Id="rId5" Type="http://schemas.openxmlformats.org/officeDocument/2006/relationships/hyperlink" Target="http://uk.wikipedia.org/wiki/5_%D0%B3%D1%80%D1%83%D0%B4%D0%BD%D1%8F" TargetMode="External"/><Relationship Id="rId4" Type="http://schemas.openxmlformats.org/officeDocument/2006/relationships/hyperlink" Target="http://uk.wikipedia.org/wiki/20_%D0%BB%D0%B8%D1%81%D1%82%D0%BE%D0%BF%D0%B0%D0%B4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Моцарт, Вольфганг Амадей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058" name="Picture 10" descr="Вольфґанґ Амадей Моцарт. Портрет роботи Барбари Крафт, виконаний у 1819 на основі прижиттєвих зображ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288032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7510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Памятник Моцарту в парке Бурггартен</a:t>
            </a:r>
            <a:endParaRPr lang="uk-UA" sz="3200" dirty="0"/>
          </a:p>
        </p:txBody>
      </p:sp>
      <p:pic>
        <p:nvPicPr>
          <p:cNvPr id="21506" name="Picture 2" descr="http://os1.i.ua/3/1/8377184_278638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9440"/>
            <a:ext cx="7848872" cy="6298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Творча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спадщина</a:t>
            </a:r>
            <a:r>
              <a:rPr lang="ru-RU" sz="2800" b="1" dirty="0" smtClean="0"/>
              <a:t> Моцарта </a:t>
            </a:r>
            <a:r>
              <a:rPr lang="ru-RU" sz="2800" b="1" dirty="0" smtClean="0"/>
              <a:t>становить </a:t>
            </a:r>
            <a:r>
              <a:rPr lang="ru-RU" sz="2800" b="1" dirty="0" err="1" smtClean="0"/>
              <a:t>більш</a:t>
            </a:r>
            <a:r>
              <a:rPr lang="ru-RU" sz="2800" b="1" dirty="0" smtClean="0"/>
              <a:t> 600 </a:t>
            </a:r>
            <a:r>
              <a:rPr lang="ru-RU" sz="2800" b="1" dirty="0" err="1" smtClean="0"/>
              <a:t>добутків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охоплюють</a:t>
            </a:r>
            <a:r>
              <a:rPr lang="ru-RU" sz="2800" b="1" dirty="0" smtClean="0"/>
              <a:t> практично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жанри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музичного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мистецтва</a:t>
            </a:r>
            <a:r>
              <a:rPr lang="ru-RU" sz="2800" b="1" dirty="0" smtClean="0"/>
              <a:t>:</a:t>
            </a:r>
          </a:p>
          <a:p>
            <a:r>
              <a:rPr lang="ru-RU" sz="2800" b="1" dirty="0" smtClean="0"/>
              <a:t>- </a:t>
            </a:r>
            <a:r>
              <a:rPr lang="uk-UA" sz="2800" dirty="0" err="1" smtClean="0"/>
              <a:t>симфония</a:t>
            </a:r>
            <a:endParaRPr lang="uk-UA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инструментальный концерт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/>
              <a:t>камерная </a:t>
            </a:r>
            <a:r>
              <a:rPr lang="ru-RU" sz="2800" dirty="0" smtClean="0"/>
              <a:t>музыка</a:t>
            </a:r>
          </a:p>
          <a:p>
            <a:pPr>
              <a:buFontTx/>
              <a:buChar char="-"/>
            </a:pPr>
            <a:r>
              <a:rPr lang="ru-RU" sz="2800" dirty="0" smtClean="0"/>
              <a:t> опера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/>
              <a:t>оратория.</a:t>
            </a:r>
            <a:endParaRPr lang="uk-UA" sz="2800" b="1" dirty="0"/>
          </a:p>
        </p:txBody>
      </p:sp>
      <p:pic>
        <p:nvPicPr>
          <p:cNvPr id="1026" name="Picture 2" descr="http://www.belcanto.ru/media/images/composition/121019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979962" cy="3573016"/>
          </a:xfrm>
          <a:prstGeom prst="rect">
            <a:avLst/>
          </a:prstGeom>
          <a:noFill/>
        </p:spPr>
      </p:pic>
      <p:pic>
        <p:nvPicPr>
          <p:cNvPr id="1028" name="Picture 4" descr="http://www.bugaga.ru/uploads/posts/2010-01/126497034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705225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hlinkClick r:id="rId8"/>
              </a:rPr>
              <a:t/>
            </a:r>
            <a:br>
              <a:rPr lang="uk-UA" sz="2400" b="1" dirty="0" smtClean="0">
                <a:hlinkClick r:id="rId8"/>
              </a:rPr>
            </a:br>
            <a:r>
              <a:rPr lang="uk-UA" sz="2400" b="1" dirty="0" smtClean="0"/>
              <a:t>Моцарт</a:t>
            </a:r>
            <a:r>
              <a:rPr lang="uk-UA" sz="2400" dirty="0" smtClean="0"/>
              <a:t> –</a:t>
            </a:r>
            <a:r>
              <a:rPr lang="uk-UA" sz="2400" b="1" dirty="0" smtClean="0"/>
              <a:t> </a:t>
            </a:r>
            <a:r>
              <a:rPr lang="uk-UA" sz="2400" b="1" dirty="0" err="1" smtClean="0"/>
              <a:t>Реквием</a:t>
            </a:r>
            <a:r>
              <a:rPr lang="uk-UA" sz="2400" b="1" dirty="0" smtClean="0"/>
              <a:t> по </a:t>
            </a:r>
            <a:r>
              <a:rPr lang="uk-UA" sz="2400" b="1" dirty="0" err="1" smtClean="0"/>
              <a:t>мечте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4066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В.А. Моцарт - </a:t>
            </a:r>
            <a:r>
              <a:rPr lang="uk-UA" sz="2400" b="1" dirty="0" err="1" smtClean="0"/>
              <a:t>мелодия</a:t>
            </a:r>
            <a:r>
              <a:rPr lang="uk-UA" sz="2400" b="1" dirty="0" smtClean="0"/>
              <a:t> 17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16832"/>
            <a:ext cx="476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В. А. Моцарт. - Плач по любви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5649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В.А.Моцарт - Симфония №6. Музыка ангелов</a:t>
            </a:r>
            <a:endParaRPr lang="uk-UA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717032"/>
            <a:ext cx="4714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В.А. Моцарт - </a:t>
            </a:r>
            <a:r>
              <a:rPr lang="uk-UA" sz="2400" b="1" dirty="0" err="1" smtClean="0"/>
              <a:t>Симфония</a:t>
            </a:r>
            <a:r>
              <a:rPr lang="uk-UA" sz="2400" b="1" dirty="0" smtClean="0"/>
              <a:t> №25</a:t>
            </a:r>
            <a:endParaRPr lang="uk-UA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437112"/>
            <a:ext cx="502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В.А.Моцарт - </a:t>
            </a:r>
            <a:r>
              <a:rPr lang="uk-UA" sz="2400" b="1" dirty="0" err="1" smtClean="0"/>
              <a:t>Симфония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сердца</a:t>
            </a:r>
            <a:endParaRPr lang="uk-UA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5172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-Основные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оперы: Митридат, царь понтийский (1770),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Идоменей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, царь критский (1781), Похищение из сераля (1782), Свадьба Фигаро (1786),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Дон-Жуан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 (1787), Так поступают все женщины (1790), Милосердие Тита (1791), Волшебная флейта (1791</a:t>
            </a:r>
            <a:endParaRPr lang="uk-UA" sz="2000" b="1" dirty="0"/>
          </a:p>
        </p:txBody>
      </p:sp>
      <p:pic>
        <p:nvPicPr>
          <p:cNvPr id="18" name="Моцарт - Реквием по меч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004048" y="548680"/>
            <a:ext cx="584448" cy="584448"/>
          </a:xfrm>
          <a:prstGeom prst="rect">
            <a:avLst/>
          </a:prstGeom>
        </p:spPr>
      </p:pic>
      <p:pic>
        <p:nvPicPr>
          <p:cNvPr id="19" name="В.А. Моцарт - мелодия 1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88024" y="1268760"/>
            <a:ext cx="584448" cy="584448"/>
          </a:xfrm>
          <a:prstGeom prst="rect">
            <a:avLst/>
          </a:prstGeom>
        </p:spPr>
      </p:pic>
      <p:pic>
        <p:nvPicPr>
          <p:cNvPr id="20" name="В. А. Моцарт. - Плач по любв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5364088" y="1916832"/>
            <a:ext cx="584448" cy="584448"/>
          </a:xfrm>
          <a:prstGeom prst="rect">
            <a:avLst/>
          </a:prstGeom>
        </p:spPr>
      </p:pic>
      <p:pic>
        <p:nvPicPr>
          <p:cNvPr id="21" name="В.А.Моцарт - Симфония №6. Музыка ангелов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5436096" y="2852936"/>
            <a:ext cx="512440" cy="512440"/>
          </a:xfrm>
          <a:prstGeom prst="rect">
            <a:avLst/>
          </a:prstGeom>
        </p:spPr>
      </p:pic>
      <p:pic>
        <p:nvPicPr>
          <p:cNvPr id="22" name="В.А. Моцарт - Симфония №2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5364088" y="3789040"/>
            <a:ext cx="512440" cy="512440"/>
          </a:xfrm>
          <a:prstGeom prst="rect">
            <a:avLst/>
          </a:prstGeom>
        </p:spPr>
      </p:pic>
      <p:pic>
        <p:nvPicPr>
          <p:cNvPr id="23" name="В.А.Моцарт - Симфония сердца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9" cstate="print"/>
          <a:stretch>
            <a:fillRect/>
          </a:stretch>
        </p:blipFill>
        <p:spPr>
          <a:xfrm>
            <a:off x="5508104" y="4437112"/>
            <a:ext cx="584448" cy="584448"/>
          </a:xfrm>
          <a:prstGeom prst="rect">
            <a:avLst/>
          </a:prstGeom>
        </p:spPr>
      </p:pic>
      <p:sp>
        <p:nvSpPr>
          <p:cNvPr id="26" name="Управляющая кнопка: звук 25">
            <a:hlinkClick r:id="" action="ppaction://hlinkshowjump?jump=nextslide" highlightClick="1"/>
          </p:cNvPr>
          <p:cNvSpPr/>
          <p:nvPr/>
        </p:nvSpPr>
        <p:spPr>
          <a:xfrm>
            <a:off x="7164288" y="404664"/>
            <a:ext cx="1042416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5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6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9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07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91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aga.ua/files/gallery/albums/26/f5212d339df30eec6076173680d5f2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45405" cy="5832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177281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Пам</a:t>
            </a:r>
            <a:r>
              <a:rPr lang="en-US" sz="2800" dirty="0" smtClean="0"/>
              <a:t>`</a:t>
            </a:r>
            <a:r>
              <a:rPr lang="ru-RU" sz="2800" dirty="0" err="1" smtClean="0"/>
              <a:t>ятник</a:t>
            </a:r>
            <a:r>
              <a:rPr lang="ru-RU" sz="2800" dirty="0" smtClean="0"/>
              <a:t> Моцарту на </a:t>
            </a:r>
            <a:r>
              <a:rPr lang="uk-UA" sz="2800" dirty="0" smtClean="0"/>
              <a:t>Батьківщині</a:t>
            </a:r>
            <a:endParaRPr lang="uk-UA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3563"/>
            <a:ext cx="2928938" cy="24844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40466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Моцарт </a:t>
            </a:r>
            <a:r>
              <a:rPr lang="ru-RU" sz="2000" dirty="0" err="1"/>
              <a:t>народився</a:t>
            </a:r>
            <a:r>
              <a:rPr lang="ru-RU" sz="2000" dirty="0"/>
              <a:t> у </a:t>
            </a:r>
            <a:r>
              <a:rPr lang="ru-RU" sz="2000" dirty="0" err="1" smtClean="0"/>
              <a:t>Зальцбур</a:t>
            </a:r>
            <a:r>
              <a:rPr lang="uk-UA" sz="2000" dirty="0" smtClean="0"/>
              <a:t>зі</a:t>
            </a:r>
            <a:r>
              <a:rPr lang="ru-RU" sz="2000" dirty="0"/>
              <a:t> (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Австрія</a:t>
            </a:r>
            <a:r>
              <a:rPr lang="ru-RU" sz="2000" dirty="0" smtClean="0"/>
              <a:t>)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батьками </a:t>
            </a:r>
            <a:r>
              <a:rPr lang="ru-RU" sz="2000" dirty="0" err="1"/>
              <a:t>були</a:t>
            </a:r>
            <a:r>
              <a:rPr lang="ru-RU" sz="2000" dirty="0"/>
              <a:t> </a:t>
            </a:r>
            <a:r>
              <a:rPr lang="ru-RU" sz="2000" dirty="0" smtClean="0"/>
              <a:t>Леопольд</a:t>
            </a:r>
            <a:r>
              <a:rPr lang="ru-RU" sz="2000" dirty="0"/>
              <a:t> та Анна </a:t>
            </a:r>
            <a:r>
              <a:rPr lang="ru-RU" sz="2000" dirty="0" err="1"/>
              <a:t>Марія</a:t>
            </a:r>
            <a:r>
              <a:rPr lang="ru-RU" sz="2000" dirty="0"/>
              <a:t> </a:t>
            </a:r>
            <a:r>
              <a:rPr lang="ru-RU" sz="2000" dirty="0" err="1"/>
              <a:t>Пертл</a:t>
            </a:r>
            <a:r>
              <a:rPr lang="ru-RU" sz="2000" dirty="0"/>
              <a:t> Моцарт, а </a:t>
            </a:r>
            <a:r>
              <a:rPr lang="ru-RU" sz="2000" dirty="0" err="1"/>
              <a:t>єдину</a:t>
            </a:r>
            <a:r>
              <a:rPr lang="ru-RU" sz="2000" dirty="0"/>
              <a:t> сестру, яка </a:t>
            </a:r>
            <a:r>
              <a:rPr lang="ru-RU" sz="2000" dirty="0" err="1"/>
              <a:t>вижила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, звали </a:t>
            </a:r>
            <a:r>
              <a:rPr lang="ru-RU" sz="2000" dirty="0" err="1"/>
              <a:t>Марія</a:t>
            </a:r>
            <a:r>
              <a:rPr lang="ru-RU" sz="2000" dirty="0"/>
              <a:t> </a:t>
            </a:r>
            <a:r>
              <a:rPr lang="ru-RU" sz="2000" dirty="0" smtClean="0"/>
              <a:t>Анна.</a:t>
            </a:r>
            <a:r>
              <a:rPr lang="ru-RU" sz="2000" dirty="0"/>
              <a:t> </a:t>
            </a:r>
            <a:r>
              <a:rPr lang="ru-RU" sz="2000" dirty="0" err="1"/>
              <a:t>Батько</a:t>
            </a:r>
            <a:r>
              <a:rPr lang="ru-RU" sz="2000" dirty="0"/>
              <a:t> Моцарта, </a:t>
            </a:r>
            <a:r>
              <a:rPr lang="ru-RU" sz="2000" dirty="0" smtClean="0"/>
              <a:t>Леопольд Моцарт</a:t>
            </a:r>
            <a:r>
              <a:rPr lang="ru-RU" sz="2000" dirty="0"/>
              <a:t> (1719—1787),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помічником</a:t>
            </a:r>
            <a:r>
              <a:rPr lang="ru-RU" sz="2000" dirty="0"/>
              <a:t> капельмейстера в </a:t>
            </a:r>
            <a:r>
              <a:rPr lang="ru-RU" sz="2000" dirty="0" err="1"/>
              <a:t>оркестрі</a:t>
            </a:r>
            <a:r>
              <a:rPr lang="ru-RU" sz="2000" dirty="0"/>
              <a:t> при </a:t>
            </a:r>
            <a:r>
              <a:rPr lang="ru-RU" sz="2000" dirty="0" err="1"/>
              <a:t>дворі</a:t>
            </a:r>
            <a:r>
              <a:rPr lang="ru-RU" sz="2000" dirty="0"/>
              <a:t> </a:t>
            </a:r>
            <a:r>
              <a:rPr lang="ru-RU" sz="2000" dirty="0" err="1"/>
              <a:t>архієпископа</a:t>
            </a:r>
            <a:r>
              <a:rPr lang="ru-RU" sz="2000" dirty="0"/>
              <a:t> Зальцбурга,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молодшим</a:t>
            </a:r>
            <a:r>
              <a:rPr lang="ru-RU" sz="2000" dirty="0"/>
              <a:t> композитором</a:t>
            </a:r>
            <a:r>
              <a:rPr lang="ru-RU" sz="2000" dirty="0" smtClean="0"/>
              <a:t>.</a:t>
            </a:r>
            <a:r>
              <a:rPr lang="uk-UA" sz="2000" dirty="0"/>
              <a:t> Моцарт отримав інтенсивне музичне навчання від батька, включно з інструкціями гри на </a:t>
            </a:r>
            <a:r>
              <a:rPr lang="uk-UA" sz="2000" dirty="0" smtClean="0"/>
              <a:t>фортепіано і скрипці.</a:t>
            </a:r>
            <a:endParaRPr lang="ru-RU" sz="2000" dirty="0" smtClean="0"/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3080" name="Picture 8" descr="http://upload.wikimedia.org/wikipedia/commons/thumb/3/3f/Wolfgang-amadeus-mozart_2.jpg/220px-Wolfgang-amadeus-mozar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22763"/>
            <a:ext cx="2987675" cy="2535237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707904" y="332656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часи зростання Моцарта його родина здійснила декілька подорожей Європою, під час яких дітей виставляли на показ як вундеркіндів. Це почалося з представлення у </a:t>
            </a:r>
            <a:r>
              <a:rPr lang="uk-UA" sz="2000" dirty="0" smtClean="0"/>
              <a:t>1762</a:t>
            </a:r>
            <a:r>
              <a:rPr lang="uk-UA" sz="2000" dirty="0"/>
              <a:t> році при Дворі курфюрста </a:t>
            </a:r>
            <a:r>
              <a:rPr lang="uk-UA" sz="2000" dirty="0" smtClean="0"/>
              <a:t>Баварії</a:t>
            </a:r>
            <a:r>
              <a:rPr lang="uk-UA" sz="2000" dirty="0"/>
              <a:t> в </a:t>
            </a:r>
            <a:r>
              <a:rPr lang="uk-UA" sz="2000" dirty="0" smtClean="0"/>
              <a:t>Мюнхені, </a:t>
            </a:r>
            <a:r>
              <a:rPr lang="uk-UA" sz="2000" dirty="0"/>
              <a:t>згодом у цьому ж році при Імператорському дворі у </a:t>
            </a:r>
            <a:r>
              <a:rPr lang="uk-UA" sz="2000" dirty="0" smtClean="0"/>
              <a:t>Відні та Празі. </a:t>
            </a:r>
            <a:r>
              <a:rPr lang="uk-UA" sz="2000" dirty="0"/>
              <a:t>Слід за цим пройшов довгий концертний тур протягом трьох років, під час якого родина побувала при дворах </a:t>
            </a:r>
            <a:r>
              <a:rPr lang="uk-UA" sz="2000" dirty="0" smtClean="0"/>
              <a:t>в Мюнхені</a:t>
            </a:r>
            <a:r>
              <a:rPr lang="uk-UA" sz="2000" dirty="0"/>
              <a:t>, </a:t>
            </a:r>
            <a:r>
              <a:rPr lang="uk-UA" sz="2000" dirty="0" smtClean="0"/>
              <a:t>Парижі,Лондоні</a:t>
            </a:r>
            <a:r>
              <a:rPr lang="uk-UA" sz="2000" dirty="0"/>
              <a:t> та </a:t>
            </a:r>
            <a:r>
              <a:rPr lang="uk-UA" sz="2000" dirty="0" smtClean="0"/>
              <a:t>Гаазі. </a:t>
            </a:r>
            <a:r>
              <a:rPr lang="uk-UA" sz="2000" dirty="0"/>
              <a:t>Моцарт зустрівся з багатьма музикантами та ознайомився з роботами інших композиторів. Особливо вплинув на </a:t>
            </a:r>
            <a:r>
              <a:rPr lang="uk-UA" sz="2000" dirty="0" smtClean="0"/>
              <a:t>нього Йоганн Крістіан Бах, </a:t>
            </a:r>
            <a:r>
              <a:rPr lang="uk-UA" sz="2000" dirty="0"/>
              <a:t>який зустрівся з Моцартом в Лондоні у 1764-65 роках. Родина знову повернулася до Відня наприкінці </a:t>
            </a:r>
            <a:r>
              <a:rPr lang="uk-UA" sz="2000" dirty="0" smtClean="0"/>
              <a:t>1767</a:t>
            </a:r>
            <a:r>
              <a:rPr lang="uk-UA" sz="2000" dirty="0"/>
              <a:t> року та залишалась там до грудня 1768 року.</a:t>
            </a:r>
          </a:p>
        </p:txBody>
      </p:sp>
      <p:pic>
        <p:nvPicPr>
          <p:cNvPr id="5126" name="Picture 6" descr="http://upload.wikimedia.org/wikipedia/commons/thumb/e/ed/Louis_Carrogis_dit_Carmontelle_-_Portrait_de_Wolfgang_Amadeus_Mozart_%28Salzbourg%2C_1756-Vienne%2C_1791%29_jouant_%C3%A0_Paris_avec_son_p%C3%A8re_Jean..._-_Google_Art_Project.jpg/220px-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9634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563888" y="0"/>
            <a:ext cx="540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Після остаточного повернення з батьком із Італії Моцарт був найнятий на посаду придворного музиканта правителем Зальцбурга принцом-архієпископом Ієронімусом Коллоредо. Моцарт був «улюбленим сином» в Зальцбурзі, де у нього було безліч друзів та прихильників, і він мав можливість писати музику в багатьох жанрах, включаючи </a:t>
            </a:r>
            <a:r>
              <a:rPr lang="uk-UA" sz="2000" dirty="0" smtClean="0"/>
              <a:t>симфонії,сонати,</a:t>
            </a:r>
            <a:r>
              <a:rPr lang="uk-UA" sz="2000" dirty="0"/>
              <a:t> </a:t>
            </a:r>
            <a:r>
              <a:rPr lang="uk-UA" sz="2000" dirty="0" smtClean="0"/>
              <a:t>струнні квартети,</a:t>
            </a:r>
            <a:r>
              <a:rPr lang="uk-UA" sz="2000" dirty="0"/>
              <a:t> </a:t>
            </a:r>
            <a:r>
              <a:rPr lang="uk-UA" sz="2000" dirty="0" smtClean="0"/>
              <a:t>серенади</a:t>
            </a:r>
            <a:r>
              <a:rPr lang="uk-UA" sz="2000" dirty="0"/>
              <a:t> та інколи </a:t>
            </a:r>
            <a:r>
              <a:rPr lang="uk-UA" sz="2000" dirty="0" smtClean="0"/>
              <a:t>опери. </a:t>
            </a:r>
            <a:r>
              <a:rPr lang="uk-UA" sz="2000" dirty="0"/>
              <a:t>Деякі з творів, написаних у той час, широко виконуються і в наш час.</a:t>
            </a:r>
          </a:p>
          <a:p>
            <a:r>
              <a:rPr lang="uk-UA" sz="2000" dirty="0"/>
              <a:t>Попри цей виконавчий успіх, Моцарт ставав все більш незадоволений Зальцбургом і дедалі енергійніше робив спроби знайти роботу десь в іншому місці. Однією з причин цього була низька зарплатня, 150 флоринів на рік. Крім того, Моцарт прагнув писати опери, а в Зальцбурзі рідко траплялася нагода для цього.</a:t>
            </a:r>
          </a:p>
        </p:txBody>
      </p:sp>
      <p:pic>
        <p:nvPicPr>
          <p:cNvPr id="6150" name="Picture 6" descr="http://4.bp.blogspot.com/-bR5Lwn3FRzs/UPvhxWYItxI/AAAAAAAAADA/nlVMXMgsXNo/s1600/71190112_29_Moc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34786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53285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</a:t>
            </a:r>
            <a:r>
              <a:rPr lang="uk-UA" dirty="0" smtClean="0"/>
              <a:t>січні1781</a:t>
            </a:r>
            <a:r>
              <a:rPr lang="uk-UA" dirty="0"/>
              <a:t> року в Мюнхені із значним успіхом відбулася прем'єра опери Моцарта </a:t>
            </a:r>
            <a:r>
              <a:rPr lang="uk-UA" i="1" dirty="0"/>
              <a:t>«</a:t>
            </a:r>
            <a:r>
              <a:rPr lang="en-US" i="1" dirty="0" err="1"/>
              <a:t>Idomeneo</a:t>
            </a:r>
            <a:r>
              <a:rPr lang="en-US" i="1" dirty="0"/>
              <a:t>»</a:t>
            </a:r>
            <a:r>
              <a:rPr lang="en-US" dirty="0"/>
              <a:t>. </a:t>
            </a:r>
            <a:r>
              <a:rPr lang="uk-UA" dirty="0"/>
              <a:t>У березні композитора було викликано до Відня, де його роботодавець принц-архієпископ Коллоредо Зальцбурзький брав участь у святкуваннях, присвячених сходженню на трон </a:t>
            </a:r>
            <a:r>
              <a:rPr lang="uk-UA" dirty="0" smtClean="0"/>
              <a:t>імператора Йозефа ІІ . </a:t>
            </a:r>
            <a:r>
              <a:rPr lang="uk-UA" dirty="0"/>
              <a:t>Моцарт, який щойно мав великий успіх в Мюнхені, був ображений тим, що Коллоредо поводився із ним як з простим слугою, і особливо коли архієпископ заборонив йому виступити перед імператором (за плату, яка дорівнювала б половині його річної зарплатні в Зальцбурзі). У травні спричинена цим напруга посилилася: Моцарт спробував звільнитись, але йому було відмовлено. Однак через місяць запізнілий дозвіл було надано, але у дуже образливій формі: Моцарта звільнили буквально «копняком під зад». У той самий час Моцарт шукав можливості знайти хорошу роботу у Відні, і він відчував, що має оселитися там і розпочати власну кар'єру вільного найманця.</a:t>
            </a:r>
          </a:p>
        </p:txBody>
      </p:sp>
      <p:pic>
        <p:nvPicPr>
          <p:cNvPr id="6" name="Picture 5" descr="mocart-volfgang-amadej-grav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3843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5256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Нова кар'єра Моцарта у Відні розпочалася дуже добре. Він часто виступав як піаніст і незабаром показав себе найкращим клавішним музикантом у Відні. Ще у розпалі своєї сварки з архієпископом Коллоредо Моцарт переїхав з родиною Веберів з </a:t>
            </a:r>
            <a:r>
              <a:rPr lang="uk-UA" dirty="0" err="1"/>
              <a:t>Манґайма</a:t>
            </a:r>
            <a:r>
              <a:rPr lang="uk-UA" dirty="0"/>
              <a:t> до Відня. В цей час батько, </a:t>
            </a:r>
            <a:r>
              <a:rPr lang="uk-UA" dirty="0" err="1"/>
              <a:t>Фредолін</a:t>
            </a:r>
            <a:r>
              <a:rPr lang="uk-UA" dirty="0"/>
              <a:t> Вебер, помер, і родина ледь зводила кінці з кінцями. </a:t>
            </a:r>
            <a:r>
              <a:rPr lang="uk-UA" dirty="0" err="1"/>
              <a:t>Алоїзія</a:t>
            </a:r>
            <a:r>
              <a:rPr lang="uk-UA" dirty="0"/>
              <a:t>, що раніше відмовила Вольфгангу, тепер була одружена з актором Йозефом </a:t>
            </a:r>
            <a:r>
              <a:rPr lang="uk-UA" dirty="0" err="1"/>
              <a:t>Ланге</a:t>
            </a:r>
            <a:r>
              <a:rPr lang="uk-UA" dirty="0"/>
              <a:t>, і Моцарт перевів свій погляд на третю дочку, Констанцію. Ця пара одружилася </a:t>
            </a:r>
            <a:r>
              <a:rPr lang="uk-UA" dirty="0">
                <a:hlinkClick r:id="rId2" tooltip="4 серпня"/>
              </a:rPr>
              <a:t>4 серпня</a:t>
            </a:r>
            <a:r>
              <a:rPr lang="uk-UA" dirty="0"/>
              <a:t> </a:t>
            </a:r>
            <a:r>
              <a:rPr lang="uk-UA" dirty="0">
                <a:hlinkClick r:id="rId3" tooltip="1782"/>
              </a:rPr>
              <a:t>1782</a:t>
            </a:r>
            <a:r>
              <a:rPr lang="uk-UA" dirty="0"/>
              <a:t> року. Вони мали шістьох дітей, з яких тільки двоє вижили: Карл Томас (1784—1858) та </a:t>
            </a:r>
            <a:r>
              <a:rPr lang="uk-UA" dirty="0" err="1">
                <a:hlinkClick r:id="rId4" tooltip="Моцарт Франц Ксавер Вольфганг"/>
              </a:rPr>
              <a:t>Франц</a:t>
            </a:r>
            <a:r>
              <a:rPr lang="uk-UA" dirty="0">
                <a:hlinkClick r:id="rId4" tooltip="Моцарт Франц Ксавер Вольфганг"/>
              </a:rPr>
              <a:t> </a:t>
            </a:r>
            <a:r>
              <a:rPr lang="uk-UA" dirty="0" err="1">
                <a:hlinkClick r:id="rId4" tooltip="Моцарт Франц Ксавер Вольфганг"/>
              </a:rPr>
              <a:t>Ксавер</a:t>
            </a:r>
            <a:r>
              <a:rPr lang="uk-UA" dirty="0">
                <a:hlinkClick r:id="rId4" tooltip="Моцарт Франц Ксавер Вольфганг"/>
              </a:rPr>
              <a:t> Вольфганг</a:t>
            </a:r>
            <a:r>
              <a:rPr lang="uk-UA" dirty="0"/>
              <a:t> (1791—1844; згодом теж став композитором</a:t>
            </a:r>
            <a:r>
              <a:rPr lang="uk-UA" dirty="0" smtClean="0"/>
              <a:t>).</a:t>
            </a:r>
            <a:r>
              <a:rPr lang="ru-RU" dirty="0"/>
              <a:t> У </a:t>
            </a:r>
            <a:r>
              <a:rPr lang="ru-RU" dirty="0">
                <a:hlinkClick r:id="rId5" tooltip="1783"/>
              </a:rPr>
              <a:t>1783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Вольфґанґ</a:t>
            </a:r>
            <a:r>
              <a:rPr lang="ru-RU" dirty="0"/>
              <a:t> та </a:t>
            </a:r>
            <a:r>
              <a:rPr lang="ru-RU" dirty="0" err="1"/>
              <a:t>Констанція</a:t>
            </a:r>
            <a:r>
              <a:rPr lang="ru-RU" dirty="0"/>
              <a:t>, </a:t>
            </a:r>
            <a:r>
              <a:rPr lang="ru-RU" dirty="0" err="1"/>
              <a:t>відвідали</a:t>
            </a:r>
            <a:r>
              <a:rPr lang="ru-RU" dirty="0"/>
              <a:t> родину Моцарта в </a:t>
            </a:r>
            <a:r>
              <a:rPr lang="ru-RU" dirty="0" err="1" smtClean="0"/>
              <a:t>Зальцбурзі</a:t>
            </a:r>
            <a:r>
              <a:rPr lang="ru-RU" dirty="0" smtClean="0"/>
              <a:t>.</a:t>
            </a:r>
            <a:r>
              <a:rPr lang="uk-UA" dirty="0"/>
              <a:t> </a:t>
            </a:r>
            <a:r>
              <a:rPr lang="uk-UA" dirty="0" smtClean="0"/>
              <a:t>Цей </a:t>
            </a:r>
            <a:r>
              <a:rPr lang="uk-UA" dirty="0"/>
              <a:t>візит вибухнув написанням однієї з найкращих літургічних п'єс Моцарта, </a:t>
            </a:r>
            <a:r>
              <a:rPr lang="uk-UA" i="1" dirty="0"/>
              <a:t>«Месою до мінор»</a:t>
            </a:r>
            <a:r>
              <a:rPr lang="uk-UA" dirty="0"/>
              <a:t>, прем'єра котрої, хоча й незавершеної, відбулася в Зальцбурзі; Констанція співала на прем'єрі.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8434" name="Picture 2" descr="http://upload.wikimedia.org/wikipedia/commons/thumb/2/21/Carl_and_Franz_Xaver_Mozart.jpg/200px-Carl_and_Franz_Xaver_Moz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92696"/>
            <a:ext cx="352839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5022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Моцарт захворів, коли перебував у Празі на прем'єрі своєї опери </a:t>
            </a:r>
            <a:r>
              <a:rPr lang="uk-UA" dirty="0">
                <a:hlinkClick r:id="rId2" tooltip="Милосердя Тіта"/>
              </a:rPr>
              <a:t>«Милосердя </a:t>
            </a:r>
            <a:r>
              <a:rPr lang="uk-UA" dirty="0" err="1">
                <a:hlinkClick r:id="rId2" tooltip="Милосердя Тіта"/>
              </a:rPr>
              <a:t>Тіта</a:t>
            </a:r>
            <a:r>
              <a:rPr lang="uk-UA" dirty="0">
                <a:hlinkClick r:id="rId2" tooltip="Милосердя Тіта"/>
              </a:rPr>
              <a:t>»</a:t>
            </a:r>
            <a:r>
              <a:rPr lang="uk-UA" dirty="0"/>
              <a:t> (</a:t>
            </a:r>
            <a:r>
              <a:rPr lang="uk-UA" i="1" dirty="0"/>
              <a:t>«</a:t>
            </a:r>
            <a:r>
              <a:rPr lang="en-US" i="1" dirty="0"/>
              <a:t>La </a:t>
            </a:r>
            <a:r>
              <a:rPr lang="en-US" i="1" dirty="0" err="1"/>
              <a:t>clemenza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Tito»</a:t>
            </a:r>
            <a:r>
              <a:rPr lang="en-US" dirty="0"/>
              <a:t>), </a:t>
            </a:r>
            <a:r>
              <a:rPr lang="uk-UA" dirty="0"/>
              <a:t>написаної на замовлення у 1791 році для коронаційних святкувань імператора. Ще якийсь час він зміг виконувати професійні функції, наприклад, проводити прем'єру </a:t>
            </a:r>
            <a:r>
              <a:rPr lang="uk-UA" i="1" dirty="0"/>
              <a:t>«Чарівної флейти»</a:t>
            </a:r>
            <a:r>
              <a:rPr lang="uk-UA" dirty="0"/>
              <a:t> </a:t>
            </a:r>
            <a:r>
              <a:rPr lang="uk-UA" dirty="0">
                <a:hlinkClick r:id="rId3" tooltip="30 вересня"/>
              </a:rPr>
              <a:t>30 вересня</a:t>
            </a:r>
            <a:r>
              <a:rPr lang="uk-UA" dirty="0"/>
              <a:t>. Хвороба підсилилася </a:t>
            </a:r>
            <a:r>
              <a:rPr lang="uk-UA" dirty="0">
                <a:hlinkClick r:id="rId4" tooltip="20 листопада"/>
              </a:rPr>
              <a:t>20 листопада</a:t>
            </a:r>
            <a:r>
              <a:rPr lang="uk-UA" dirty="0"/>
              <a:t>, коли Моцарт не зміг уже вставати з ліжка, страждаючи від опухлості, болю та блювоти. За ним доглядали Констанція, її молодша сестра Софі та сімейний лікар Томас </a:t>
            </a:r>
            <a:r>
              <a:rPr lang="uk-UA" dirty="0" err="1"/>
              <a:t>Франц</a:t>
            </a:r>
            <a:r>
              <a:rPr lang="uk-UA" dirty="0"/>
              <a:t> </a:t>
            </a:r>
            <a:r>
              <a:rPr lang="uk-UA" dirty="0" err="1"/>
              <a:t>Клоссет</a:t>
            </a:r>
            <a:r>
              <a:rPr lang="uk-UA" dirty="0"/>
              <a:t>. Є свідчення, що Моцарт був буквально схиблений на ідеї закінчити свій </a:t>
            </a:r>
            <a:r>
              <a:rPr lang="uk-UA" i="1" dirty="0"/>
              <a:t>«Реквієм»</a:t>
            </a:r>
            <a:r>
              <a:rPr lang="uk-UA" dirty="0"/>
              <a:t>, але докази того, що він фактично </a:t>
            </a:r>
            <a:r>
              <a:rPr lang="uk-UA" dirty="0" err="1"/>
              <a:t>надиктовував</a:t>
            </a:r>
            <a:r>
              <a:rPr lang="uk-UA" dirty="0"/>
              <a:t> пасажі </a:t>
            </a:r>
            <a:r>
              <a:rPr lang="uk-UA" dirty="0" err="1"/>
              <a:t>Зюсмайру</a:t>
            </a:r>
            <a:r>
              <a:rPr lang="uk-UA" dirty="0"/>
              <a:t>, дуже непевні.</a:t>
            </a:r>
          </a:p>
          <a:p>
            <a:r>
              <a:rPr lang="uk-UA" dirty="0"/>
              <a:t>Моцарт помер о 1-й годині ранку </a:t>
            </a:r>
            <a:r>
              <a:rPr lang="uk-UA" dirty="0">
                <a:hlinkClick r:id="rId5" tooltip="5 грудня"/>
              </a:rPr>
              <a:t>5 грудня</a:t>
            </a:r>
            <a:r>
              <a:rPr lang="uk-UA" dirty="0"/>
              <a:t> </a:t>
            </a:r>
            <a:r>
              <a:rPr lang="uk-UA" dirty="0">
                <a:hlinkClick r:id="rId6" tooltip="1791"/>
              </a:rPr>
              <a:t>1791</a:t>
            </a:r>
            <a:r>
              <a:rPr lang="uk-UA" dirty="0"/>
              <a:t> року. Згідно з тогочасною віденською традицією він був похований </a:t>
            </a:r>
            <a:r>
              <a:rPr lang="uk-UA" dirty="0">
                <a:hlinkClick r:id="rId7" tooltip="7 грудня"/>
              </a:rPr>
              <a:t>7 грудня</a:t>
            </a:r>
            <a:r>
              <a:rPr lang="uk-UA" dirty="0"/>
              <a:t> в загальній могилі, на цвинтарі </a:t>
            </a:r>
            <a:r>
              <a:rPr lang="uk-UA" dirty="0" err="1"/>
              <a:t>Сент-Маркс</a:t>
            </a:r>
            <a:r>
              <a:rPr lang="uk-UA" dirty="0"/>
              <a:t> за містом.</a:t>
            </a:r>
          </a:p>
        </p:txBody>
      </p:sp>
      <p:pic>
        <p:nvPicPr>
          <p:cNvPr id="20484" name="Picture 4" descr="http://czland.net/wp-content/uploads/2011/03/Moc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620688"/>
            <a:ext cx="338437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74"/>
          <a:stretch>
            <a:fillRect/>
          </a:stretch>
        </p:blipFill>
        <p:spPr bwMode="auto">
          <a:xfrm>
            <a:off x="971600" y="548680"/>
            <a:ext cx="75596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593467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i="1" dirty="0" smtClean="0">
                <a:solidFill>
                  <a:srgbClr val="7030A0"/>
                </a:solidFill>
              </a:rPr>
              <a:t>Последнее произведение Моцарта —  «Реквием» — осталось незаконченным. Впоследствии это произведение закончил ученик Моцарта - </a:t>
            </a:r>
            <a:r>
              <a:rPr lang="ru-RU" i="1" dirty="0" err="1" smtClean="0">
                <a:solidFill>
                  <a:srgbClr val="7030A0"/>
                </a:solidFill>
              </a:rPr>
              <a:t>Зюссмайер</a:t>
            </a:r>
            <a:r>
              <a:rPr lang="ru-RU" i="1" dirty="0" smtClean="0">
                <a:solidFill>
                  <a:srgbClr val="7030A0"/>
                </a:solidFill>
              </a:rPr>
              <a:t>.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Моцарт пишущий «Реквием» на смертном одре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g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268760"/>
            <a:ext cx="9132887" cy="376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558924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Зальцбург-Батьківщина В.А. Моцарта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118</TotalTime>
  <Words>340</Words>
  <Application>Microsoft Office PowerPoint</Application>
  <PresentationFormat>Экран (4:3)</PresentationFormat>
  <Paragraphs>27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Музыкальный (голубой, шары и ноты)</vt:lpstr>
      <vt:lpstr>Моцарт, Вольфганг Амадей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Моцарт, Вольфганг Амадей</dc:title>
  <dc:creator>Андрей</dc:creator>
  <cp:lastModifiedBy>Андрей</cp:lastModifiedBy>
  <cp:revision>13</cp:revision>
  <dcterms:created xsi:type="dcterms:W3CDTF">2013-03-17T09:21:26Z</dcterms:created>
  <dcterms:modified xsi:type="dcterms:W3CDTF">2013-03-17T20:34:04Z</dcterms:modified>
</cp:coreProperties>
</file>