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8" r:id="rId4"/>
    <p:sldId id="257" r:id="rId5"/>
    <p:sldId id="259" r:id="rId6"/>
    <p:sldId id="274" r:id="rId7"/>
    <p:sldId id="260" r:id="rId8"/>
    <p:sldId id="261" r:id="rId9"/>
    <p:sldId id="262" r:id="rId10"/>
    <p:sldId id="263" r:id="rId11"/>
    <p:sldId id="264" r:id="rId12"/>
    <p:sldId id="265" r:id="rId13"/>
    <p:sldId id="266" r:id="rId14"/>
    <p:sldId id="267" r:id="rId15"/>
    <p:sldId id="271" r:id="rId16"/>
    <p:sldId id="273" r:id="rId17"/>
    <p:sldId id="268" r:id="rId18"/>
    <p:sldId id="269" r:id="rId19"/>
    <p:sldId id="270"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718" autoAdjust="0"/>
  </p:normalViewPr>
  <p:slideViewPr>
    <p:cSldViewPr>
      <p:cViewPr>
        <p:scale>
          <a:sx n="70" d="100"/>
          <a:sy n="70" d="100"/>
        </p:scale>
        <p:origin x="-13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5B959C1-EE31-4DB9-8604-131A872526D2}" type="datetimeFigureOut">
              <a:rPr lang="ru-RU" smtClean="0"/>
              <a:t>24.12.2013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6532CBF-0109-4EDC-985D-D00CCDFEE0C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B959C1-EE31-4DB9-8604-131A872526D2}" type="datetimeFigureOut">
              <a:rPr lang="ru-RU" smtClean="0"/>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B959C1-EE31-4DB9-8604-131A872526D2}" type="datetimeFigureOut">
              <a:rPr lang="ru-RU" smtClean="0"/>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B959C1-EE31-4DB9-8604-131A872526D2}" type="datetimeFigureOut">
              <a:rPr lang="ru-RU" smtClean="0"/>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5B959C1-EE31-4DB9-8604-131A872526D2}" type="datetimeFigureOut">
              <a:rPr lang="ru-RU" smtClean="0"/>
              <a:t>24.12.2013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B959C1-EE31-4DB9-8604-131A872526D2}" type="datetimeFigureOut">
              <a:rPr lang="ru-RU" smtClean="0"/>
              <a:t>24.12.2013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5B959C1-EE31-4DB9-8604-131A872526D2}" type="datetimeFigureOut">
              <a:rPr lang="ru-RU" smtClean="0"/>
              <a:t>24.12.2013</a:t>
            </a:fld>
            <a:endParaRPr lang="ru-RU"/>
          </a:p>
        </p:txBody>
      </p:sp>
      <p:sp>
        <p:nvSpPr>
          <p:cNvPr id="27" name="Номер слайда 26"/>
          <p:cNvSpPr>
            <a:spLocks noGrp="1"/>
          </p:cNvSpPr>
          <p:nvPr>
            <p:ph type="sldNum" sz="quarter" idx="11"/>
          </p:nvPr>
        </p:nvSpPr>
        <p:spPr/>
        <p:txBody>
          <a:bodyPr rtlCol="0"/>
          <a:lstStyle/>
          <a:p>
            <a:fld id="{C6532CBF-0109-4EDC-985D-D00CCDFEE0C3}"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5B959C1-EE31-4DB9-8604-131A872526D2}" type="datetimeFigureOut">
              <a:rPr lang="ru-RU" smtClean="0"/>
              <a:t>24.12.2013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C6532CBF-0109-4EDC-985D-D00CCDFEE0C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B959C1-EE31-4DB9-8604-131A872526D2}" type="datetimeFigureOut">
              <a:rPr lang="ru-RU" smtClean="0"/>
              <a:t>24.12.2013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B959C1-EE31-4DB9-8604-131A872526D2}" type="datetimeFigureOut">
              <a:rPr lang="ru-RU" smtClean="0"/>
              <a:t>24.12.2013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5B959C1-EE31-4DB9-8604-131A872526D2}" type="datetimeFigureOut">
              <a:rPr lang="ru-RU" smtClean="0"/>
              <a:t>24.12.2013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532CBF-0109-4EDC-985D-D00CCDFEE0C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5B959C1-EE31-4DB9-8604-131A872526D2}" type="datetimeFigureOut">
              <a:rPr lang="ru-RU" smtClean="0"/>
              <a:t>24.12.2013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6532CBF-0109-4EDC-985D-D00CCDFEE0C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149080"/>
            <a:ext cx="4953000" cy="1752600"/>
          </a:xfrm>
        </p:spPr>
        <p:txBody>
          <a:bodyPr/>
          <a:lstStyle/>
          <a:p>
            <a:r>
              <a:rPr lang="en-US" dirty="0" smtClean="0"/>
              <a:t>Made by </a:t>
            </a:r>
            <a:r>
              <a:rPr lang="en-US" dirty="0" err="1" smtClean="0"/>
              <a:t>Kaleria</a:t>
            </a:r>
            <a:r>
              <a:rPr lang="en-US" dirty="0" smtClean="0"/>
              <a:t> </a:t>
            </a:r>
            <a:r>
              <a:rPr lang="en-US" dirty="0" err="1" smtClean="0"/>
              <a:t>Aleinikova</a:t>
            </a:r>
            <a:endParaRPr lang="ru-RU" dirty="0"/>
          </a:p>
        </p:txBody>
      </p:sp>
      <p:sp>
        <p:nvSpPr>
          <p:cNvPr id="4" name="Прямоугольник 3"/>
          <p:cNvSpPr/>
          <p:nvPr/>
        </p:nvSpPr>
        <p:spPr>
          <a:xfrm>
            <a:off x="1090922" y="2348880"/>
            <a:ext cx="6962163" cy="923330"/>
          </a:xfrm>
          <a:prstGeom prst="rect">
            <a:avLst/>
          </a:prstGeom>
          <a:noFill/>
        </p:spPr>
        <p:txBody>
          <a:bodyPr wrap="squar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Richelle</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mead</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229600" cy="1066800"/>
          </a:xfrm>
        </p:spPr>
        <p:txBody>
          <a:bodyPr>
            <a:normAutofit fontScale="90000"/>
          </a:bodyPr>
          <a:lstStyle/>
          <a:p>
            <a:r>
              <a:rPr lang="en-US" b="1" dirty="0" smtClean="0"/>
              <a:t>Age of X Series</a:t>
            </a:r>
            <a:br>
              <a:rPr lang="en-US" b="1" dirty="0" smtClean="0"/>
            </a:br>
            <a:endParaRPr lang="ru-RU" dirty="0"/>
          </a:p>
        </p:txBody>
      </p:sp>
      <p:sp>
        <p:nvSpPr>
          <p:cNvPr id="3" name="Содержимое 2"/>
          <p:cNvSpPr>
            <a:spLocks noGrp="1"/>
          </p:cNvSpPr>
          <p:nvPr>
            <p:ph idx="1"/>
          </p:nvPr>
        </p:nvSpPr>
        <p:spPr>
          <a:xfrm>
            <a:off x="179512" y="1340768"/>
            <a:ext cx="8229600" cy="4325112"/>
          </a:xfrm>
        </p:spPr>
        <p:txBody>
          <a:bodyPr/>
          <a:lstStyle/>
          <a:p>
            <a:r>
              <a:rPr lang="en-US" i="1" dirty="0" err="1" smtClean="0"/>
              <a:t>Gameboard</a:t>
            </a:r>
            <a:r>
              <a:rPr lang="en-US" i="1" dirty="0" smtClean="0"/>
              <a:t> of the Gods</a:t>
            </a:r>
            <a:r>
              <a:rPr lang="en-US" dirty="0" smtClean="0"/>
              <a:t> (June 4th, 2013)</a:t>
            </a:r>
          </a:p>
          <a:p>
            <a:r>
              <a:rPr lang="en-US" i="1" dirty="0" smtClean="0"/>
              <a:t>The Immortal Crown</a:t>
            </a:r>
            <a:r>
              <a:rPr lang="en-US" dirty="0" smtClean="0"/>
              <a:t> (May 29th, 2014)</a:t>
            </a:r>
          </a:p>
          <a:p>
            <a:pPr>
              <a:buNone/>
            </a:pPr>
            <a:endParaRPr lang="ru-RU" dirty="0"/>
          </a:p>
        </p:txBody>
      </p:sp>
      <p:pic>
        <p:nvPicPr>
          <p:cNvPr id="20482" name="Picture 2" descr="Райчел Мид cover for Gameboard of Gods"/>
          <p:cNvPicPr>
            <a:picLocks noChangeAspect="1" noChangeArrowheads="1"/>
          </p:cNvPicPr>
          <p:nvPr/>
        </p:nvPicPr>
        <p:blipFill>
          <a:blip r:embed="rId2" cstate="print"/>
          <a:srcRect/>
          <a:stretch>
            <a:fillRect/>
          </a:stretch>
        </p:blipFill>
        <p:spPr bwMode="auto">
          <a:xfrm>
            <a:off x="467544" y="2348880"/>
            <a:ext cx="3312368" cy="4294336"/>
          </a:xfrm>
          <a:prstGeom prst="rect">
            <a:avLst/>
          </a:prstGeom>
          <a:noFill/>
        </p:spPr>
      </p:pic>
      <p:pic>
        <p:nvPicPr>
          <p:cNvPr id="20484" name="Picture 4" descr="Райчел Мид cover for THE IMMORTAL CROWN"/>
          <p:cNvPicPr>
            <a:picLocks noChangeAspect="1" noChangeArrowheads="1"/>
          </p:cNvPicPr>
          <p:nvPr/>
        </p:nvPicPr>
        <p:blipFill>
          <a:blip r:embed="rId3" cstate="print"/>
          <a:srcRect/>
          <a:stretch>
            <a:fillRect/>
          </a:stretch>
        </p:blipFill>
        <p:spPr bwMode="auto">
          <a:xfrm>
            <a:off x="4499992" y="2348880"/>
            <a:ext cx="3096344" cy="422855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8229600" cy="1066800"/>
          </a:xfrm>
        </p:spPr>
        <p:txBody>
          <a:bodyPr>
            <a:normAutofit fontScale="90000"/>
          </a:bodyPr>
          <a:lstStyle/>
          <a:p>
            <a:r>
              <a:rPr lang="en-US" b="1" dirty="0" smtClean="0"/>
              <a:t>Young adult </a:t>
            </a:r>
            <a:r>
              <a:rPr lang="en-US" b="1" dirty="0" smtClean="0"/>
              <a:t>novel</a:t>
            </a:r>
            <a:r>
              <a:rPr lang="en-US" b="1" dirty="0" smtClean="0"/>
              <a:t/>
            </a:r>
            <a:br>
              <a:rPr lang="en-US" b="1" dirty="0" smtClean="0"/>
            </a:br>
            <a:r>
              <a:rPr lang="en-US" sz="3600" b="1" dirty="0" smtClean="0">
                <a:solidFill>
                  <a:schemeClr val="tx1"/>
                </a:solidFill>
              </a:rPr>
              <a:t>Vampire Academy series</a:t>
            </a:r>
            <a:r>
              <a:rPr lang="en-US" b="1" dirty="0" smtClean="0"/>
              <a:t/>
            </a:r>
            <a:br>
              <a:rPr lang="en-US" b="1" dirty="0" smtClean="0"/>
            </a:br>
            <a:endParaRPr lang="ru-RU" dirty="0"/>
          </a:p>
        </p:txBody>
      </p:sp>
      <p:sp>
        <p:nvSpPr>
          <p:cNvPr id="3" name="Содержимое 2"/>
          <p:cNvSpPr>
            <a:spLocks noGrp="1"/>
          </p:cNvSpPr>
          <p:nvPr>
            <p:ph idx="1"/>
          </p:nvPr>
        </p:nvSpPr>
        <p:spPr>
          <a:xfrm>
            <a:off x="323528" y="1772816"/>
            <a:ext cx="8229600" cy="4325112"/>
          </a:xfrm>
        </p:spPr>
        <p:txBody>
          <a:bodyPr>
            <a:normAutofit fontScale="92500" lnSpcReduction="20000"/>
          </a:bodyPr>
          <a:lstStyle/>
          <a:p>
            <a:r>
              <a:rPr lang="en-US" b="1" i="1" dirty="0" smtClean="0"/>
              <a:t>Vampire Academy</a:t>
            </a:r>
            <a:r>
              <a:rPr lang="en-US" dirty="0" smtClean="0"/>
              <a:t> (August 16th, 2007):Library Association: 2008 Quick Picks for Reluctant Young Adult Readers </a:t>
            </a:r>
          </a:p>
          <a:p>
            <a:r>
              <a:rPr lang="en-US" b="1" i="1" dirty="0" smtClean="0"/>
              <a:t>Frostbite</a:t>
            </a:r>
            <a:r>
              <a:rPr lang="en-US" dirty="0" smtClean="0"/>
              <a:t> (April 10th, 2008): Library Association: 2009 Quick Picks for Reluctant Young Adult Readers </a:t>
            </a:r>
          </a:p>
          <a:p>
            <a:r>
              <a:rPr lang="en-US" b="1" i="1" dirty="0" smtClean="0"/>
              <a:t>Shadow Kiss</a:t>
            </a:r>
            <a:r>
              <a:rPr lang="en-US" dirty="0" smtClean="0"/>
              <a:t> (November 13th, 2008)</a:t>
            </a:r>
          </a:p>
          <a:p>
            <a:r>
              <a:rPr lang="en-US" b="1" i="1" dirty="0" smtClean="0"/>
              <a:t>Blood Promise</a:t>
            </a:r>
            <a:r>
              <a:rPr lang="en-US" dirty="0" smtClean="0"/>
              <a:t> (25 August 2009)</a:t>
            </a:r>
          </a:p>
          <a:p>
            <a:r>
              <a:rPr lang="en-US" b="1" i="1" dirty="0" smtClean="0"/>
              <a:t>Spirit Bound</a:t>
            </a:r>
            <a:r>
              <a:rPr lang="en-US" dirty="0" smtClean="0"/>
              <a:t> (May 18th, 2010)*Nominee - 2011 Children's Choice Book Awards - Teen Choice Book of the Year </a:t>
            </a:r>
          </a:p>
          <a:p>
            <a:r>
              <a:rPr lang="en-US" b="1" i="1" dirty="0" smtClean="0"/>
              <a:t>Last </a:t>
            </a:r>
            <a:r>
              <a:rPr lang="en-US" b="1" i="1" dirty="0" smtClean="0"/>
              <a:t>Sacrifice</a:t>
            </a:r>
            <a:r>
              <a:rPr lang="en-US" dirty="0" smtClean="0"/>
              <a:t> (December 7th, 2010)</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1.bp.blogspot.com/-CRUM2P1LdTA/T6LtNC9bQhI/AAAAAAAAAjo/nuf_w3N2tjY/s1600/mead_va_series.jpg"/>
          <p:cNvPicPr>
            <a:picLocks noChangeAspect="1" noChangeArrowheads="1"/>
          </p:cNvPicPr>
          <p:nvPr/>
        </p:nvPicPr>
        <p:blipFill>
          <a:blip r:embed="rId2" cstate="print"/>
          <a:srcRect/>
          <a:stretch>
            <a:fillRect/>
          </a:stretch>
        </p:blipFill>
        <p:spPr bwMode="auto">
          <a:xfrm>
            <a:off x="1187624" y="332656"/>
            <a:ext cx="6480720" cy="62505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066800"/>
          </a:xfrm>
        </p:spPr>
        <p:txBody>
          <a:bodyPr/>
          <a:lstStyle/>
          <a:p>
            <a:r>
              <a:rPr lang="en-US" dirty="0" smtClean="0"/>
              <a:t>Vampire Academy: Blood Sisters</a:t>
            </a:r>
            <a:endParaRPr lang="ru-RU" dirty="0"/>
          </a:p>
        </p:txBody>
      </p:sp>
      <p:sp>
        <p:nvSpPr>
          <p:cNvPr id="4" name="Прямоугольник 3"/>
          <p:cNvSpPr/>
          <p:nvPr/>
        </p:nvSpPr>
        <p:spPr>
          <a:xfrm>
            <a:off x="179512" y="1412776"/>
            <a:ext cx="8640960" cy="830997"/>
          </a:xfrm>
          <a:prstGeom prst="rect">
            <a:avLst/>
          </a:prstGeom>
        </p:spPr>
        <p:txBody>
          <a:bodyPr wrap="square">
            <a:spAutoFit/>
          </a:bodyPr>
          <a:lstStyle/>
          <a:p>
            <a:r>
              <a:rPr lang="en-US" sz="2400" dirty="0"/>
              <a:t>The first Vampire Academy book is being adapted into movie with the title </a:t>
            </a:r>
            <a:r>
              <a:rPr lang="en-US" sz="2400" b="1" i="1" dirty="0"/>
              <a:t>Vampire Academy: Blood Sisters .</a:t>
            </a:r>
            <a:endParaRPr lang="ru-RU" sz="2400" b="1" dirty="0"/>
          </a:p>
        </p:txBody>
      </p:sp>
      <p:pic>
        <p:nvPicPr>
          <p:cNvPr id="21506" name="Picture 2" descr="Райчел Мид."/>
          <p:cNvPicPr>
            <a:picLocks noChangeAspect="1" noChangeArrowheads="1"/>
          </p:cNvPicPr>
          <p:nvPr/>
        </p:nvPicPr>
        <p:blipFill>
          <a:blip r:embed="rId2" cstate="print"/>
          <a:srcRect/>
          <a:stretch>
            <a:fillRect/>
          </a:stretch>
        </p:blipFill>
        <p:spPr bwMode="auto">
          <a:xfrm>
            <a:off x="323528" y="2276872"/>
            <a:ext cx="2952328" cy="4373820"/>
          </a:xfrm>
          <a:prstGeom prst="rect">
            <a:avLst/>
          </a:prstGeom>
          <a:noFill/>
        </p:spPr>
      </p:pic>
      <p:pic>
        <p:nvPicPr>
          <p:cNvPr id="21508" name="Picture 4" descr="Райчел Мид."/>
          <p:cNvPicPr>
            <a:picLocks noChangeAspect="1" noChangeArrowheads="1"/>
          </p:cNvPicPr>
          <p:nvPr/>
        </p:nvPicPr>
        <p:blipFill>
          <a:blip r:embed="rId3" cstate="print"/>
          <a:srcRect/>
          <a:stretch>
            <a:fillRect/>
          </a:stretch>
        </p:blipFill>
        <p:spPr bwMode="auto">
          <a:xfrm>
            <a:off x="4860032" y="2276872"/>
            <a:ext cx="2952328" cy="433938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229600" cy="1066800"/>
          </a:xfrm>
        </p:spPr>
        <p:txBody>
          <a:bodyPr/>
          <a:lstStyle/>
          <a:p>
            <a:r>
              <a:rPr lang="en-US" dirty="0" smtClean="0"/>
              <a:t>Main Characters and Actors</a:t>
            </a:r>
            <a:endParaRPr lang="ru-RU" dirty="0"/>
          </a:p>
        </p:txBody>
      </p:sp>
      <p:pic>
        <p:nvPicPr>
          <p:cNvPr id="24578" name="Picture 2" descr="Розмари Хезевей, Райчел Мид."/>
          <p:cNvPicPr>
            <a:picLocks noChangeAspect="1" noChangeArrowheads="1"/>
          </p:cNvPicPr>
          <p:nvPr/>
        </p:nvPicPr>
        <p:blipFill>
          <a:blip r:embed="rId2" cstate="print"/>
          <a:srcRect/>
          <a:stretch>
            <a:fillRect/>
          </a:stretch>
        </p:blipFill>
        <p:spPr bwMode="auto">
          <a:xfrm>
            <a:off x="323528" y="1556792"/>
            <a:ext cx="4456913" cy="3888432"/>
          </a:xfrm>
          <a:prstGeom prst="rect">
            <a:avLst/>
          </a:prstGeom>
          <a:noFill/>
        </p:spPr>
      </p:pic>
      <p:pic>
        <p:nvPicPr>
          <p:cNvPr id="24580" name="Picture 4" descr="Дмитрий Беликов, Райчел Мид."/>
          <p:cNvPicPr>
            <a:picLocks noChangeAspect="1" noChangeArrowheads="1"/>
          </p:cNvPicPr>
          <p:nvPr/>
        </p:nvPicPr>
        <p:blipFill>
          <a:blip r:embed="rId3" cstate="print"/>
          <a:srcRect/>
          <a:stretch>
            <a:fillRect/>
          </a:stretch>
        </p:blipFill>
        <p:spPr bwMode="auto">
          <a:xfrm>
            <a:off x="4716016" y="1484784"/>
            <a:ext cx="4032448" cy="4032450"/>
          </a:xfrm>
          <a:prstGeom prst="rect">
            <a:avLst/>
          </a:prstGeom>
          <a:noFill/>
        </p:spPr>
      </p:pic>
      <p:pic>
        <p:nvPicPr>
          <p:cNvPr id="24582" name="Picture 6" descr="Василиса Драгомир, Райчел Мид."/>
          <p:cNvPicPr>
            <a:picLocks noChangeAspect="1" noChangeArrowheads="1"/>
          </p:cNvPicPr>
          <p:nvPr/>
        </p:nvPicPr>
        <p:blipFill>
          <a:blip r:embed="rId4" cstate="print"/>
          <a:srcRect/>
          <a:stretch>
            <a:fillRect/>
          </a:stretch>
        </p:blipFill>
        <p:spPr bwMode="auto">
          <a:xfrm>
            <a:off x="539552" y="2780928"/>
            <a:ext cx="3768067" cy="3789040"/>
          </a:xfrm>
          <a:prstGeom prst="rect">
            <a:avLst/>
          </a:prstGeom>
          <a:noFill/>
        </p:spPr>
      </p:pic>
      <p:pic>
        <p:nvPicPr>
          <p:cNvPr id="24584" name="Picture 8" descr="Кристиан Озера, Райчел Мид."/>
          <p:cNvPicPr>
            <a:picLocks noChangeAspect="1" noChangeArrowheads="1"/>
          </p:cNvPicPr>
          <p:nvPr/>
        </p:nvPicPr>
        <p:blipFill>
          <a:blip r:embed="rId5" cstate="print"/>
          <a:srcRect/>
          <a:stretch>
            <a:fillRect/>
          </a:stretch>
        </p:blipFill>
        <p:spPr bwMode="auto">
          <a:xfrm>
            <a:off x="4427984" y="2420888"/>
            <a:ext cx="4032447"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20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fade">
                                      <p:cBhvr>
                                        <p:cTn id="17" dur="20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fade">
                                      <p:cBhvr>
                                        <p:cTn id="22"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s413722.vk.me/v413722635/39cb/FO0ANOVBUuA.jpg"/>
          <p:cNvPicPr>
            <a:picLocks noChangeAspect="1" noChangeArrowheads="1"/>
          </p:cNvPicPr>
          <p:nvPr/>
        </p:nvPicPr>
        <p:blipFill>
          <a:blip r:embed="rId2" cstate="print"/>
          <a:srcRect/>
          <a:stretch>
            <a:fillRect/>
          </a:stretch>
        </p:blipFill>
        <p:spPr bwMode="auto">
          <a:xfrm>
            <a:off x="179512" y="260648"/>
            <a:ext cx="3838575" cy="3838576"/>
          </a:xfrm>
          <a:prstGeom prst="rect">
            <a:avLst/>
          </a:prstGeom>
          <a:noFill/>
        </p:spPr>
      </p:pic>
      <p:pic>
        <p:nvPicPr>
          <p:cNvPr id="28676" name="Picture 4" descr="http://cs413722.vk.me/v413722635/39d4/CdriGEKJz7w.jpg"/>
          <p:cNvPicPr>
            <a:picLocks noChangeAspect="1" noChangeArrowheads="1"/>
          </p:cNvPicPr>
          <p:nvPr/>
        </p:nvPicPr>
        <p:blipFill>
          <a:blip r:embed="rId3" cstate="print"/>
          <a:srcRect/>
          <a:stretch>
            <a:fillRect/>
          </a:stretch>
        </p:blipFill>
        <p:spPr bwMode="auto">
          <a:xfrm>
            <a:off x="3995936" y="260648"/>
            <a:ext cx="2664296" cy="4104456"/>
          </a:xfrm>
          <a:prstGeom prst="rect">
            <a:avLst/>
          </a:prstGeom>
          <a:noFill/>
        </p:spPr>
      </p:pic>
      <p:pic>
        <p:nvPicPr>
          <p:cNvPr id="28678" name="Picture 6" descr="http://cs413722.vk.me/v413722635/39dd/FFhHdhLWrDU.jpg"/>
          <p:cNvPicPr>
            <a:picLocks noChangeAspect="1" noChangeArrowheads="1"/>
          </p:cNvPicPr>
          <p:nvPr/>
        </p:nvPicPr>
        <p:blipFill>
          <a:blip r:embed="rId4" cstate="print"/>
          <a:srcRect/>
          <a:stretch>
            <a:fillRect/>
          </a:stretch>
        </p:blipFill>
        <p:spPr bwMode="auto">
          <a:xfrm>
            <a:off x="0" y="2492896"/>
            <a:ext cx="8772525" cy="4048125"/>
          </a:xfrm>
          <a:prstGeom prst="rect">
            <a:avLst/>
          </a:prstGeom>
          <a:noFill/>
        </p:spPr>
      </p:pic>
      <p:pic>
        <p:nvPicPr>
          <p:cNvPr id="28680" name="Picture 8" descr="http://cs413722.vk.me/v413722635/39e5/RP3qqPmJ4jw.jpg"/>
          <p:cNvPicPr>
            <a:picLocks noChangeAspect="1" noChangeArrowheads="1"/>
          </p:cNvPicPr>
          <p:nvPr/>
        </p:nvPicPr>
        <p:blipFill>
          <a:blip r:embed="rId5" cstate="print"/>
          <a:srcRect/>
          <a:stretch>
            <a:fillRect/>
          </a:stretch>
        </p:blipFill>
        <p:spPr bwMode="auto">
          <a:xfrm>
            <a:off x="2714625" y="0"/>
            <a:ext cx="6429375" cy="4810125"/>
          </a:xfrm>
          <a:prstGeom prst="rect">
            <a:avLst/>
          </a:prstGeom>
          <a:noFill/>
        </p:spPr>
      </p:pic>
      <p:pic>
        <p:nvPicPr>
          <p:cNvPr id="28682" name="Picture 10" descr="http://cs413722.vk.me/v413722635/39ec/uTEzuSJVknA.jpg"/>
          <p:cNvPicPr>
            <a:picLocks noChangeAspect="1" noChangeArrowheads="1"/>
          </p:cNvPicPr>
          <p:nvPr/>
        </p:nvPicPr>
        <p:blipFill>
          <a:blip r:embed="rId6" cstate="print"/>
          <a:srcRect/>
          <a:stretch>
            <a:fillRect/>
          </a:stretch>
        </p:blipFill>
        <p:spPr bwMode="auto">
          <a:xfrm>
            <a:off x="251520" y="0"/>
            <a:ext cx="5715000" cy="4286250"/>
          </a:xfrm>
          <a:prstGeom prst="rect">
            <a:avLst/>
          </a:prstGeom>
          <a:noFill/>
        </p:spPr>
      </p:pic>
      <p:pic>
        <p:nvPicPr>
          <p:cNvPr id="28684" name="Picture 12" descr="http://cs413722.vk.me/v413722635/39f3/aYuGeTYtAxg.jpg"/>
          <p:cNvPicPr>
            <a:picLocks noChangeAspect="1" noChangeArrowheads="1"/>
          </p:cNvPicPr>
          <p:nvPr/>
        </p:nvPicPr>
        <p:blipFill>
          <a:blip r:embed="rId7" cstate="print"/>
          <a:srcRect/>
          <a:stretch>
            <a:fillRect/>
          </a:stretch>
        </p:blipFill>
        <p:spPr bwMode="auto">
          <a:xfrm>
            <a:off x="4139952" y="764704"/>
            <a:ext cx="4762500" cy="3171826"/>
          </a:xfrm>
          <a:prstGeom prst="rect">
            <a:avLst/>
          </a:prstGeom>
          <a:noFill/>
        </p:spPr>
      </p:pic>
      <p:pic>
        <p:nvPicPr>
          <p:cNvPr id="28686" name="Picture 14" descr="http://cs413722.vk.me/v413722635/3a05/MsF3Tc-iFqk.jpg"/>
          <p:cNvPicPr>
            <a:picLocks noChangeAspect="1" noChangeArrowheads="1"/>
          </p:cNvPicPr>
          <p:nvPr/>
        </p:nvPicPr>
        <p:blipFill>
          <a:blip r:embed="rId8" cstate="print"/>
          <a:srcRect/>
          <a:stretch>
            <a:fillRect/>
          </a:stretch>
        </p:blipFill>
        <p:spPr bwMode="auto">
          <a:xfrm>
            <a:off x="0" y="188640"/>
            <a:ext cx="9144000" cy="6105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 calcmode="lin" valueType="num">
                                      <p:cBhvr additive="base">
                                        <p:cTn id="19" dur="500" fill="hold"/>
                                        <p:tgtEl>
                                          <p:spTgt spid="28678"/>
                                        </p:tgtEl>
                                        <p:attrNameLst>
                                          <p:attrName>ppt_x</p:attrName>
                                        </p:attrNameLst>
                                      </p:cBhvr>
                                      <p:tavLst>
                                        <p:tav tm="0">
                                          <p:val>
                                            <p:strVal val="#ppt_x"/>
                                          </p:val>
                                        </p:tav>
                                        <p:tav tm="100000">
                                          <p:val>
                                            <p:strVal val="#ppt_x"/>
                                          </p:val>
                                        </p:tav>
                                      </p:tavLst>
                                    </p:anim>
                                    <p:anim calcmode="lin" valueType="num">
                                      <p:cBhvr additive="base">
                                        <p:cTn id="20"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80"/>
                                        </p:tgtEl>
                                        <p:attrNameLst>
                                          <p:attrName>style.visibility</p:attrName>
                                        </p:attrNameLst>
                                      </p:cBhvr>
                                      <p:to>
                                        <p:strVal val="visible"/>
                                      </p:to>
                                    </p:set>
                                    <p:anim calcmode="lin" valueType="num">
                                      <p:cBhvr additive="base">
                                        <p:cTn id="25" dur="500" fill="hold"/>
                                        <p:tgtEl>
                                          <p:spTgt spid="28680"/>
                                        </p:tgtEl>
                                        <p:attrNameLst>
                                          <p:attrName>ppt_x</p:attrName>
                                        </p:attrNameLst>
                                      </p:cBhvr>
                                      <p:tavLst>
                                        <p:tav tm="0">
                                          <p:val>
                                            <p:strVal val="#ppt_x"/>
                                          </p:val>
                                        </p:tav>
                                        <p:tav tm="100000">
                                          <p:val>
                                            <p:strVal val="#ppt_x"/>
                                          </p:val>
                                        </p:tav>
                                      </p:tavLst>
                                    </p:anim>
                                    <p:anim calcmode="lin" valueType="num">
                                      <p:cBhvr additive="base">
                                        <p:cTn id="26"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82"/>
                                        </p:tgtEl>
                                        <p:attrNameLst>
                                          <p:attrName>style.visibility</p:attrName>
                                        </p:attrNameLst>
                                      </p:cBhvr>
                                      <p:to>
                                        <p:strVal val="visible"/>
                                      </p:to>
                                    </p:set>
                                    <p:anim calcmode="lin" valueType="num">
                                      <p:cBhvr additive="base">
                                        <p:cTn id="31" dur="500" fill="hold"/>
                                        <p:tgtEl>
                                          <p:spTgt spid="28682"/>
                                        </p:tgtEl>
                                        <p:attrNameLst>
                                          <p:attrName>ppt_x</p:attrName>
                                        </p:attrNameLst>
                                      </p:cBhvr>
                                      <p:tavLst>
                                        <p:tav tm="0">
                                          <p:val>
                                            <p:strVal val="#ppt_x"/>
                                          </p:val>
                                        </p:tav>
                                        <p:tav tm="100000">
                                          <p:val>
                                            <p:strVal val="#ppt_x"/>
                                          </p:val>
                                        </p:tav>
                                      </p:tavLst>
                                    </p:anim>
                                    <p:anim calcmode="lin" valueType="num">
                                      <p:cBhvr additive="base">
                                        <p:cTn id="32"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84"/>
                                        </p:tgtEl>
                                        <p:attrNameLst>
                                          <p:attrName>style.visibility</p:attrName>
                                        </p:attrNameLst>
                                      </p:cBhvr>
                                      <p:to>
                                        <p:strVal val="visible"/>
                                      </p:to>
                                    </p:set>
                                    <p:anim calcmode="lin" valueType="num">
                                      <p:cBhvr additive="base">
                                        <p:cTn id="37" dur="500" fill="hold"/>
                                        <p:tgtEl>
                                          <p:spTgt spid="28684"/>
                                        </p:tgtEl>
                                        <p:attrNameLst>
                                          <p:attrName>ppt_x</p:attrName>
                                        </p:attrNameLst>
                                      </p:cBhvr>
                                      <p:tavLst>
                                        <p:tav tm="0">
                                          <p:val>
                                            <p:strVal val="#ppt_x"/>
                                          </p:val>
                                        </p:tav>
                                        <p:tav tm="100000">
                                          <p:val>
                                            <p:strVal val="#ppt_x"/>
                                          </p:val>
                                        </p:tav>
                                      </p:tavLst>
                                    </p:anim>
                                    <p:anim calcmode="lin" valueType="num">
                                      <p:cBhvr additive="base">
                                        <p:cTn id="38" dur="500" fill="hold"/>
                                        <p:tgtEl>
                                          <p:spTgt spid="2868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686"/>
                                        </p:tgtEl>
                                        <p:attrNameLst>
                                          <p:attrName>style.visibility</p:attrName>
                                        </p:attrNameLst>
                                      </p:cBhvr>
                                      <p:to>
                                        <p:strVal val="visible"/>
                                      </p:to>
                                    </p:set>
                                    <p:anim calcmode="lin" valueType="num">
                                      <p:cBhvr additive="base">
                                        <p:cTn id="43" dur="500" fill="hold"/>
                                        <p:tgtEl>
                                          <p:spTgt spid="28686"/>
                                        </p:tgtEl>
                                        <p:attrNameLst>
                                          <p:attrName>ppt_x</p:attrName>
                                        </p:attrNameLst>
                                      </p:cBhvr>
                                      <p:tavLst>
                                        <p:tav tm="0">
                                          <p:val>
                                            <p:strVal val="#ppt_x"/>
                                          </p:val>
                                        </p:tav>
                                        <p:tav tm="100000">
                                          <p:val>
                                            <p:strVal val="#ppt_x"/>
                                          </p:val>
                                        </p:tav>
                                      </p:tavLst>
                                    </p:anim>
                                    <p:anim calcmode="lin" valueType="num">
                                      <p:cBhvr additive="base">
                                        <p:cTn id="44"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066800"/>
          </a:xfrm>
        </p:spPr>
        <p:txBody>
          <a:bodyPr/>
          <a:lstStyle/>
          <a:p>
            <a:r>
              <a:rPr lang="en-US" dirty="0" smtClean="0"/>
              <a:t>Graphic Novel</a:t>
            </a:r>
            <a:endParaRPr lang="ru-RU" dirty="0"/>
          </a:p>
        </p:txBody>
      </p:sp>
      <p:pic>
        <p:nvPicPr>
          <p:cNvPr id="29698" name="Picture 2" descr="Райчел Мид."/>
          <p:cNvPicPr>
            <a:picLocks noChangeAspect="1" noChangeArrowheads="1"/>
          </p:cNvPicPr>
          <p:nvPr/>
        </p:nvPicPr>
        <p:blipFill>
          <a:blip r:embed="rId2" cstate="print"/>
          <a:srcRect/>
          <a:stretch>
            <a:fillRect/>
          </a:stretch>
        </p:blipFill>
        <p:spPr bwMode="auto">
          <a:xfrm>
            <a:off x="251520" y="1772816"/>
            <a:ext cx="4805896" cy="4608512"/>
          </a:xfrm>
          <a:prstGeom prst="rect">
            <a:avLst/>
          </a:prstGeom>
          <a:noFill/>
        </p:spPr>
      </p:pic>
      <p:pic>
        <p:nvPicPr>
          <p:cNvPr id="29700" name="Picture 4" descr="Райчел Мид."/>
          <p:cNvPicPr>
            <a:picLocks noChangeAspect="1" noChangeArrowheads="1"/>
          </p:cNvPicPr>
          <p:nvPr/>
        </p:nvPicPr>
        <p:blipFill>
          <a:blip r:embed="rId3" cstate="print"/>
          <a:srcRect/>
          <a:stretch>
            <a:fillRect/>
          </a:stretch>
        </p:blipFill>
        <p:spPr bwMode="auto">
          <a:xfrm>
            <a:off x="5148064" y="1052736"/>
            <a:ext cx="3810000" cy="5334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1066800"/>
          </a:xfrm>
        </p:spPr>
        <p:txBody>
          <a:bodyPr>
            <a:normAutofit fontScale="90000"/>
          </a:bodyPr>
          <a:lstStyle/>
          <a:p>
            <a:r>
              <a:rPr lang="en-US" b="1" dirty="0" smtClean="0"/>
              <a:t>Bloodlines series</a:t>
            </a:r>
            <a:br>
              <a:rPr lang="en-US" b="1" dirty="0" smtClean="0"/>
            </a:br>
            <a:endParaRPr lang="ru-RU" dirty="0"/>
          </a:p>
        </p:txBody>
      </p:sp>
      <p:sp>
        <p:nvSpPr>
          <p:cNvPr id="3" name="Содержимое 2"/>
          <p:cNvSpPr>
            <a:spLocks noGrp="1"/>
          </p:cNvSpPr>
          <p:nvPr>
            <p:ph idx="1"/>
          </p:nvPr>
        </p:nvSpPr>
        <p:spPr>
          <a:xfrm>
            <a:off x="251520" y="1484784"/>
            <a:ext cx="8229600" cy="4325112"/>
          </a:xfrm>
        </p:spPr>
        <p:txBody>
          <a:bodyPr/>
          <a:lstStyle/>
          <a:p>
            <a:r>
              <a:rPr lang="en-US" b="1" i="1" dirty="0" smtClean="0"/>
              <a:t>Bloodlines</a:t>
            </a:r>
            <a:r>
              <a:rPr lang="en-US" b="1" dirty="0" smtClean="0"/>
              <a:t> </a:t>
            </a:r>
            <a:r>
              <a:rPr lang="en-US" dirty="0" smtClean="0"/>
              <a:t>(August 23rd, 2011, </a:t>
            </a:r>
            <a:r>
              <a:rPr lang="en-US" dirty="0" smtClean="0"/>
              <a:t>)</a:t>
            </a:r>
            <a:endParaRPr lang="en-US" dirty="0" smtClean="0"/>
          </a:p>
          <a:p>
            <a:r>
              <a:rPr lang="en-US" b="1" i="1" dirty="0" smtClean="0"/>
              <a:t>The Golden Lily</a:t>
            </a:r>
            <a:r>
              <a:rPr lang="en-US" dirty="0" smtClean="0"/>
              <a:t> (June 12th, 2012, </a:t>
            </a:r>
            <a:r>
              <a:rPr lang="en-US" dirty="0" smtClean="0"/>
              <a:t>)</a:t>
            </a:r>
            <a:endParaRPr lang="en-US" dirty="0" smtClean="0"/>
          </a:p>
          <a:p>
            <a:r>
              <a:rPr lang="en-US" b="1" i="1" dirty="0" smtClean="0"/>
              <a:t>The Indigo Spell</a:t>
            </a:r>
            <a:r>
              <a:rPr lang="en-US" dirty="0" smtClean="0"/>
              <a:t> (February 12th, 2013)</a:t>
            </a:r>
          </a:p>
          <a:p>
            <a:r>
              <a:rPr lang="en-US" b="1" i="1" dirty="0" smtClean="0"/>
              <a:t>The Fiery Heart</a:t>
            </a:r>
            <a:r>
              <a:rPr lang="en-US" dirty="0" smtClean="0"/>
              <a:t> (November 19th, 2013)</a:t>
            </a:r>
          </a:p>
          <a:p>
            <a:r>
              <a:rPr lang="en-US" b="1" dirty="0" smtClean="0"/>
              <a:t>Silver Shadows </a:t>
            </a:r>
            <a:r>
              <a:rPr lang="en-US" dirty="0" smtClean="0"/>
              <a:t>(July 29th, 2014)</a:t>
            </a:r>
          </a:p>
          <a:p>
            <a:endParaRPr lang="ru-RU" dirty="0"/>
          </a:p>
        </p:txBody>
      </p:sp>
      <p:sp>
        <p:nvSpPr>
          <p:cNvPr id="4" name="Прямоугольник 3"/>
          <p:cNvSpPr/>
          <p:nvPr/>
        </p:nvSpPr>
        <p:spPr>
          <a:xfrm>
            <a:off x="251520" y="4077072"/>
            <a:ext cx="8568952" cy="2246769"/>
          </a:xfrm>
          <a:prstGeom prst="rect">
            <a:avLst/>
          </a:prstGeom>
        </p:spPr>
        <p:txBody>
          <a:bodyPr wrap="square">
            <a:spAutoFit/>
          </a:bodyPr>
          <a:lstStyle/>
          <a:p>
            <a:r>
              <a:rPr lang="en-US" sz="2000" dirty="0"/>
              <a:t>Mead is writing a six-book spin-off series featuring characters in the Vampire Academy series: Sydney, Jill, Eddie, and Adrian. "Spin off series takes place in the same universe as Vampire Academy. Same rules, same races. What happens here is that the side characters from Vampire Academy are now the main characters. And so the series will be following Sydney, Jill, Adrian, and Eddie</a:t>
            </a:r>
            <a:r>
              <a:rPr lang="en-US" sz="2000" dirty="0" smtClean="0"/>
              <a:t>".</a:t>
            </a:r>
            <a:r>
              <a:rPr lang="en-US" sz="2000" dirty="0"/>
              <a:t> Mead has confirmed that Bloodlines will be the name of both the series and the first book.</a:t>
            </a:r>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loodlines, Райчел Мид."/>
          <p:cNvPicPr>
            <a:picLocks noChangeAspect="1" noChangeArrowheads="1"/>
          </p:cNvPicPr>
          <p:nvPr/>
        </p:nvPicPr>
        <p:blipFill>
          <a:blip r:embed="rId2" cstate="print"/>
          <a:srcRect/>
          <a:stretch>
            <a:fillRect/>
          </a:stretch>
        </p:blipFill>
        <p:spPr bwMode="auto">
          <a:xfrm>
            <a:off x="0" y="332656"/>
            <a:ext cx="5334000" cy="4029075"/>
          </a:xfrm>
          <a:prstGeom prst="rect">
            <a:avLst/>
          </a:prstGeom>
          <a:noFill/>
        </p:spPr>
      </p:pic>
      <p:pic>
        <p:nvPicPr>
          <p:cNvPr id="25604" name="Picture 4" descr="Обложка пятой книги, &quot;Серебряные тени&quot;, Райчел Мид."/>
          <p:cNvPicPr>
            <a:picLocks noChangeAspect="1" noChangeArrowheads="1"/>
          </p:cNvPicPr>
          <p:nvPr/>
        </p:nvPicPr>
        <p:blipFill>
          <a:blip r:embed="rId3" cstate="print"/>
          <a:srcRect/>
          <a:stretch>
            <a:fillRect/>
          </a:stretch>
        </p:blipFill>
        <p:spPr bwMode="auto">
          <a:xfrm>
            <a:off x="5364088" y="1340768"/>
            <a:ext cx="3533775" cy="5334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629816"/>
          </a:xfrm>
        </p:spPr>
        <p:txBody>
          <a:bodyPr>
            <a:normAutofit fontScale="90000"/>
          </a:bodyPr>
          <a:lstStyle/>
          <a:p>
            <a:r>
              <a:rPr lang="en-US" b="1" dirty="0" smtClean="0"/>
              <a:t>Children's novels</a:t>
            </a:r>
            <a:br>
              <a:rPr lang="en-US" b="1" dirty="0" smtClean="0"/>
            </a:br>
            <a:endParaRPr lang="ru-RU" dirty="0"/>
          </a:p>
        </p:txBody>
      </p:sp>
      <p:sp>
        <p:nvSpPr>
          <p:cNvPr id="4" name="Прямоугольник 3"/>
          <p:cNvSpPr/>
          <p:nvPr/>
        </p:nvSpPr>
        <p:spPr>
          <a:xfrm>
            <a:off x="323528" y="1700808"/>
            <a:ext cx="8208912" cy="1200329"/>
          </a:xfrm>
          <a:prstGeom prst="rect">
            <a:avLst/>
          </a:prstGeom>
        </p:spPr>
        <p:txBody>
          <a:bodyPr wrap="square">
            <a:spAutoFit/>
          </a:bodyPr>
          <a:lstStyle/>
          <a:p>
            <a:r>
              <a:rPr lang="en-US" sz="2400" i="1" dirty="0"/>
              <a:t>Doctor Who: Something Borrowed</a:t>
            </a:r>
            <a:r>
              <a:rPr lang="en-US" sz="2400" dirty="0"/>
              <a:t>, the sixth Puffin E-short featuring the Sixth Doctor and </a:t>
            </a:r>
            <a:r>
              <a:rPr lang="en-US" sz="2400" dirty="0" err="1"/>
              <a:t>Peri</a:t>
            </a:r>
            <a:r>
              <a:rPr lang="en-US" sz="2400" dirty="0"/>
              <a:t> Brown (23 June 2013)</a:t>
            </a:r>
            <a:endParaRPr lang="ru-RU" sz="2400" dirty="0"/>
          </a:p>
        </p:txBody>
      </p:sp>
      <p:pic>
        <p:nvPicPr>
          <p:cNvPr id="27650" name="Picture 2" descr="http://www.doctorwhotv.co.uk/wp-content/uploads/Something-Borrowed-50th-short-richelle-mead.jpg"/>
          <p:cNvPicPr>
            <a:picLocks noChangeAspect="1" noChangeArrowheads="1"/>
          </p:cNvPicPr>
          <p:nvPr/>
        </p:nvPicPr>
        <p:blipFill>
          <a:blip r:embed="rId2" cstate="print"/>
          <a:srcRect/>
          <a:stretch>
            <a:fillRect/>
          </a:stretch>
        </p:blipFill>
        <p:spPr bwMode="auto">
          <a:xfrm>
            <a:off x="1475656" y="2636912"/>
            <a:ext cx="2476500" cy="3800476"/>
          </a:xfrm>
          <a:prstGeom prst="rect">
            <a:avLst/>
          </a:prstGeom>
          <a:noFill/>
        </p:spPr>
      </p:pic>
      <p:pic>
        <p:nvPicPr>
          <p:cNvPr id="27652" name="Picture 4" descr="http://cs10631.vk.me/u49071635/150322098/x_7d657e24.jpg"/>
          <p:cNvPicPr>
            <a:picLocks noChangeAspect="1" noChangeArrowheads="1"/>
          </p:cNvPicPr>
          <p:nvPr/>
        </p:nvPicPr>
        <p:blipFill>
          <a:blip r:embed="rId3" cstate="print"/>
          <a:srcRect/>
          <a:stretch>
            <a:fillRect/>
          </a:stretch>
        </p:blipFill>
        <p:spPr bwMode="auto">
          <a:xfrm>
            <a:off x="4572000" y="3284984"/>
            <a:ext cx="3810000" cy="25336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404664"/>
            <a:ext cx="4674686" cy="5688632"/>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4624148" y="404664"/>
            <a:ext cx="451985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066800"/>
          </a:xfrm>
        </p:spPr>
        <p:txBody>
          <a:bodyPr>
            <a:normAutofit fontScale="90000"/>
          </a:bodyPr>
          <a:lstStyle/>
          <a:p>
            <a:r>
              <a:rPr lang="en-US" dirty="0" smtClean="0"/>
              <a:t>Awards and recognitions</a:t>
            </a:r>
            <a:br>
              <a:rPr lang="en-US" dirty="0" smtClean="0"/>
            </a:br>
            <a:endParaRPr lang="ru-RU" dirty="0"/>
          </a:p>
        </p:txBody>
      </p:sp>
      <p:sp>
        <p:nvSpPr>
          <p:cNvPr id="3" name="Содержимое 2"/>
          <p:cNvSpPr>
            <a:spLocks noGrp="1"/>
          </p:cNvSpPr>
          <p:nvPr>
            <p:ph idx="1"/>
          </p:nvPr>
        </p:nvSpPr>
        <p:spPr>
          <a:xfrm>
            <a:off x="323528" y="1052736"/>
            <a:ext cx="8568952" cy="4325112"/>
          </a:xfrm>
        </p:spPr>
        <p:txBody>
          <a:bodyPr>
            <a:noAutofit/>
          </a:bodyPr>
          <a:lstStyle/>
          <a:p>
            <a:r>
              <a:rPr lang="en-US" sz="1800" dirty="0" smtClean="0"/>
              <a:t>Honorable Mention - 2009 P.E.A.R.L. Awards - Best Romantic Fantasy - </a:t>
            </a:r>
            <a:r>
              <a:rPr lang="en-US" sz="1800" b="1" i="1" dirty="0" smtClean="0"/>
              <a:t>Thorn </a:t>
            </a:r>
            <a:r>
              <a:rPr lang="en-US" sz="1800" b="1" i="1" dirty="0" smtClean="0"/>
              <a:t>Queen</a:t>
            </a:r>
            <a:endParaRPr lang="en-US" sz="1800" b="1" dirty="0" smtClean="0"/>
          </a:p>
          <a:p>
            <a:r>
              <a:rPr lang="en-US" sz="1800" dirty="0" smtClean="0"/>
              <a:t>Winner - 2010 Teen Read Awards - Best Teen Series - </a:t>
            </a:r>
            <a:r>
              <a:rPr lang="en-US" sz="1800" b="1" i="1" dirty="0" smtClean="0"/>
              <a:t>Vampire Academy </a:t>
            </a:r>
            <a:r>
              <a:rPr lang="en-US" sz="1800" b="1" i="1" dirty="0" smtClean="0"/>
              <a:t>series</a:t>
            </a:r>
            <a:endParaRPr lang="en-US" sz="1800" b="1" dirty="0" smtClean="0"/>
          </a:p>
          <a:p>
            <a:r>
              <a:rPr lang="en-US" sz="1800" dirty="0" smtClean="0"/>
              <a:t>Winner - 2010 </a:t>
            </a:r>
            <a:r>
              <a:rPr lang="en-US" sz="1800" dirty="0" err="1" smtClean="0"/>
              <a:t>Goodreads</a:t>
            </a:r>
            <a:r>
              <a:rPr lang="en-US" sz="1800" dirty="0" smtClean="0"/>
              <a:t> Choice Awards - </a:t>
            </a:r>
            <a:r>
              <a:rPr lang="en-US" sz="1800" dirty="0" err="1" smtClean="0"/>
              <a:t>Goodreads</a:t>
            </a:r>
            <a:r>
              <a:rPr lang="en-US" sz="1800" dirty="0" smtClean="0"/>
              <a:t> Author - </a:t>
            </a:r>
            <a:r>
              <a:rPr lang="en-US" sz="1800" dirty="0" err="1" smtClean="0"/>
              <a:t>Richelle</a:t>
            </a:r>
            <a:r>
              <a:rPr lang="en-US" sz="1800" dirty="0" smtClean="0"/>
              <a:t> </a:t>
            </a:r>
            <a:r>
              <a:rPr lang="en-US" sz="1800" dirty="0" smtClean="0"/>
              <a:t>Mead</a:t>
            </a:r>
            <a:endParaRPr lang="en-US" sz="1800" dirty="0" smtClean="0"/>
          </a:p>
          <a:p>
            <a:r>
              <a:rPr lang="en-US" sz="1800" dirty="0" smtClean="0"/>
              <a:t>Nominee - 2010 </a:t>
            </a:r>
            <a:r>
              <a:rPr lang="en-US" sz="1800" dirty="0" err="1" smtClean="0"/>
              <a:t>Goodreads</a:t>
            </a:r>
            <a:r>
              <a:rPr lang="en-US" sz="1800" dirty="0" smtClean="0"/>
              <a:t> Choice Awards - Paranormal Fantasy - </a:t>
            </a:r>
            <a:r>
              <a:rPr lang="en-US" sz="1800" b="1" i="1" dirty="0" smtClean="0"/>
              <a:t>Succubus </a:t>
            </a:r>
            <a:r>
              <a:rPr lang="en-US" sz="1800" b="1" i="1" dirty="0" smtClean="0"/>
              <a:t>Shadows</a:t>
            </a:r>
            <a:endParaRPr lang="en-US" sz="1800" b="1" dirty="0" smtClean="0"/>
          </a:p>
          <a:p>
            <a:r>
              <a:rPr lang="en-US" sz="1800" dirty="0" smtClean="0"/>
              <a:t>Nominee - 2011 Kids' Choice Awards - Favorite Book - </a:t>
            </a:r>
            <a:r>
              <a:rPr lang="en-US" sz="1800" b="1" i="1" dirty="0" smtClean="0"/>
              <a:t>Vampire</a:t>
            </a:r>
            <a:r>
              <a:rPr lang="en-US" sz="1800" i="1" dirty="0" smtClean="0"/>
              <a:t> </a:t>
            </a:r>
            <a:r>
              <a:rPr lang="en-US" sz="1800" b="1" i="1" dirty="0" smtClean="0"/>
              <a:t>Academy </a:t>
            </a:r>
            <a:r>
              <a:rPr lang="en-US" sz="1800" b="1" i="1" dirty="0" smtClean="0"/>
              <a:t>series</a:t>
            </a:r>
            <a:endParaRPr lang="en-US" sz="1800" b="1" dirty="0" smtClean="0"/>
          </a:p>
          <a:p>
            <a:r>
              <a:rPr lang="en-US" sz="1800" dirty="0" smtClean="0"/>
              <a:t>Winner - 2011 </a:t>
            </a:r>
            <a:r>
              <a:rPr lang="en-US" sz="1800" dirty="0" err="1" smtClean="0"/>
              <a:t>Goodreads</a:t>
            </a:r>
            <a:r>
              <a:rPr lang="en-US" sz="1800" dirty="0" smtClean="0"/>
              <a:t> Choice Awards - Best Graphic Novels and Comics -</a:t>
            </a:r>
            <a:r>
              <a:rPr lang="en-US" sz="1800" b="1" dirty="0" smtClean="0"/>
              <a:t> </a:t>
            </a:r>
            <a:r>
              <a:rPr lang="en-US" sz="1800" b="1" i="1" dirty="0" smtClean="0"/>
              <a:t>Vampire </a:t>
            </a:r>
            <a:r>
              <a:rPr lang="en-US" sz="1800" b="1" i="1" dirty="0" smtClean="0"/>
              <a:t>Academy</a:t>
            </a:r>
            <a:endParaRPr lang="en-US" sz="1800" b="1" dirty="0" smtClean="0"/>
          </a:p>
          <a:p>
            <a:r>
              <a:rPr lang="en-US" sz="1800" dirty="0" smtClean="0"/>
              <a:t>Nominee - 2011 </a:t>
            </a:r>
            <a:r>
              <a:rPr lang="en-US" sz="1800" dirty="0" err="1" smtClean="0"/>
              <a:t>Goodreads</a:t>
            </a:r>
            <a:r>
              <a:rPr lang="en-US" sz="1800" dirty="0" smtClean="0"/>
              <a:t> Choice Awards - Favorite Book of 2011 - </a:t>
            </a:r>
            <a:r>
              <a:rPr lang="en-US" sz="1800" b="1" i="1" dirty="0" smtClean="0"/>
              <a:t>Bloodlines</a:t>
            </a:r>
            <a:endParaRPr lang="en-US" sz="1800" b="1" dirty="0" smtClean="0"/>
          </a:p>
          <a:p>
            <a:r>
              <a:rPr lang="en-US" sz="1800" dirty="0" smtClean="0"/>
              <a:t>Nominee - 2011 </a:t>
            </a:r>
            <a:r>
              <a:rPr lang="en-US" sz="1800" dirty="0" err="1" smtClean="0"/>
              <a:t>Goodreads</a:t>
            </a:r>
            <a:r>
              <a:rPr lang="en-US" sz="1800" dirty="0" smtClean="0"/>
              <a:t> Choice Awards - Best Paranormal Fantasy -</a:t>
            </a:r>
            <a:r>
              <a:rPr lang="en-US" sz="1800" b="1" dirty="0" smtClean="0"/>
              <a:t> </a:t>
            </a:r>
            <a:r>
              <a:rPr lang="en-US" sz="1800" b="1" i="1" dirty="0" smtClean="0"/>
              <a:t>Succubus </a:t>
            </a:r>
            <a:r>
              <a:rPr lang="en-US" sz="1800" b="1" i="1" dirty="0" smtClean="0"/>
              <a:t>Revealed</a:t>
            </a:r>
            <a:endParaRPr lang="en-US" sz="1800" dirty="0" smtClean="0"/>
          </a:p>
          <a:p>
            <a:r>
              <a:rPr lang="en-US" sz="1800" dirty="0" smtClean="0"/>
              <a:t>Nominee - 2011 </a:t>
            </a:r>
            <a:r>
              <a:rPr lang="en-US" sz="1800" dirty="0" err="1" smtClean="0"/>
              <a:t>Goodreads</a:t>
            </a:r>
            <a:r>
              <a:rPr lang="en-US" sz="1800" dirty="0" smtClean="0"/>
              <a:t> Choice Awards - Best Young Adult Fantasy and Science Fiction - </a:t>
            </a:r>
            <a:r>
              <a:rPr lang="en-US" sz="1800" b="1" i="1" dirty="0" smtClean="0"/>
              <a:t>Bloodlines</a:t>
            </a:r>
            <a:endParaRPr lang="en-US" sz="1800" b="1" dirty="0" smtClean="0"/>
          </a:p>
          <a:p>
            <a:r>
              <a:rPr lang="en-US" sz="1800" dirty="0" smtClean="0"/>
              <a:t>Nominee - 2011 </a:t>
            </a:r>
            <a:r>
              <a:rPr lang="en-US" sz="1800" dirty="0" err="1" smtClean="0"/>
              <a:t>Goodreads</a:t>
            </a:r>
            <a:r>
              <a:rPr lang="en-US" sz="1800" dirty="0" smtClean="0"/>
              <a:t> Choice Awards - Best </a:t>
            </a:r>
            <a:r>
              <a:rPr lang="en-US" sz="1800" dirty="0" err="1" smtClean="0"/>
              <a:t>Goodreads</a:t>
            </a:r>
            <a:r>
              <a:rPr lang="en-US" sz="1800" dirty="0" smtClean="0"/>
              <a:t> Author</a:t>
            </a:r>
          </a:p>
          <a:p>
            <a:endParaRPr lang="ru-RU" sz="1800" dirty="0"/>
          </a:p>
        </p:txBody>
      </p:sp>
      <p:pic>
        <p:nvPicPr>
          <p:cNvPr id="30724" name="Picture 4" descr="Райчел Мид "/>
          <p:cNvPicPr>
            <a:picLocks noChangeAspect="1" noChangeArrowheads="1"/>
          </p:cNvPicPr>
          <p:nvPr/>
        </p:nvPicPr>
        <p:blipFill>
          <a:blip r:embed="rId2" cstate="print"/>
          <a:srcRect/>
          <a:stretch>
            <a:fillRect/>
          </a:stretch>
        </p:blipFill>
        <p:spPr bwMode="auto">
          <a:xfrm>
            <a:off x="4427984" y="332656"/>
            <a:ext cx="4320480" cy="6525344"/>
          </a:xfrm>
          <a:prstGeom prst="rect">
            <a:avLst/>
          </a:prstGeom>
          <a:noFill/>
        </p:spPr>
      </p:pic>
      <p:pic>
        <p:nvPicPr>
          <p:cNvPr id="30726" name="Picture 6" descr="http://3.bp.blogspot.com/_mpDEiDN67iw/TKiUmqJseII/AAAAAAAABXk/0COGzwU5Ns0/s1600/IMGP0550.JPG"/>
          <p:cNvPicPr>
            <a:picLocks noChangeAspect="1" noChangeArrowheads="1"/>
          </p:cNvPicPr>
          <p:nvPr/>
        </p:nvPicPr>
        <p:blipFill>
          <a:blip r:embed="rId3" cstate="print"/>
          <a:srcRect/>
          <a:stretch>
            <a:fillRect/>
          </a:stretch>
        </p:blipFill>
        <p:spPr bwMode="auto">
          <a:xfrm>
            <a:off x="0" y="404664"/>
            <a:ext cx="4291920" cy="3210893"/>
          </a:xfrm>
          <a:prstGeom prst="rect">
            <a:avLst/>
          </a:prstGeom>
          <a:noFill/>
        </p:spPr>
      </p:pic>
      <p:pic>
        <p:nvPicPr>
          <p:cNvPr id="30727" name="Picture 7"/>
          <p:cNvPicPr>
            <a:picLocks noChangeAspect="1" noChangeArrowheads="1"/>
          </p:cNvPicPr>
          <p:nvPr/>
        </p:nvPicPr>
        <p:blipFill>
          <a:blip r:embed="rId4" cstate="print"/>
          <a:srcRect/>
          <a:stretch>
            <a:fillRect/>
          </a:stretch>
        </p:blipFill>
        <p:spPr bwMode="auto">
          <a:xfrm>
            <a:off x="323528" y="2060848"/>
            <a:ext cx="6858000" cy="448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additive="base">
                                        <p:cTn id="13" dur="500" fill="hold"/>
                                        <p:tgtEl>
                                          <p:spTgt spid="30726"/>
                                        </p:tgtEl>
                                        <p:attrNameLst>
                                          <p:attrName>ppt_x</p:attrName>
                                        </p:attrNameLst>
                                      </p:cBhvr>
                                      <p:tavLst>
                                        <p:tav tm="0">
                                          <p:val>
                                            <p:strVal val="#ppt_x"/>
                                          </p:val>
                                        </p:tav>
                                        <p:tav tm="100000">
                                          <p:val>
                                            <p:strVal val="#ppt_x"/>
                                          </p:val>
                                        </p:tav>
                                      </p:tavLst>
                                    </p:anim>
                                    <p:anim calcmode="lin" valueType="num">
                                      <p:cBhvr additive="base">
                                        <p:cTn id="14"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7"/>
                                        </p:tgtEl>
                                        <p:attrNameLst>
                                          <p:attrName>style.visibility</p:attrName>
                                        </p:attrNameLst>
                                      </p:cBhvr>
                                      <p:to>
                                        <p:strVal val="visible"/>
                                      </p:to>
                                    </p:set>
                                    <p:anim calcmode="lin" valueType="num">
                                      <p:cBhvr additive="base">
                                        <p:cTn id="19" dur="500" fill="hold"/>
                                        <p:tgtEl>
                                          <p:spTgt spid="30727"/>
                                        </p:tgtEl>
                                        <p:attrNameLst>
                                          <p:attrName>ppt_x</p:attrName>
                                        </p:attrNameLst>
                                      </p:cBhvr>
                                      <p:tavLst>
                                        <p:tav tm="0">
                                          <p:val>
                                            <p:strVal val="#ppt_x"/>
                                          </p:val>
                                        </p:tav>
                                        <p:tav tm="100000">
                                          <p:val>
                                            <p:strVal val="#ppt_x"/>
                                          </p:val>
                                        </p:tav>
                                      </p:tavLst>
                                    </p:anim>
                                    <p:anim calcmode="lin" valueType="num">
                                      <p:cBhvr additive="base">
                                        <p:cTn id="20"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8229600" cy="1066800"/>
          </a:xfrm>
        </p:spPr>
        <p:txBody>
          <a:bodyPr>
            <a:noAutofit/>
          </a:bodyPr>
          <a:lstStyle/>
          <a:p>
            <a:r>
              <a:rPr lang="en-US" sz="2400" b="1" dirty="0" err="1" smtClean="0">
                <a:solidFill>
                  <a:schemeClr val="tx1"/>
                </a:solidFill>
                <a:latin typeface="Century Schoolbook" pitchFamily="18" charset="0"/>
              </a:rPr>
              <a:t>Richelle</a:t>
            </a:r>
            <a:r>
              <a:rPr lang="en-US" sz="2400" b="1" dirty="0" smtClean="0">
                <a:solidFill>
                  <a:schemeClr val="tx1"/>
                </a:solidFill>
                <a:latin typeface="Century Schoolbook" pitchFamily="18" charset="0"/>
              </a:rPr>
              <a:t> Mead</a:t>
            </a:r>
            <a:r>
              <a:rPr lang="en-US" sz="2400" dirty="0" smtClean="0">
                <a:solidFill>
                  <a:schemeClr val="tx1"/>
                </a:solidFill>
                <a:latin typeface="Century Schoolbook" pitchFamily="18" charset="0"/>
              </a:rPr>
              <a:t> (born November 12, 1976) is a </a:t>
            </a:r>
            <a:r>
              <a:rPr lang="en-US" sz="2400" dirty="0" smtClean="0">
                <a:solidFill>
                  <a:schemeClr val="tx1"/>
                </a:solidFill>
                <a:latin typeface="Century Schoolbook" pitchFamily="18" charset="0"/>
              </a:rPr>
              <a:t>bestselling</a:t>
            </a:r>
            <a:r>
              <a:rPr lang="en-US" sz="2400" dirty="0" smtClean="0">
                <a:solidFill>
                  <a:schemeClr val="tx1"/>
                </a:solidFill>
                <a:latin typeface="Century Schoolbook" pitchFamily="18" charset="0"/>
              </a:rPr>
              <a:t> American fantasy author. She is known for the </a:t>
            </a:r>
            <a:r>
              <a:rPr lang="en-US" sz="2400" i="1" dirty="0" smtClean="0">
                <a:solidFill>
                  <a:schemeClr val="tx1"/>
                </a:solidFill>
                <a:latin typeface="Century Schoolbook" pitchFamily="18" charset="0"/>
              </a:rPr>
              <a:t>Georgina Kincaid</a:t>
            </a:r>
            <a:r>
              <a:rPr lang="en-US" sz="2400" dirty="0" smtClean="0">
                <a:solidFill>
                  <a:schemeClr val="tx1"/>
                </a:solidFill>
                <a:latin typeface="Century Schoolbook" pitchFamily="18" charset="0"/>
              </a:rPr>
              <a:t> series, </a:t>
            </a:r>
            <a:r>
              <a:rPr lang="en-US" sz="2400" i="1" dirty="0" smtClean="0">
                <a:solidFill>
                  <a:schemeClr val="tx1"/>
                </a:solidFill>
                <a:latin typeface="Century Schoolbook" pitchFamily="18" charset="0"/>
              </a:rPr>
              <a:t>Vampire Academy</a:t>
            </a:r>
            <a:r>
              <a:rPr lang="en-US" sz="2400" dirty="0" smtClean="0">
                <a:solidFill>
                  <a:schemeClr val="tx1"/>
                </a:solidFill>
                <a:latin typeface="Century Schoolbook" pitchFamily="18" charset="0"/>
              </a:rPr>
              <a:t>, and the </a:t>
            </a:r>
            <a:r>
              <a:rPr lang="en-US" sz="2400" i="1" dirty="0" smtClean="0">
                <a:solidFill>
                  <a:schemeClr val="tx1"/>
                </a:solidFill>
                <a:latin typeface="Century Schoolbook" pitchFamily="18" charset="0"/>
              </a:rPr>
              <a:t>Dark Swan</a:t>
            </a:r>
            <a:r>
              <a:rPr lang="en-US" sz="2400" dirty="0" smtClean="0">
                <a:solidFill>
                  <a:schemeClr val="tx1"/>
                </a:solidFill>
                <a:latin typeface="Century Schoolbook" pitchFamily="18" charset="0"/>
              </a:rPr>
              <a:t> series.</a:t>
            </a:r>
            <a:endParaRPr lang="ru-RU" sz="2400" dirty="0">
              <a:solidFill>
                <a:schemeClr val="tx1"/>
              </a:solidFill>
              <a:latin typeface="Century Schoolbook" pitchFamily="18" charset="0"/>
            </a:endParaRPr>
          </a:p>
        </p:txBody>
      </p:sp>
      <p:pic>
        <p:nvPicPr>
          <p:cNvPr id="1026" name="Picture 2" descr="http://cs10631.vk.me/u49071635/150322098/x_ab0426fc.jpg"/>
          <p:cNvPicPr>
            <a:picLocks noChangeAspect="1" noChangeArrowheads="1"/>
          </p:cNvPicPr>
          <p:nvPr/>
        </p:nvPicPr>
        <p:blipFill>
          <a:blip r:embed="rId2" cstate="print"/>
          <a:srcRect/>
          <a:stretch>
            <a:fillRect/>
          </a:stretch>
        </p:blipFill>
        <p:spPr bwMode="auto">
          <a:xfrm>
            <a:off x="5724128" y="2060848"/>
            <a:ext cx="2914650" cy="4371975"/>
          </a:xfrm>
          <a:prstGeom prst="rect">
            <a:avLst/>
          </a:prstGeom>
          <a:noFill/>
        </p:spPr>
      </p:pic>
      <p:pic>
        <p:nvPicPr>
          <p:cNvPr id="1028" name="Picture 4" descr="http://cs10631.vk.me/u49071635/150322098/x_1c5cff04.jpg"/>
          <p:cNvPicPr>
            <a:picLocks noChangeAspect="1" noChangeArrowheads="1"/>
          </p:cNvPicPr>
          <p:nvPr/>
        </p:nvPicPr>
        <p:blipFill>
          <a:blip r:embed="rId3" cstate="print"/>
          <a:srcRect/>
          <a:stretch>
            <a:fillRect/>
          </a:stretch>
        </p:blipFill>
        <p:spPr bwMode="auto">
          <a:xfrm>
            <a:off x="467544" y="2276872"/>
            <a:ext cx="4429125" cy="381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229600" cy="1066800"/>
          </a:xfrm>
        </p:spPr>
        <p:txBody>
          <a:bodyPr>
            <a:normAutofit fontScale="90000"/>
          </a:bodyPr>
          <a:lstStyle/>
          <a:p>
            <a:r>
              <a:rPr lang="en-US" dirty="0" smtClean="0"/>
              <a:t>Education and career</a:t>
            </a:r>
            <a:br>
              <a:rPr lang="en-US" dirty="0" smtClean="0"/>
            </a:br>
            <a:endParaRPr lang="ru-RU" dirty="0"/>
          </a:p>
        </p:txBody>
      </p:sp>
      <p:sp>
        <p:nvSpPr>
          <p:cNvPr id="4" name="Прямоугольник 3"/>
          <p:cNvSpPr/>
          <p:nvPr/>
        </p:nvSpPr>
        <p:spPr>
          <a:xfrm>
            <a:off x="0" y="1052736"/>
            <a:ext cx="8964488" cy="2308324"/>
          </a:xfrm>
          <a:prstGeom prst="rect">
            <a:avLst/>
          </a:prstGeom>
        </p:spPr>
        <p:txBody>
          <a:bodyPr wrap="square">
            <a:spAutoFit/>
          </a:bodyPr>
          <a:lstStyle/>
          <a:p>
            <a:r>
              <a:rPr lang="en-US" dirty="0" err="1"/>
              <a:t>Richelle</a:t>
            </a:r>
            <a:r>
              <a:rPr lang="en-US" dirty="0"/>
              <a:t> Mead was born in </a:t>
            </a:r>
            <a:r>
              <a:rPr lang="en-US" dirty="0" err="1" smtClean="0"/>
              <a:t>Michigan,and</a:t>
            </a:r>
            <a:r>
              <a:rPr lang="en-US" dirty="0" smtClean="0"/>
              <a:t> </a:t>
            </a:r>
            <a:r>
              <a:rPr lang="en-US" dirty="0"/>
              <a:t>currently lives in the Seattle suburb of Kirkland, Washington, United States</a:t>
            </a:r>
            <a:r>
              <a:rPr lang="en-US" dirty="0" smtClean="0"/>
              <a:t>.</a:t>
            </a:r>
            <a:r>
              <a:rPr lang="en-US" dirty="0"/>
              <a:t> She has three degrees: a Bachelor of General Studies from the University of Michigan, a Master of Comparative Religion from Western Michigan University, and a Master of Teaching from the </a:t>
            </a:r>
            <a:r>
              <a:rPr lang="en-US" u="sng" dirty="0"/>
              <a:t>University of Washington</a:t>
            </a:r>
            <a:r>
              <a:rPr lang="en-US" dirty="0" smtClean="0"/>
              <a:t>.</a:t>
            </a:r>
            <a:r>
              <a:rPr lang="en-US" baseline="30000" dirty="0" smtClean="0"/>
              <a:t>[</a:t>
            </a:r>
            <a:r>
              <a:rPr lang="en-US" dirty="0" smtClean="0"/>
              <a:t>Her </a:t>
            </a:r>
            <a:r>
              <a:rPr lang="en-US" dirty="0"/>
              <a:t>teaching degree led her to become an 8th grade teacher in suburban Seattle, where she taught social studies and English. She continued writing in her free time, until she sold her first novel, </a:t>
            </a:r>
            <a:r>
              <a:rPr lang="en-US" i="1" dirty="0"/>
              <a:t>Succubus Blues</a:t>
            </a:r>
            <a:r>
              <a:rPr lang="en-US" dirty="0"/>
              <a:t>. After quitting her job to write full time, her other books quickly followed.</a:t>
            </a:r>
            <a:endParaRPr lang="ru-RU" dirty="0"/>
          </a:p>
        </p:txBody>
      </p:sp>
      <p:pic>
        <p:nvPicPr>
          <p:cNvPr id="2050" name="Picture 2" descr="File:Umichigan color seal.png"/>
          <p:cNvPicPr>
            <a:picLocks noChangeAspect="1" noChangeArrowheads="1"/>
          </p:cNvPicPr>
          <p:nvPr/>
        </p:nvPicPr>
        <p:blipFill>
          <a:blip r:embed="rId2" cstate="print"/>
          <a:srcRect/>
          <a:stretch>
            <a:fillRect/>
          </a:stretch>
        </p:blipFill>
        <p:spPr bwMode="auto">
          <a:xfrm>
            <a:off x="0" y="3429000"/>
            <a:ext cx="3095625" cy="3076575"/>
          </a:xfrm>
          <a:prstGeom prst="rect">
            <a:avLst/>
          </a:prstGeom>
          <a:noFill/>
        </p:spPr>
      </p:pic>
      <p:pic>
        <p:nvPicPr>
          <p:cNvPr id="2052" name="Picture 4" descr="File:University of Washington Seal.png"/>
          <p:cNvPicPr>
            <a:picLocks noChangeAspect="1" noChangeArrowheads="1"/>
          </p:cNvPicPr>
          <p:nvPr/>
        </p:nvPicPr>
        <p:blipFill>
          <a:blip r:embed="rId3" cstate="print"/>
          <a:srcRect/>
          <a:stretch>
            <a:fillRect/>
          </a:stretch>
        </p:blipFill>
        <p:spPr bwMode="auto">
          <a:xfrm>
            <a:off x="6048375" y="3356992"/>
            <a:ext cx="3095625" cy="3095625"/>
          </a:xfrm>
          <a:prstGeom prst="rect">
            <a:avLst/>
          </a:prstGeom>
          <a:noFill/>
        </p:spPr>
      </p:pic>
      <p:pic>
        <p:nvPicPr>
          <p:cNvPr id="2054" name="Picture 6" descr="File:Western Michigan University seal.svg"/>
          <p:cNvPicPr>
            <a:picLocks noChangeAspect="1" noChangeArrowheads="1"/>
          </p:cNvPicPr>
          <p:nvPr/>
        </p:nvPicPr>
        <p:blipFill>
          <a:blip r:embed="rId4" cstate="print"/>
          <a:srcRect/>
          <a:stretch>
            <a:fillRect/>
          </a:stretch>
        </p:blipFill>
        <p:spPr bwMode="auto">
          <a:xfrm>
            <a:off x="3059832" y="3429000"/>
            <a:ext cx="2952328" cy="29523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olidaym.ru/mel/usa/img/seattle2_b.jpg"/>
          <p:cNvPicPr>
            <a:picLocks noChangeAspect="1" noChangeArrowheads="1"/>
          </p:cNvPicPr>
          <p:nvPr/>
        </p:nvPicPr>
        <p:blipFill>
          <a:blip r:embed="rId2" cstate="print"/>
          <a:srcRect/>
          <a:stretch>
            <a:fillRect/>
          </a:stretch>
        </p:blipFill>
        <p:spPr bwMode="auto">
          <a:xfrm>
            <a:off x="179512" y="476672"/>
            <a:ext cx="4772025" cy="3171826"/>
          </a:xfrm>
          <a:prstGeom prst="rect">
            <a:avLst/>
          </a:prstGeom>
          <a:noFill/>
        </p:spPr>
      </p:pic>
      <p:pic>
        <p:nvPicPr>
          <p:cNvPr id="16388" name="Picture 4" descr="http://static.cntraveller.ru/iblock/a74/a745681aa15b78c62001b12be9262c45.jpg"/>
          <p:cNvPicPr>
            <a:picLocks noChangeAspect="1" noChangeArrowheads="1"/>
          </p:cNvPicPr>
          <p:nvPr/>
        </p:nvPicPr>
        <p:blipFill>
          <a:blip r:embed="rId3" cstate="print"/>
          <a:srcRect/>
          <a:stretch>
            <a:fillRect/>
          </a:stretch>
        </p:blipFill>
        <p:spPr bwMode="auto">
          <a:xfrm>
            <a:off x="2699792" y="2492896"/>
            <a:ext cx="6210300" cy="418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ipe(down)">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229600" cy="1066800"/>
          </a:xfrm>
        </p:spPr>
        <p:txBody>
          <a:bodyPr/>
          <a:lstStyle/>
          <a:p>
            <a:r>
              <a:rPr lang="en-US" dirty="0" smtClean="0"/>
              <a:t>Family</a:t>
            </a:r>
            <a:endParaRPr lang="ru-RU" dirty="0"/>
          </a:p>
        </p:txBody>
      </p:sp>
      <p:pic>
        <p:nvPicPr>
          <p:cNvPr id="31746" name="Picture 2"/>
          <p:cNvPicPr>
            <a:picLocks noChangeAspect="1" noChangeArrowheads="1"/>
          </p:cNvPicPr>
          <p:nvPr/>
        </p:nvPicPr>
        <p:blipFill>
          <a:blip r:embed="rId2" cstate="print"/>
          <a:srcRect/>
          <a:stretch>
            <a:fillRect/>
          </a:stretch>
        </p:blipFill>
        <p:spPr bwMode="auto">
          <a:xfrm>
            <a:off x="179512" y="980728"/>
            <a:ext cx="5238750" cy="5495925"/>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4931532" y="908720"/>
            <a:ext cx="4212468" cy="5616624"/>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2051720" y="188640"/>
            <a:ext cx="4762500" cy="634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additive="base">
                                        <p:cTn id="13" dur="500" fill="hold"/>
                                        <p:tgtEl>
                                          <p:spTgt spid="31747"/>
                                        </p:tgtEl>
                                        <p:attrNameLst>
                                          <p:attrName>ppt_x</p:attrName>
                                        </p:attrNameLst>
                                      </p:cBhvr>
                                      <p:tavLst>
                                        <p:tav tm="0">
                                          <p:val>
                                            <p:strVal val="#ppt_x"/>
                                          </p:val>
                                        </p:tav>
                                        <p:tav tm="100000">
                                          <p:val>
                                            <p:strVal val="#ppt_x"/>
                                          </p:val>
                                        </p:tav>
                                      </p:tavLst>
                                    </p:anim>
                                    <p:anim calcmode="lin" valueType="num">
                                      <p:cBhvr additive="base">
                                        <p:cTn id="14"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229600" cy="1066800"/>
          </a:xfrm>
        </p:spPr>
        <p:txBody>
          <a:bodyPr>
            <a:normAutofit fontScale="90000"/>
          </a:bodyPr>
          <a:lstStyle/>
          <a:p>
            <a:r>
              <a:rPr lang="en-US" dirty="0" smtClean="0"/>
              <a:t>Bibliography</a:t>
            </a:r>
            <a:br>
              <a:rPr lang="en-US" dirty="0" smtClean="0"/>
            </a:br>
            <a:endParaRPr lang="ru-RU" dirty="0"/>
          </a:p>
        </p:txBody>
      </p:sp>
      <p:sp>
        <p:nvSpPr>
          <p:cNvPr id="4" name="Прямоугольник 3"/>
          <p:cNvSpPr/>
          <p:nvPr/>
        </p:nvSpPr>
        <p:spPr>
          <a:xfrm>
            <a:off x="251520" y="1340768"/>
            <a:ext cx="1656184" cy="523220"/>
          </a:xfrm>
          <a:prstGeom prst="rect">
            <a:avLst/>
          </a:prstGeom>
        </p:spPr>
        <p:txBody>
          <a:bodyPr wrap="square">
            <a:spAutoFit/>
          </a:bodyPr>
          <a:lstStyle/>
          <a:p>
            <a:r>
              <a:rPr lang="en-US" sz="2800" b="1" dirty="0"/>
              <a:t>Novels</a:t>
            </a:r>
          </a:p>
        </p:txBody>
      </p:sp>
      <p:sp>
        <p:nvSpPr>
          <p:cNvPr id="5" name="Прямоугольник 4"/>
          <p:cNvSpPr/>
          <p:nvPr/>
        </p:nvSpPr>
        <p:spPr>
          <a:xfrm>
            <a:off x="251520" y="2132856"/>
            <a:ext cx="6858000" cy="3785652"/>
          </a:xfrm>
          <a:prstGeom prst="rect">
            <a:avLst/>
          </a:prstGeom>
        </p:spPr>
        <p:txBody>
          <a:bodyPr wrap="square">
            <a:spAutoFit/>
          </a:bodyPr>
          <a:lstStyle/>
          <a:p>
            <a:r>
              <a:rPr lang="en-US" sz="2400" b="1" dirty="0"/>
              <a:t>Georgina Kincaid </a:t>
            </a:r>
            <a:r>
              <a:rPr lang="en-US" sz="2400" b="1" dirty="0" smtClean="0"/>
              <a:t>series</a:t>
            </a:r>
            <a:endParaRPr lang="en-US" sz="2400" b="1" dirty="0"/>
          </a:p>
          <a:p>
            <a:r>
              <a:rPr lang="en-US" sz="2400" i="1" dirty="0" smtClean="0"/>
              <a:t>● Succubus </a:t>
            </a:r>
            <a:r>
              <a:rPr lang="en-US" sz="2400" i="1" dirty="0"/>
              <a:t>Blues</a:t>
            </a:r>
            <a:r>
              <a:rPr lang="en-US" sz="2400" dirty="0"/>
              <a:t> (February 27th, 2007): Nominee - 2007 Reviewers' Choice Awards - Best Urban Fantasy </a:t>
            </a:r>
            <a:r>
              <a:rPr lang="en-US" sz="2400" dirty="0" smtClean="0"/>
              <a:t>Novel</a:t>
            </a:r>
            <a:endParaRPr lang="en-US" sz="2400" dirty="0"/>
          </a:p>
          <a:p>
            <a:r>
              <a:rPr lang="en-US" sz="2400" i="1" dirty="0" smtClean="0"/>
              <a:t>● Succubus </a:t>
            </a:r>
            <a:r>
              <a:rPr lang="en-US" sz="2400" i="1" dirty="0"/>
              <a:t>on Top</a:t>
            </a:r>
            <a:r>
              <a:rPr lang="en-US" sz="2400" dirty="0"/>
              <a:t> (December 18th, 2007) (UK title: </a:t>
            </a:r>
            <a:r>
              <a:rPr lang="en-US" sz="2400" i="1" dirty="0"/>
              <a:t>Succubus Nights</a:t>
            </a:r>
            <a:r>
              <a:rPr lang="en-US" sz="2400" dirty="0"/>
              <a:t>)</a:t>
            </a:r>
          </a:p>
          <a:p>
            <a:r>
              <a:rPr lang="en-US" sz="2400" i="1" dirty="0" smtClean="0"/>
              <a:t>● Succubus </a:t>
            </a:r>
            <a:r>
              <a:rPr lang="en-US" sz="2400" i="1" dirty="0"/>
              <a:t>Dreams</a:t>
            </a:r>
            <a:r>
              <a:rPr lang="en-US" sz="2400" dirty="0"/>
              <a:t> (September 30th, 2008)</a:t>
            </a:r>
          </a:p>
          <a:p>
            <a:r>
              <a:rPr lang="en-US" sz="2400" i="1" dirty="0" smtClean="0"/>
              <a:t>● Succubus </a:t>
            </a:r>
            <a:r>
              <a:rPr lang="en-US" sz="2400" i="1" dirty="0"/>
              <a:t>Heat</a:t>
            </a:r>
            <a:r>
              <a:rPr lang="en-US" sz="2400" dirty="0"/>
              <a:t> (May 26th, 2009)</a:t>
            </a:r>
          </a:p>
          <a:p>
            <a:r>
              <a:rPr lang="en-US" sz="2400" i="1" dirty="0" smtClean="0"/>
              <a:t>● Succubus </a:t>
            </a:r>
            <a:r>
              <a:rPr lang="en-US" sz="2400" i="1" dirty="0"/>
              <a:t>Shadows</a:t>
            </a:r>
            <a:r>
              <a:rPr lang="en-US" sz="2400" dirty="0"/>
              <a:t> (March 30th, 2010)</a:t>
            </a:r>
          </a:p>
          <a:p>
            <a:r>
              <a:rPr lang="en-US" sz="2400" i="1" dirty="0" smtClean="0"/>
              <a:t>● Succubus </a:t>
            </a:r>
            <a:r>
              <a:rPr lang="en-US" sz="2400" i="1" dirty="0"/>
              <a:t>Revealed</a:t>
            </a:r>
            <a:r>
              <a:rPr lang="en-US" sz="2400" dirty="0"/>
              <a:t> (August 30th, 2011)</a:t>
            </a:r>
          </a:p>
        </p:txBody>
      </p:sp>
      <p:sp>
        <p:nvSpPr>
          <p:cNvPr id="17410" name="AutoShape 2" descr="data:image/jpeg;base64,/9j/4AAQSkZJRgABAQAAAQABAAD/2wCEAAkGBhQSERUUExQWFRUVGRcaGBcYGBgZHBoaGRgXHRoYHxoXHCYfGBojGhUYHy8gJScpLCwsGCAxNTAqNSYsLCkBCQoKDgwOGg8PGiwlHiQqLCwsKSwsLCwsLCwsLCwsLCwsLCwsLCwsLCwsLCwsKSwsLCwsLCwsLCwsLCwsLCwsLP/AABEIALcBEwMBIgACEQEDEQH/xAAcAAACAgMBAQAAAAAAAAAAAAAEBQMGAAIHAQj/xABKEAACAgAEAwUFBAYHBgUFAQABAgMRAAQSIQUxQQYTIlFhBzJxgZEjUqGxFEJiwdHwFTNygrLS4SRTc5Ki8RZDg5PTJTRUs8II/8QAGgEAAgMBAQAAAAAAAAAAAAAAAgMAAQQFBv/EAC8RAAICAQMDAwMCBwEBAAAAAAABAhEDEiExBEFRE2HwInGBBTIUkaGxwdHh8UL/2gAMAwEAAhEDEQA/AOYhsWLsrxaWHV3aqdVWWNcr2/HFbxe+wndmF9Vag/4ED+BwceQkNOHdr5ZH7t42Unl5flhH2xzJBoqdx9MOcnOHzFLXh/7Y243ArMdQGHAtHMr3x64wdxjLKj0uAMIaplngOCId8D4miNYkeSBATG3d4873ax0xoc4fIYaUELliR/IwBxnKExgAX4lG2+5BrlgvvSVvDzsjAhmDOASgLLfRtgDXnvgJuotjcUdc1HyWF+yEQElRQl1/RisZjVNFZde9IKbykyE2p5EEgbGt+JZIAyd2oLD9HCpufC8AaRwCbdhJS101HbbZjnuJQaw/2ZKSLGY9ishUjTLtsVoOWPXQv38Ks7oEcgBjY/pOYAIaAkx14DbX4SeWn5dMYZbnYw/Qkla+L5+QGThy93M0iKrKkRU0bBacKW0lgLKWOmwuuuDxwePx+GyMtl2FISdbyRhzp1gE6Wfa6HOtsB5qDLyJpXR3kDqSx0AShiA+klqfQ1VQFqHO+CMzJGsuZ1dyYrn7kIIr1am7nRo3I9yydtN30wvg0tuTdSfyuPv2ITwikh8AstNrNdFkQIDuQuxYV+JrEsvCEEmc+z8Kd53Q0luWZRVKjUNf2ZO5PKzvWFWakUAsa261hac0pWwo+gwjWvBveCdVr8/3vz+APiURVmCr4gW2O1AE8xZqq5WfKzgLNzpHELOuQ8zdafKgNvzwZHw2fNTNHl42kYqfCtcgFs79LIwt472VzGWlEcy6XKBtJIOzfvwzHFcyMHU5ZW4w3fH/AGhZHnLam3B6+WCMxw3Sb6YVPYNeWLPwqpIV1dLH0/0w3M/TSkuDH0aXUSeOXPKK7NDjuHsX7ERS5NczKNVs4A/ssR+7HJs3kl3rbHf/AGLTL/RMaA7q81/ORj+Rw/FPWY+qwPE7LrBkEXZVAHoBjbMZFHFMqn5DEqnCLtb2kGSy7y8391AerHl8huflhz2Mituipdv+w2XEZk1RxHpqIUH4X1xxfN5fQxAII8xh3xTiT5mRpJJGduZJPIeQ8vgOmBuHcCfMSaIxqY+tADzJOF+oh/otoXRwAqNtyH677cqHXGqQWAfRj/y9Bgji/C5ctIYpRTL62KO4II88B6z5n64JW90wW4rZr5t8/JtFGGNb8j18lJ8vTGyZcHTvz18v2RfljeAWCLNk0pvrRsfPl9MbrGPBV/r2QTzAvb8MU2Mx400nXy18/IKY/DfrX4XjZoRqI8lv8Af34kjS9iSL2HMb1z+HIfPGMpAXY2bB3PQ1XpiWCoKrr58YKceYlkqzRvc7+frjMMM7VM1w24JxPuSeZBG4GFOJIno4i5InQ5WdWk1hJB1LIRY9f5OCX4uoPuOG82qz+N4hycmXYeLY/EjAfEJYgaj/ADw3ctuNAmen1sTgcYwnHmFN2wT0jEkWIsbriLkhPQxLqIG34/8AfA6p6jGy/LDCgj9QfH+GHHZ6fSx/s/wwg7wgVg3hWZpt/LC8r+hmvo1eeH3LTm+MsBsse+39Wh+u3pgCHPOxYEKAaukUcq5bbchy57+eA89nPDtgEZ9uV7HHJcj1/pwi6obz55gdVI2/+7TmeppfXEkXHHJs93qHlGo8xvtvz/Lywry09Y1lf7vXC3JjViildEnFuNs1qQm9clUHb1AvCWViT8MSZmPe97wRwHs9Pn5xBl1tuZJNKi9WYi6HL1PTDILVwc7Pk0XeyAl4xLl3WaJtLIQeu43BB9CCRhh2j7RR5wrOZEVzsYwgUr8SEGr+1qJPpiPtx2eORaSFnDujKpIFA6o1cEAm68RG/wB3BXs37A/0gsjBh4GoirPLbf1v8MP0pQt9jnes3lqLVNXv2KTnCCxIw24BmAFIJA8XImuYH8MXztB7IzBl2Y6i43UKKFdb+WOXZvKGM02xBII+GDTjljo4M7jPpcnrqmvbgsGao9R9cWXsJxjNwsqQIz6tTBACbAJsjzAIP0xS+G8O1prHOzeLDH3oQFIzQ5Ooaxv4qZSOZPLEwVGelMZ1TlkxLJJVbR03L+1Pb7RSpBoj1+GKv7Qu2AzQiVSdK6mPxOw+gv64TrwpWVdJZ3b9QaiT790NHPYbC8MuD+zbN5x7ZP0eL70gN16Jz+tY1zlFLc5yXgqIm8PxOLz7OeCSSxzSpM0NELYXUSACTR5irG3XDB/YfKDQzUen1ja/oG/fh6exk0GU7tTrKbgxP3TWPRwVN+RO+M2SW1IdiW9yKB7SbM8X2gl+zrXsGJViDqA2G+K1lYVvxDUN9r0/O6PLniTMTSO5aUuWHh8RJIr9WzvtgmOHUjERnYe9R2xpxrTHcRJ6pWFcT4CYoElbLsiSA6GMh350a07+fS8KRNH/ALo1Q/8AMN3Z3uvUDl09cM0zzyqkc8jNFFsqg1W3qDgzhGWyrSG9YQDcFib3G3hAPr8sW2ktyaLewhSSPl3RJ/4h9P2f5v54YZXgckkLSLlJGRbJkDMBRO3MUQOWMzbxJOxEQMYLBVUsnoCSwLHbflX0xBnc/RKRM4jIqg70fWjX0OKsqkuRXIm+woeW5/HHuNipxmLBpEWNguMUYJhivFpAEOjGrDDRMifLGkvDyMG4koV49AxLLHWNBhTVERqRj0Y9rHqAdT+/9+IRnobHt43WAbeLn8P82Pe4Hn/h/wA2C1oo0Bx6MxpI9TX8/TGhI6YH4jJSAj7w/I4qe8Wh2GejJGXhjhnxAMKstnz1w00+G8cecHHk9dj6hZlaJ0xtroDffA7Ptj1GvCaNCyeDeYA4v/Z/MDh/DUZR9pmT3kjcjoBIRfhW/wDeOKZw7h7ZiVIkFs5A+HmfgBZ+WHnbniqGRYI/6uBVT46RQH4YJNpbCckI5Mi1cLf/AEUvt7xLv5w+/iUWDvuCevwIHyx0L/8Az3xuGKPNq7ASeBwpNEoAQxHnR03/AGscw49lmID9Bz9PLAUM6qAU1K46g46ON3jVcnneqhXUy1bL+69j6u4DxyHiIlFXoOkqfI3v8Njj569sAhHFJRAVKgJZUgjWVBbcbXvR9bwgi7SZgK8aSsqyAK4U1rANgNXTc7dcAuyBaolvPy+WLhFxpy5E5pRlKSxuoeGS8PzxQMo60R+/8MWKDjEoQKp8NcqvrZ+V4rGRy+st6KT9Kxb+w+SEsisx8CbsOhUEmifIkDb44L6YycilKcsKh2vb+p1X2b8MlSDv5tIZwO7UKF0JXvUBsWv6fHF4VNr+uOZ8O7b99PJCDSsV0t8D4gPl+WH3arjUohPcsBzBNXjNKTctxqjS2LZDOrFgpvTV/Ei6+lfXAXHuJd1l5G+6pP4YQ+z+YjJks2pjI5J8z4f4YO4zIH0oeR3PyxfBFuzjkHEsp3Q72KR5iSXfWALJJJqjfPFs4D7QMnFC0ZiUDkCyFi2w5ketjlipdpezndZnu0YU1FbIApjyJOwogizgHK8Ad/1oxvX9Yn+bYevpjXcZIzSjOLoaca4urq8cckYiYh9IQrbUK5pYPPrWA+z0/dy2HjBqvE1DmD5emBpo2hfwsPCRRoE/vwJLMWYkmy3PYC8WlapAuW99x/xjIhkaQSRl9RLKHUmvTxcrPKunTCYit/yHL+GBXHljxfjV7YJKkA5Ww4yp/JH8Me4BMQ88e4lF6mewDDHK5Wz64VxPRvFk4cvI+eHRAJIiVoOP7wG3z6jHssyn3fEfLl+J5YaHK60PmATzobDmTyA9cLsvwplYEhQpH3g2o0LAo7AHbffDChPxDIkWef7sLSMWvPJiuZ1QDWFyiQgS+mJURupI8tr9cQYkDL0Bv4j+GFNeCiUo1+8focYA33j9D/PljQzDy/w/5ceGb0/w/wCXA0yG7axyJ/LC/ihJT+8PyODGYG9iPmP4YgzGX1qa6bn4AYt7K2MxxcpJIBhyLMhYFKB5F1U7VyDEE8+nrhplcrKAN1rkPtI996vduV9eVb4h4XKEcaXZdW1gH0NWR8MWB3kHJ2B6m+dm/wA8c/LlitpI9B0nSZZJzgwRcq2nVcdUDXeJdVfLVfLpzxsOHEAklKG20kZ535N6YlE8wrTIwO/X7xs/U4EzU8pAUsxA6bUP5s74z3F8HQcc0XbQ/wCxvE1y2bjZm2NqT5auv1rDn2ncNUEZgC7NMR+F4oDxkDHQuDcXE/Dgko1nSUYHrpNA/SjgJfSr7F05ZNlvRTOGcHlzqSRxAatN2xoDy3rYmqH+hxVOK8Cnyz6Jo2Q9LFg/2WGzfI47F2Yz8UKd0oCkbnqWPmTgnjHFdYCrRNjc8h6/HBY+r9NtJbCOp/TZ9RJanTSq+xw7M5GSOtaMlixqFXgeiTjpXafKRvz3GK7DklU7ADGqHWJxtrcw5v0eUJ0pbf1BOH5IxRMzbM21HmB/P5YZZXNlMqqrsZGYsfQE0MR8SbvCix73ufQ3VfHnjTMw6Dp8qwWCWuX1cvcHrsKw4koftjtflu2Zl5ijBgaI3GLRD2nZ0puTfnipqR1w34Lw55WOgEgbk9B5fPGvLGLVs5OKUrpF/wCyvFAmUUXzd/zxrxfj4B58lP7v4Yr3EFlghjOj7G/EQDYY+fxwm4rNrXZrxl0avsaden7gPEs6ZHJsnyvy6DDXgHG1iGk7fTFfAxvGKxtUFpoySm3Ky78Y7Vh0oEmxX4YpLyb4mYiuRvAxGLhBQVIqUm+TYSY8eW8alcakYMXZrjMZWMwNkPKw97PZmzoPPmP3jCMDEsEhVgw2INjFx2KOjZFwuoMutXUKwvSfeVgVajTBkB3BBo4kzWVUK7qdStFJpLKA6sjw6gRuAQsgplNEN05YE4bnRJGGBq61DbmOhB51zGNWm8Y8R2Ugctgb1ChtR67b9bw0JGZXIq66HIUNmMshfa1V++1UTyvSPoMU7N8QYSsdCrpY/ZlFIFEjSQwOoiqJO+HXaLO1EYwTTEEjavDdHYc6Yi/XFfl4g7m2OpvvFVLH4tWon1u8BIEO49EIJzFHWhAlNQJfUit3hJG4bVYHICh8c4qwaDLPpQF++LaVVbIlP3R0FADoMT9nk74yJKSywwTSJ7lju1LBbdGpSb2FVd4kThveZeBo3K99mDF3culwHIT7VTpvSdSq1C7A3O1CQnmhUJKdKLWVyTA92ppmMGpqrm2trPW98R8WyqiGZ1jRVd8q0ZAHuPHmNRG1oGeOynQiugwJDJM7TJ3o8ERDFlB1JBRC7qTtpFX5DfbEWXMsiSyGTZe6RgwuwxIQBa00ujltW1YhQXlFiGXgMoC6zmlEgQMVYCDQxHNwuphW9aiQCRWA89k2QtqKMGhZldK0su4DDYG7Ug2A1qQd8EzZeVWlg70EZcy610+EBWUORa7gsibbdDtRIQcfkOgU+rkNhpoeLw1yA57DbfATjqi0PwZPTyKfg9yfDWEUM0j6I5HKxjclyujWVGwCrqUEkjc0Lo1Yc5EqEAOH1KD1FWWGkhv1hpvaxRFE4ScK7TCPLpls5lhPl7aSI6jHLHrJDNFILGklTasCCV6YsuT4bFloMxNlpGkhzGSaaISACVO7zcMbqwU1sC41rQI1euMebBr4Op0P6l6DqS5+eGR5eMAWa3xCmeUsUABI58v5OB+zvFZHi4gSdlyjEfsnvoFFeRpmF+pxv2hzIymZWKEfYCKJkZTpMweJWMpYbvblh5Lp0iqOMX8E9LlJ7nff65H1I48caXl/+f7JMwqkcgfmMV6TtFJG5WNiIwSNIoehN4tWW4k0mSnn2aaJ4YxYsxwt3hMnqxfTHrO41CiDVVnh/FpVmCtIdLOmoMdQAEimxqvTy5ijVjkTh2DAo/u3MHX9fLJTxbU938XB6O0VShwWYULJ2P8Ar/pizRcVVwCGB+eEvaBCOKzgCiM3IAB0qZgoAHpQA+GLBxmTSOKEO0eniKBWjAJVbzgoDUtLSLtdeAeW15OkjPjahXT/AKvlxP6lqvf7CzOyBzuwHxOFOakA2B57XYGLPxKL7LiEqqipmIMpNEE28BzCRs9aRoYsragABbEC1ItJ2av9Fz5K6wEy+xs2TmohXmCy6htvROJDpdL5LzfqryptQr8/8N8lIpkXSAFF6BtuBfi+ZB3xNlOGjM56OEsEErouo9Lr6noB5kYkzsgnSebKTnQNLvlnGhokMigBauN41ZkQFdJoi1AJwkyCGZ6Z0QnV4nOlbUEgE9LIC35kYbgw6Muq+wnreuWbpFjqnqv+nz8B06IjyRyZdkYBgAWYOjUdJYHZt6saVvpWLNwPP/oUbJLG2vwvtpIIdVKeIEgWtN8DiDhvHWdWi4gyzQiN9DuyPKjBT3fdSKS5t9IokrRN0MB8bzQmZHRlKmKAEalGl44Y42BDEEbod+RBGNORalRy+naT3Cu0PFc3KxgI0LpDmNSpGggMGdgaqirWSALHLFaTKPpYgqQgtqdLAsC6uzuRyvFw4tn4ZBmYlkTVKmSKPY0t3MKB4mb9S238VDVGLrY4rHDHGXzMM0iq6xSRuyBkYsFYEgAE3sOu2LgklSAytvcGfIujU1I2xpmVWHUWCfAeu9YMzUWZiVWkZgCzqtSBt4/C9aWPLVV8t9rxBxPKkyuyyJKrMzCTWoJDEm2VyGVt9wRzvnzwVLKsmTgjVl1wvPqUkLYkMZVl1UGHhYHqNtt8NQiyTLZLNP3Ogse91iL7Rd9ApgAW8NA1vXpiODL5tzEFZ2EzaIiJBpZ9hp1aqDeIbGj4h54ecEzsSNw3VLGO6fMmS3Hg1kFb35EdRtgTgnFooly7TMFOXzMMiJEdQK2DM7AEjUBGgU3Z5URuIRsT5FsxJKsMbsXYhFUSUCboKCTXQAb4jkysradbDx+6XcDUAStgsfdtSAeVg1yww4AEh4hBI8sYjSdGMmoEaQ4N17w28wK61jfJ5xG7uHNCKSEbCRXCywqzEtpIPjAJZtDK4N+GrxCiuYzHrc9uWMxRRgxsMeVjKwVkoZ8O4n3e17HBOd4nuCDhQ7DTXI0Onpvj2WQEmtvEa26dB6fz5Ymv2Ib5rNFzZwPeJUddr/avbzG3449RltL6Vq2/aP12rAuT8EHPY2SpZjqVCctmFUs6p4mjIUAsQLJ5YM4VnkWPXm2VnSXLtDRDygJIGl3U33egHwsferT1OKxtpI62PpRv8axMYC26IxHop8t+QxL3JQbl85Gksp1ErKsybKbUSA01Gro1Y8r9Ma5TMxpBMhbxO0JBANUjPquwDdMDy6YiXKNt9k90R7jeXPlzvHjZRvD9m+w38Devp8MTV7EGGe4tqzEs0czJcsjx0hB8bNsxHLwEgjxXyqrOEvavNLIqlVVTS6yq6VZ/HbBRsuxUUABYJoXgtoDv4GFgfqnY2L6ctj9cA8VyrSJUaMxsWFUk7A2aA2F4u7RaFC8ZmCLHrLIl6UcK6rZJOkOCFskk1V49HEpjIJBI+sDSGBNhaI0CuS0SNI2o1WN17OZo8stOf/Sk/wAuDsh2eziOrjLTgqQwuGTmDY/V8xhLdD4RUnRJmjNlmeKSYxuVKSxxKpABomN6KqWBAsDVRFXYIBnDOGzVEhzCLDKsjwvJ4orSy6nWp7lgR4iR1BJohsGcc4NJPNLmO5mi712kdXilpWdrYBlQgrqJq6NUPU6S5j7GLLhXWOJcydZRreWePT7ovSg0oo6+8TzCgNV7GhYtKTT3I4u+hzHdyGSKWwhO9gNQ6HdCDe2xHKwcBT8UQGQSIZQwASj3QBDbswjrXsOR87vbB/CeLWEhzUcjxIR3bqv2sNG6W/fjvnETXVSp5r5Oz053MEo/9N/8uFJaXaNUp+rHS0thyZ0PDWzhVu8TMpAPtH9wwlvevXY0gDxVW1YjHGHkypmtoVeVu9Yu0nfy0pWlbm6qWJJNDWLNsASm4PL/AEHJGI27w51JAleMoIGUuE94jUQOWE0EEzZNctJBOpileSNxE5H2ioHRgBdfZqQwutxRuw9q0c+M9EzSIyytJLDM7yJGWYNYcxKKavEwdFXml+6DsQDTDLcLzHexwRZmpMzDHKiAGNW1DvVQ6dg9oCCRVgeIc8QcFglypeQRSySNHJGlRShV71CjOSygkhGalAqyCTtR37Qd+5h7hJwEy0MLkQuhtE0uNWmyh+O4O4xSW24U5NvYr7cVkY0XJ1EFumrqC1e8b33vfBGNcvwGZdzDL/7b/wAMSmBwaKMG8ipB+h3xIfuCy7Yafng8BxIr4lyvCppGCxxSOxugqMxNc9gMG/8AhLO//iZn/wBmT/Lh7VmRSoc5/OOOFZOnYfbZobMRsO6obHkLP1wN2XzAzOZjyuZHeRzt3YY7yRs2yujnxCmq1JKkXY5HG+ZR2ysOUbLZpZYnkkvu+feabGggEAaRvfniDJibJkyx5aYSgHTLKhqOwQXVAta6JpmJA51dEUkW5XsG5bs0v+zJ3aOxmzMc3jYFlhkQEoA2osFLEBFJO2xwuyOSiaHOso1CIxd00h0nS0xXcBgtla26HlhZJxWQxQofCImkZHGoNqcozHVe5BVDtuPnh1G2dnWZ1yjSLmdHeOkMlMyNq1AodIYtu1cz03wQsXZZB3ttGjrGFZkV/C/Kl1BttV70dqaqrBeb4fHl87TL3uXP2qAkjXCVLqNSkU1DSSDsynywLmuF5nToOVdBd7RygkgVvqJvmfqcSO2Z7uONsuSIlkVCY5L0yXqFgiwCzEeRJ88Xpk+xWpeQqPgccefRH+0y7SQlDZHeRTMNG43B0k3XIow542/oVWJWARvMksqvA7EMwV6QRgsNY0g2FOu76VgWPKZ4rD9hM6ZckxgxOQtvrqwLI1b1fU+eMzQzLy942V8etnsRSDxM5ckgGj4mNXe1DkKxNL8E1LyJnFE7VudvL03xmDZuGZl2Z2ilLMSzEo25Jsnl1Jx7i9L8Fal5NlFNsOdYgnlKtsfjgsUG39NuXlt/IOHHCOwr5xWeKRQQ5BV78gQQRfQ4Q3R2M1xjt5KuELHzOD1ygC2Rfn54Ycc7G5jJqWk0FfvK4P4GjhKJHPpXqB+ZwDt8GeLSNcwi/qmxiJVGMcG98SxZe8XwD+58ELHDjsx2plyUodCSh99LNMPh0PkcL3yv+mBmXE2ZTuLs+isn2oV0DA2GAIN9DywNm+0fTfHIuA9pjFFoJ907fA9PzxNmu2BPLCdLN0VjrVZcO0HHQEJ1fLFa9nba88//AAm/xx4q+c4m8h3OLV7JK/Tnvcdy/wDjjw/HHcy9TlThpjwdTy3CWY2BtjfOIyjSoHr54PaXRWlrH44hc9SNvPGvTS2OUcy9rPEGDZfKqSqMveNfUliqk+gCn6494V7LctmIdYzOlwN90ZQfUDcD54D9sAK5yCTmO6Fbfdkex6+8MOOy/aNSUMOXLAx6WWJFIvUDuS4rl123xmyOpGjFHUqOYcTyxhlaMlTpNalIKnyII5g4697Mcw2cyRWR21Zdwga99BFqLPlTD4Vis+1fuah0RpFJZtVVQ1Eb6tO2xrr1OHfsMQtFmhdDVF+UmLgDNF3PCI03IJ356vxwJxWdV2Unb8P5FYsK5Y/EDkP9cIuMZQKCaAJ5YNx7oWvcQLn76/jiX9OOPYOFhudbeWGEGUC8xti4qTLdCvvSbOKH2nhvOMepWMf9OOsGBCNhjmXbpQmaf+yn+H/XElFrkODSYZ2FzwTPQnzLL/zIwx1fiMruAInCGxZK6tuoAsc+WPn/ACfEO7mR+WmSM/8AVX8cX7tFmp2r7Rlh6hDpPzIBNfKsUpUtx8MLzZEk0vuD5yHNLxIzzOpT9Wvu1Vfv+WFnbjtD4NIPPCTiEkgkPdyyEbWWJYf9QHw5YR8czRJonEUrH5sPpvd3t88grC4B+zK30ZF/yH6Y7h7N+JCLhw1EDxtX0U/vxxFV+zYdNSH8HH8MdA4VxEJwyFtOq5JFok1sF8jh2CKnJJnK6iWiLZaON9oYXJFX8wP8WKrnu0iBqCDbqSCfwwFmpUdSe708twx9fXC1IYyeWkA2aNkixdautY7Kjp2RwpZXLk6TwTOgZZswinMS6VAjALCNizBtaLvsukgnY77+SnN8ZzM3voxPpEAR6bJdYqmQz7wvridkbla7bHp6j0O2JZ+LSP77sw8r2/5Rt+GAjCpNumXLNcUtxu3EWBosdvhjMI/0kYzGjYRrkVtpN8MODRvNNHEpI1N94ryHnvWw8sK8bwTsjBlJDKQQR0Ix5ZnttbO6SwwrBBl55ElcCzZBJJJIG5s0KG9nbBA9n+SkUMV1JzA1Gt/nii5Ht0z6WSKINpAdijO2q/urVg89/wB2LLk+LZx1uUAJ0Cxuh+epzXwxndomlpXYm9pvZqLuleBAphFEKOaf6c/rjmP6RjqvFOPKgPeEAeROOWcQkVpGKCgSaGDhuiW0rI++xo7Y8rHpXDOBbbZkYs43KYzL+8Pjg+SEYpyo0YsWuNi8Li4+ygqM82ttIMLAHpeuOr8h64qkkdYtnssyokzrA/7pj/1x4ODtqhGaDinZ2gcMJqgCD1xUeO+0PK5V2j+0kKkhtNVqHQXz3BF/ni0ZnO/omXklPuxqWroaGw+ZofPHzXxDMGSR3Y2zsWY+pNn8TjROTRiSss3brt0OId3UXd91qoltROrTz2A/Vxns54V307CyAq3te5sUNvS/pipHHQ/ZVnI1WZHdFYshCsQNWx5A86/fhEt+RkOQb2j8DkQrLdoPDXUdb+eKtwrtJmMtq7iZ4tVatLEXV1deVn647C+XSWV43cuWvSGN0K3QX6WfWscq7ZcAXKZgorAgjVV2Vsnwn8xfQ4CFLYKfklHtDz215mU0b99uf1x0bsz2rkz2WDOwaSMlW2HI+63xI6+YOOKnFl7CcdGWzKlzUb+CT0U8m/umj8Lw5CjrKZgKfE1cv1SefqBgoZxfP8G6C/LywQ/CVbnvy6npdcj6nEE3C12Gnly3bzvz898NScQbJIJVYbGxy6/vxy3t9txBhzAWP8V/jjpgiPmfzxyr2kOVzTm+Sx7+pA/dgJSsOJX+JtUb+YC/WycdF7JdsIZIlLkBgACG8x8djjlnFMzSsPvVhp2OUOGQ/HC1aGxqTpl/7S8eg0nSVJ8hX7sck4pmy8h9Tiz8T4Wy3QxVsxlirb+YxWpt7jZqo0hlMdiPVf5/HD7h+cAyYQn3JGIG36wq9/l9cIMq+pq9Rfz/AO2GnE8uyhCoJVquv2h/FMPwS0TTOf1MdeNoPmV227twDRAANG+Vc/P8cax5Rzyiev7LfTlzwPDm1CgMikjmSXv56WA2wRDxFeka18ZOtft+n447KnJvscCUIJbWb/oMtkaHsdNJ2vl0wG0mDZc+GFBAp23DP/8A0xvADR+uGXKhf02ZqxmPO7PmPrjMVv4JsJycZj2IDUL5WL+HyB/LBOiPbf40zf8Ax480ezPeG8QeCRZI2pl5eXwI6jDviHtGzki6dYUfsj+OE8cUf3h8bb0/Y5nfA+c03sNvjf7hiqTYyvpsjlzLObdiT5k43eMKvmT+WB6xLCmoqvmQB8zWLATJshwyWZtMSFz1obD4nkMOh2GmAtyqj03P7hjsfA+GwZeJYkUAL1rdj1YnqTiPiuTDA0BWEPI+xFRw3N8JKHwk2PPHkeZPJhRxdeO8D6jFXzGX8wLH4+h9MMTUkaYPTvEDc3i4eyGP/b2r/cv/AI48UoHcjy88Xj2RtWdf/gvy/tx4vGqmiZ5KeNsee2PtMEjXKKfE+mST0QE6R82F/wB31xzHsx2ckz+ZWGPa/E7HkiAi29eYAHUkfHFh9scdcQBJJ1wxnf0Livw/HDT2GwgzZk14u7QBr2ovuK9SAf7uNL3dM5PCKh204CMlnZIUB0LoK6tyQUU2fneFDTluQr4DF89s+bifNoI2DOkeiWuQIYkLfUgMbHTbHP4ibwLSCTaGGT4pmIypR2BU2DzI2I+lE4GmdiSTbMeZO/PmSTzJxtKaqvL0/dYwM0pwCQTlexcvZf2fjzWalSZA8fcPd7FSWQBgejc6OK/xnhLZXMyQMDcbEb9V5q23mpB+eL97EMxGpzZkYKwRGtqAEaltZs+RK38sVDtvxaHM5+WbLlmR9O5FWVUKSAd9Ph2uvgMM7Czovsz4w0mSIckmKTQLO+kqGAv0uvhWLC+fUWb86r8Mc+9lmWMiTqyNoJUiSvDYsFL6tuDQ6A30xev6OWuXIGvli/qfBWxh4mu1bnqPL+OORe1DOas4VHVY/wDD+GOsjK0PWscg9o6f/UXvZQkV3/ZxHdbhR5KzLkXZlRQWY9B8sWvsvwZ0mWwV6EEEH6HCvsxnbzqvo1AbAXWw5dMd1hzEcqLrhINbGga+BG+DjjUo87gvK8b42K2OE6+Y5Ypna3s3oR5ByVhfoOv41jpM2ZEchRbOqqv/ALeh/DC7t1HI+UZI1CpRs1Za+fwwLxru+AlnbdJcnIuFrUsvoR+Gr+GL1wXOCk5HoQeRGx/MY59kZ6ke+bDf4jn+/Fg4Lna2vkR+X8cI16ZJjNGpNHUeK5VQiNEqAE+IFFbYix74NcvxxNleGxMPHDC3xjQfioBwsiz2qIeVA4Ih4lQx1Z2t7OZjSa00AdouxcRikmyto0YLPCTYKjclCd9hvRvl8jzeTMnHSMxxYiVaPvHSfUHYjHNc5mFDHaq22GDhkdU2IzYFGSaR6J/T88ZgQzr6/wA/PHuC1ifT9jXLada6702NVc9Ni69avF44xkJY3efKJBmMlZ0iNI5FRCNhIpXvEcDm7b2LvFJyMyLKjSLrQMpZbrUoItb6WLF4e8C47FlJxPCJiyhtKMUCmwRTuu7qLutK3Q5Y4h6irB+O8ITLmAKzN3sEUx1ACu8B8O3Oq59fLDHiHYxV8YkYQpl4Z5HKgkd/7kaqCNTk7WSBzJqt/IY24i0Mao3fRRLEAjRASJHqKkCRl0sFJutQoXQwXxDtWrM0fdEwvBDBKneKf6j3JElUEagd7IIO989qtDNMmqK5kclDM3doJhI3hiHgcNIdkQ7KVBYgWLr8cW3sT2OjbPMtmY5U+NrCxmQEgKo0szgMCdR03p5VhNnOENk2hkAkVzolhOqE7AgrJUbOWFj9kH8MP+zXb+HL5iV3ieL9IYM4FFFezbqSNSoSx8NNXn0wLbopwrc6S+WUMo0kai/M9E0b7eev8MesnijTf7TWL8tOn03vX+GFPEeNBwjghqsqUNghgtj9oUoN7dfPYvJ8R191IE/q9e2rc6ivPw7e564WkhTsWT5BZe4BtO+bTpPvAHT4+W6+KuQ3FYqcfZ1ZsykdsFd9F7Ei203yo+dYtwkaFFRABpeNixN7x8gAAKvkTfLb1wAmbSKVZdDHS4cLqH3rrVVn6DFppcBxbKZxTs5HHHHMwlMbFrePSe7AcrpaxRehq0+HYiicE+yuWs4//Bf/ABR4Yji65eRZIxIKrWmoaZfNX2908iKb0roB7M0/26TYC4nNDardNh6Yfi3kgp3od+Cy9tuAyToDDMIZgSSWJQSrS6EEw2j0kN4GIBLk4qcGZzmVTNZiRpoc1l/0aOrUK6vrUF10kSUEsMDvd89z1G5kYkBGB2pmcdTzGlhfirboBjn/AGomd8zJlnkgKyxxR91ckehoHcqFlMbIWDM432JYrQIFaJxp2c9FT4RwP9KgkcamnOYghS2AUmfvN2tSbBTnf63puLn4YIZXjVXlEbFTJqCaipIJVdJ0rYNXqNb7cgZluJSQZYpHBJH3kkU0czMQ2qLVpI+zCsvjvbr1PLGvFH1v302XaJ5bYlX7uN2O7OqyRtVk2QGI32rlhNoascnukecW4bFDHFKe8b9IDvDGxUFYgxUNIwU2zMGpVA2F3vWM4Rw7LTxznTMrwwTSkd4hU6DEEAuOwDrax6Cjua9nzzOiQTQs3d2YtOpHRZCG0WysJIySGAIvfY0axmTeTLs9ZaRUeOSOUSa/Ej1dtoUIQVBB07Eb6htiakT05WS9i5jE2YzClg+Wh71QGAVvtI42RwVOpGEhsAjl8w84j2XXM5mR271dcMM4fwEFpVjbuQiotCnKhgdtNttZwg4ZnAiTxRwO/wCkR92x12yrqR7ASOqtRdg9Nx1ecG4izZ/Ly9w0MmhYEZ2JUBIe716TGus6RuNVWd9tsROypRceTp/D9lEKKqpFFFpAB5sp+Hh2+Js74AkzsjOUQKW0wEAk2e8j1uwA3YLajSBfiBJoHEuVy0kR0xlWIRE8ZIakB02Aps0TvtYA8rI02Uc6mPcspC2NR0/ZoqXuraa0+Zo9caN6FUFQBmB1gDfaje1C96+9q+VY477S8kW4i/loi/w47BkI3ti7AsxUVZ20oFAs7s2lLJO53NDFe412NbM51nOylYwT8F5DEknKOwUZRjvLgo/YLgTd8Wo0KF47VkIAFAwvy3AUijVFAChrI+9seZ+JB38sMIaR1Cj3yb9NK+XTkMJhmUJvG+U0vfet/t2/AnJL1PqXANxFgsifZE+Kr+9Y5Df+d8ecTGtaogFQdO23iIPyofiMbcbYll3ruyjCubFmIC+m4G/xwNmpjRLAUBbEE7AA8vM9By54L+Jg02uzp+1C4wd7nI+1PZxIc4ihGKyt7waqtytVpN0BZ+fKsDZPh6IrPqs09bmvDNHGP1LunPzrljqXEezP6SgDak8S+45BHiF7kUTV9OYGOV5DKMHlDGRQkUsgAcjkNQB23BI35XzxmzzUG012v+ZuwPWtmXfg0XiMdmhNo5719OeJY4SwIq2KjRV7tzA352AVHqwwPwnLhZipaUDXAo1OTr71VJrYeJdRPXYdOu2ZnGlib2jkkADdURmFkj0r5409P1cMuJvf6Vf45/sZM0Hiy7dwbN6bQqb3hrc7llezyPNozXLY4qvGuHpG7t4nVpIwmlhZWQS3VAgsHiZfkcH52Vo5XiPeAqwCnUQrJ4qYLy0tYZaNUx588VvjEr97JUhC3daiBvZ5cv1j9T54ZjnrhqjwTLWpKQPnKSR0D6tDMuoVR0sRY35GrxmF/dj74+uMwWtgenEaBd8SKuJsnkTIWq/CLJClgPEBZr3RZAvzIHXBK8KI7wFiDFRcGOQaQaFna18TAbjmRjAztRpMsXstI/pKEekv/wCmTCL9Iy+20v8Azp/8eDuCSSZeTvIJAsu4QtCWtSK1BWUnxAkcsLDwstJV1I+lkRYXpwwJ8IA2FCxtRBxKsN5HCVo6asn+28NC6gDw89d67mfyqzjn8ESy92WedoYtTymQWoACbL4j4n8Kcxuy/HE+e4hPMsTPPoCRhInjheP7MNpCAoFJTVY67g9cASRTEyRtmJToUmQHvyFptLB1I8NHTdirIHPF0J1X8+eSzZ3tJKYI87E5do/sM0NJQEkHupKBOnVHcdg80GGMnboDJZeYxuAZZ00q97qsJuzXmcUKTKOkJZJnMbXsBIqtprVz8Jq9/lgHXM0R3kMSEXuxRS16duSk0a+eJQB1ePtBFLHrWQaTZJJo2dzd9bOFGa42hNAlvgP40PriiZDLzWjJGzaywXwk6iotgPOgd65YsnC4xJXvlwCdIABAoknw71QJsHocBoSGxpgvF88xahYB+v4Yf+x3Kk599Q/8l+f9uLCifLMQWVTputXrV1Z61vi0eyWFl4i4ZSp7hzRBHN4qO/TDYPwTLG4M6hncouk22mt9Q6G9j9axRO1/YRM0yuWETy+BJEOqJ2dmddSHxR6mJ3UsLbF8zOegkLQmSm1BTRKkPswAatnqiBd+WKt22yqLkMz3OZkDRELWsCmJW0vSG1FGPW9/XDXNMwqEl2OY8aiCZTh4kVrEU63qof8A3MpqyhuxRvqCDgziWRBXJMYnMUeVLvYulWeY6boC2tQOXvg8t8IMpwtepqqqhf13GDH4NFvZYHn7o5efPbCZUb8WKbSrsHcTRs5lY5hrkky7CObw++jlmibwk+42pPgUx72pyc44nmXhSQP37FZBaKBtTazQ0+ZJqvTAkXAY2oW9kmrA6fFvKrxMvAohdn3Tv4QQNh1vYjA2g3hmuPl/gM7TmGaOVclW+Y1SqgrvFESAMi82hWQS0o2GpTQBBwH2UkOWWd5VKxmJgiEV3k1r3ZVT7xXxW3IKWBPiolf0XGRzbb9kfvPkcDRcHRTq1mtt9IN/9XnglIRPF23Z0tkZmjEDKWmKFXIBru1BWajzBh0C/vrXXGLkg76Nkig+12AbSWYGKIr10yhrXyhQ/rY17B8XWNhA5BIsIxUBlvxGMkXsTuBtz9cXCXM5cRysxj0KWExoEahQYPtzG13g9ZmeN3VFayeQhikiBjTUzeAo13rDkv0Y6fFYcEqGvUd8O8zAA1fDE3D3yweoljRyOQQRsR1q1BYfDGZ/3z8Bh2Kbboz9RGo7gErEEeElSDdC8CRwt3mvSQoNBetaSCa+JHyAwyGIc57jf2T+Rwrq8cVB5nbcU5L8b+Pb3EY5bqK77AOdiLF2oilUjlzRmbz9fzwFB41ZaO4IPT8+uPc3mQEiVOZW2I5V3ZB35Elq+mBcpnPtHXUB4yoA07Cttue3PGGMofVFJu9T5/dTXG3O9fj8mrS9Kf2/A8hbYDSb63sPrijdouArHqbS1tDJHsOpFWf9PPF2ilJVd6IB1fFdiP8Am/LCvicgaBWJ1sFViDRBJHp0J2xqy6MupN9lva3W9dvZiMUpY2n7lQgzQjmMi6m1d2FBFAFO68R36d21Vub6b4141mIooX1agDHKgIHLWjKL6del4MzkQVZqA8K2lgGg7xlSL5EK9fXCPtFmi2VXSI7MjDx93R09yQD3nMeJtvX4YR0sMUcbq6aS5XGm127Deok5Sj9/8lbg4uBAYtZkUSAxFgQY18WoeL3dVraKSti/ig4y9zOfh+Qwz4rnFiljHdRlDBlnZQqrZeCNnOpQGDEkm75ny2wD2jyPc5qaIHUEYgE8yKBUnyNEX6404Zx06V/9fV/v/H8/uXOL1X42EuPcZjMGGW/hXFFiSdWUsZYgi7bAiWJ7O4NVHW3nhjL2gi+3YK4eaJE0mmRGSSFgASbMemEKFItdhbVeMxmEG+trB83nYZ53mbvF7xi7IArUxJJAYsLW7qxsKG9WTZO0iJmsvNotYo4kYaE1EpHpNEnle/PGYzE7jWk8Qsl4xGYsslNcCFSe7jNkzPJYYtqUU9fI+eCJePQmbOSVJWaEoA0J4NcySC/tN60EYzGYMyA2Z4rE2WihAa4zMbaOM33miqJYlK0cx5+mNOD8cECFCpdJGAlXYBo9LDSD0cFtSmtmVT0xmMxRBhw/tZGrZcuj1BJMVVdJAjkiRFQaiNwyFiTzLE8ycBcP4+cuQ0H9Za+IoqABTYAWNt7YCyeigdTjzGYsi5HOb4/BJG6IrxgyiQClIW0ooPEDQa69KvfFt9lXFRJnlQAhYctKoJ946pkYk1yFsaHQdTZxmMxSH5P2svsnZtjLLL3g1NMksakMUtECgOm2r3bDCiDVctx852UMiyl3TU0rSqAGK+KHumQ3R5Cww5Hp55jMTSrM/rT8+xVJuyxZaHdrRXlqvY2d9q5Vy643zXZL39JUB1VRZZiCDZNm+d1jzGY3SxQfKLw9RkjST+fER5ns45ZTa7atizn3q6mz0xGOzsmiRAU8Zb721ivnyxmMwj0YNmyWecVsw6HgDd2wJGojbdiBt1Lb8x0wL/4KtSAwFAaRWwba29RQ2HTUcZjMH6MH2Mnr5FumHJwWVHkdWQFzY3fw+EL7opW898NoOzDd1LHDJpWaIo/eW1t+rIKHvUSD96x5YzGYrJijpFrPNO0/iH0vD5JZIWkZFWFtYCaiWYKyi2atK+I2AN9t/OLimbAlI9B+WMxmL6aKc2Yusm/TX3/2DDOjAmd4oFUhr3BArfmKxmMxsyYI5YSxy4aa/mjmerKLUl2E7cRQhF3NKCKH6y+Fhv0I/EA4TcNzBGZmdhQD2Bqvn5DSK2HU4zGYkOgxLM573zz5q/50r9/uwZdZlWKvwNZO0yx6zzuqG46fvNn54R8T7TXH3dbLpF3z0jyrHuMxsj0OCO6XZd324Of/ABuZyqxHL2j+yKlP1Cl6q270MD7p5Hb4Yr/GuNIYe7MZ0o7N/WbksYwR7m3uD648xmMGTpcUE3Fe/L539zr9Plnka1P5sIc5x6OSRJDDZSOJNJe0PdIqAkBQSCFFjUMDZjOtK7SOxZ3LMx8yTZO3rjMZjnY4RjwdWe6Ay2MxmMxd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data:image/jpeg;base64,/9j/4AAQSkZJRgABAQAAAQABAAD/2wCEAAkGBhQSERUUExQWFRUVGRcaGBcYGBgZHBoaGRgXHRoYHxoXHCYfGBojGhUYHy8gJScpLCwsGCAxNTAqNSYsLCkBCQoKDgwOGg8PGiwlHiQqLCwsKSwsLCwsLCwsLCwsLCwsLCwsLCwsLCwsLCwsKSwsLCwsLCwsLCwsLCwsLCwsLP/AABEIALcBEwMBIgACEQEDEQH/xAAcAAACAgMBAQAAAAAAAAAAAAAEBQMGAAIHAQj/xABKEAACAgAEAwUFBAYHBgUFAQABAgMRAAQSIQUxQQYTIlFhBzJxgZEjUqGxFEJiwdHwFTNygrLS4SRTc5Ki8RZDg5PTJTRUs8II/8QAGgEAAgMBAQAAAAAAAAAAAAAAAgMAAQQFBv/EAC8RAAICAQMDAwMCBwEBAAAAAAABAhEDEiExBEFRE2HwInGBBTIUkaGxwdHh8UL/2gAMAwEAAhEDEQA/AOYhsWLsrxaWHV3aqdVWWNcr2/HFbxe+wndmF9Vag/4ED+BwceQkNOHdr5ZH7t42Unl5flhH2xzJBoqdx9MOcnOHzFLXh/7Y243ArMdQGHAtHMr3x64wdxjLKj0uAMIaplngOCId8D4miNYkeSBATG3d4873ax0xoc4fIYaUELliR/IwBxnKExgAX4lG2+5BrlgvvSVvDzsjAhmDOASgLLfRtgDXnvgJuotjcUdc1HyWF+yEQElRQl1/RisZjVNFZde9IKbykyE2p5EEgbGt+JZIAyd2oLD9HCpufC8AaRwCbdhJS101HbbZjnuJQaw/2ZKSLGY9ishUjTLtsVoOWPXQv38Ks7oEcgBjY/pOYAIaAkx14DbX4SeWn5dMYZbnYw/Qkla+L5+QGThy93M0iKrKkRU0bBacKW0lgLKWOmwuuuDxwePx+GyMtl2FISdbyRhzp1gE6Wfa6HOtsB5qDLyJpXR3kDqSx0AShiA+klqfQ1VQFqHO+CMzJGsuZ1dyYrn7kIIr1am7nRo3I9yydtN30wvg0tuTdSfyuPv2ITwikh8AstNrNdFkQIDuQuxYV+JrEsvCEEmc+z8Kd53Q0luWZRVKjUNf2ZO5PKzvWFWakUAsa261hac0pWwo+gwjWvBveCdVr8/3vz+APiURVmCr4gW2O1AE8xZqq5WfKzgLNzpHELOuQ8zdafKgNvzwZHw2fNTNHl42kYqfCtcgFs79LIwt472VzGWlEcy6XKBtJIOzfvwzHFcyMHU5ZW4w3fH/AGhZHnLam3B6+WCMxw3Sb6YVPYNeWLPwqpIV1dLH0/0w3M/TSkuDH0aXUSeOXPKK7NDjuHsX7ERS5NczKNVs4A/ssR+7HJs3kl3rbHf/AGLTL/RMaA7q81/ORj+Rw/FPWY+qwPE7LrBkEXZVAHoBjbMZFHFMqn5DEqnCLtb2kGSy7y8391AerHl8huflhz2Mituipdv+w2XEZk1RxHpqIUH4X1xxfN5fQxAII8xh3xTiT5mRpJJGduZJPIeQ8vgOmBuHcCfMSaIxqY+tADzJOF+oh/otoXRwAqNtyH677cqHXGqQWAfRj/y9Bgji/C5ctIYpRTL62KO4II88B6z5n64JW90wW4rZr5t8/JtFGGNb8j18lJ8vTGyZcHTvz18v2RfljeAWCLNk0pvrRsfPl9MbrGPBV/r2QTzAvb8MU2Mx400nXy18/IKY/DfrX4XjZoRqI8lv8Af34kjS9iSL2HMb1z+HIfPGMpAXY2bB3PQ1XpiWCoKrr58YKceYlkqzRvc7+frjMMM7VM1w24JxPuSeZBG4GFOJIno4i5InQ5WdWk1hJB1LIRY9f5OCX4uoPuOG82qz+N4hycmXYeLY/EjAfEJYgaj/ADw3ctuNAmen1sTgcYwnHmFN2wT0jEkWIsbriLkhPQxLqIG34/8AfA6p6jGy/LDCgj9QfH+GHHZ6fSx/s/wwg7wgVg3hWZpt/LC8r+hmvo1eeH3LTm+MsBsse+39Wh+u3pgCHPOxYEKAaukUcq5bbchy57+eA89nPDtgEZ9uV7HHJcj1/pwi6obz55gdVI2/+7TmeppfXEkXHHJs93qHlGo8xvtvz/Lywry09Y1lf7vXC3JjViildEnFuNs1qQm9clUHb1AvCWViT8MSZmPe97wRwHs9Pn5xBl1tuZJNKi9WYi6HL1PTDILVwc7Pk0XeyAl4xLl3WaJtLIQeu43BB9CCRhh2j7RR5wrOZEVzsYwgUr8SEGr+1qJPpiPtx2eORaSFnDujKpIFA6o1cEAm68RG/wB3BXs37A/0gsjBh4GoirPLbf1v8MP0pQt9jnes3lqLVNXv2KTnCCxIw24BmAFIJA8XImuYH8MXztB7IzBl2Y6i43UKKFdb+WOXZvKGM02xBII+GDTjljo4M7jPpcnrqmvbgsGao9R9cWXsJxjNwsqQIz6tTBACbAJsjzAIP0xS+G8O1prHOzeLDH3oQFIzQ5Ooaxv4qZSOZPLEwVGelMZ1TlkxLJJVbR03L+1Pb7RSpBoj1+GKv7Qu2AzQiVSdK6mPxOw+gv64TrwpWVdJZ3b9QaiT790NHPYbC8MuD+zbN5x7ZP0eL70gN16Jz+tY1zlFLc5yXgqIm8PxOLz7OeCSSxzSpM0NELYXUSACTR5irG3XDB/YfKDQzUen1ja/oG/fh6exk0GU7tTrKbgxP3TWPRwVN+RO+M2SW1IdiW9yKB7SbM8X2gl+zrXsGJViDqA2G+K1lYVvxDUN9r0/O6PLniTMTSO5aUuWHh8RJIr9WzvtgmOHUjERnYe9R2xpxrTHcRJ6pWFcT4CYoElbLsiSA6GMh350a07+fS8KRNH/ALo1Q/8AMN3Z3uvUDl09cM0zzyqkc8jNFFsqg1W3qDgzhGWyrSG9YQDcFib3G3hAPr8sW2ktyaLewhSSPl3RJ/4h9P2f5v54YZXgckkLSLlJGRbJkDMBRO3MUQOWMzbxJOxEQMYLBVUsnoCSwLHbflX0xBnc/RKRM4jIqg70fWjX0OKsqkuRXIm+woeW5/HHuNipxmLBpEWNguMUYJhivFpAEOjGrDDRMifLGkvDyMG4koV49AxLLHWNBhTVERqRj0Y9rHqAdT+/9+IRnobHt43WAbeLn8P82Pe4Hn/h/wA2C1oo0Bx6MxpI9TX8/TGhI6YH4jJSAj7w/I4qe8Wh2GejJGXhjhnxAMKstnz1w00+G8cecHHk9dj6hZlaJ0xtroDffA7Ptj1GvCaNCyeDeYA4v/Z/MDh/DUZR9pmT3kjcjoBIRfhW/wDeOKZw7h7ZiVIkFs5A+HmfgBZ+WHnbniqGRYI/6uBVT46RQH4YJNpbCckI5Mi1cLf/AEUvt7xLv5w+/iUWDvuCevwIHyx0L/8Az3xuGKPNq7ASeBwpNEoAQxHnR03/AGscw49lmID9Bz9PLAUM6qAU1K46g46ON3jVcnneqhXUy1bL+69j6u4DxyHiIlFXoOkqfI3v8Njj569sAhHFJRAVKgJZUgjWVBbcbXvR9bwgi7SZgK8aSsqyAK4U1rANgNXTc7dcAuyBaolvPy+WLhFxpy5E5pRlKSxuoeGS8PzxQMo60R+/8MWKDjEoQKp8NcqvrZ+V4rGRy+st6KT9Kxb+w+SEsisx8CbsOhUEmifIkDb44L6YycilKcsKh2vb+p1X2b8MlSDv5tIZwO7UKF0JXvUBsWv6fHF4VNr+uOZ8O7b99PJCDSsV0t8D4gPl+WH3arjUohPcsBzBNXjNKTctxqjS2LZDOrFgpvTV/Ei6+lfXAXHuJd1l5G+6pP4YQ+z+YjJks2pjI5J8z4f4YO4zIH0oeR3PyxfBFuzjkHEsp3Q72KR5iSXfWALJJJqjfPFs4D7QMnFC0ZiUDkCyFi2w5ketjlipdpezndZnu0YU1FbIApjyJOwogizgHK8Ad/1oxvX9Yn+bYevpjXcZIzSjOLoaca4urq8cckYiYh9IQrbUK5pYPPrWA+z0/dy2HjBqvE1DmD5emBpo2hfwsPCRRoE/vwJLMWYkmy3PYC8WlapAuW99x/xjIhkaQSRl9RLKHUmvTxcrPKunTCYit/yHL+GBXHljxfjV7YJKkA5Ww4yp/JH8Me4BMQ88e4lF6mewDDHK5Wz64VxPRvFk4cvI+eHRAJIiVoOP7wG3z6jHssyn3fEfLl+J5YaHK60PmATzobDmTyA9cLsvwplYEhQpH3g2o0LAo7AHbffDChPxDIkWef7sLSMWvPJiuZ1QDWFyiQgS+mJURupI8tr9cQYkDL0Bv4j+GFNeCiUo1+8focYA33j9D/PljQzDy/w/5ceGb0/w/wCXA0yG7axyJ/LC/ihJT+8PyODGYG9iPmP4YgzGX1qa6bn4AYt7K2MxxcpJIBhyLMhYFKB5F1U7VyDEE8+nrhplcrKAN1rkPtI996vduV9eVb4h4XKEcaXZdW1gH0NWR8MWB3kHJ2B6m+dm/wA8c/LlitpI9B0nSZZJzgwRcq2nVcdUDXeJdVfLVfLpzxsOHEAklKG20kZ535N6YlE8wrTIwO/X7xs/U4EzU8pAUsxA6bUP5s74z3F8HQcc0XbQ/wCxvE1y2bjZm2NqT5auv1rDn2ncNUEZgC7NMR+F4oDxkDHQuDcXE/Dgko1nSUYHrpNA/SjgJfSr7F05ZNlvRTOGcHlzqSRxAatN2xoDy3rYmqH+hxVOK8Cnyz6Jo2Q9LFg/2WGzfI47F2Yz8UKd0oCkbnqWPmTgnjHFdYCrRNjc8h6/HBY+r9NtJbCOp/TZ9RJanTSq+xw7M5GSOtaMlixqFXgeiTjpXafKRvz3GK7DklU7ADGqHWJxtrcw5v0eUJ0pbf1BOH5IxRMzbM21HmB/P5YZZXNlMqqrsZGYsfQE0MR8SbvCix73ufQ3VfHnjTMw6Dp8qwWCWuX1cvcHrsKw4koftjtflu2Zl5ijBgaI3GLRD2nZ0puTfnipqR1w34Lw55WOgEgbk9B5fPGvLGLVs5OKUrpF/wCyvFAmUUXzd/zxrxfj4B58lP7v4Yr3EFlghjOj7G/EQDYY+fxwm4rNrXZrxl0avsaden7gPEs6ZHJsnyvy6DDXgHG1iGk7fTFfAxvGKxtUFpoySm3Ky78Y7Vh0oEmxX4YpLyb4mYiuRvAxGLhBQVIqUm+TYSY8eW8alcakYMXZrjMZWMwNkPKw97PZmzoPPmP3jCMDEsEhVgw2INjFx2KOjZFwuoMutXUKwvSfeVgVajTBkB3BBo4kzWVUK7qdStFJpLKA6sjw6gRuAQsgplNEN05YE4bnRJGGBq61DbmOhB51zGNWm8Y8R2Ugctgb1ChtR67b9bw0JGZXIq66HIUNmMshfa1V++1UTyvSPoMU7N8QYSsdCrpY/ZlFIFEjSQwOoiqJO+HXaLO1EYwTTEEjavDdHYc6Yi/XFfl4g7m2OpvvFVLH4tWon1u8BIEO49EIJzFHWhAlNQJfUit3hJG4bVYHICh8c4qwaDLPpQF++LaVVbIlP3R0FADoMT9nk74yJKSywwTSJ7lju1LBbdGpSb2FVd4kThveZeBo3K99mDF3culwHIT7VTpvSdSq1C7A3O1CQnmhUJKdKLWVyTA92ppmMGpqrm2trPW98R8WyqiGZ1jRVd8q0ZAHuPHmNRG1oGeOynQiugwJDJM7TJ3o8ERDFlB1JBRC7qTtpFX5DfbEWXMsiSyGTZe6RgwuwxIQBa00ujltW1YhQXlFiGXgMoC6zmlEgQMVYCDQxHNwuphW9aiQCRWA89k2QtqKMGhZldK0su4DDYG7Ug2A1qQd8EzZeVWlg70EZcy610+EBWUORa7gsibbdDtRIQcfkOgU+rkNhpoeLw1yA57DbfATjqi0PwZPTyKfg9yfDWEUM0j6I5HKxjclyujWVGwCrqUEkjc0Lo1Yc5EqEAOH1KD1FWWGkhv1hpvaxRFE4ScK7TCPLpls5lhPl7aSI6jHLHrJDNFILGklTasCCV6YsuT4bFloMxNlpGkhzGSaaISACVO7zcMbqwU1sC41rQI1euMebBr4Op0P6l6DqS5+eGR5eMAWa3xCmeUsUABI58v5OB+zvFZHi4gSdlyjEfsnvoFFeRpmF+pxv2hzIymZWKEfYCKJkZTpMweJWMpYbvblh5Lp0iqOMX8E9LlJ7nff65H1I48caXl/+f7JMwqkcgfmMV6TtFJG5WNiIwSNIoehN4tWW4k0mSnn2aaJ4YxYsxwt3hMnqxfTHrO41CiDVVnh/FpVmCtIdLOmoMdQAEimxqvTy5ijVjkTh2DAo/u3MHX9fLJTxbU938XB6O0VShwWYULJ2P8Ar/pizRcVVwCGB+eEvaBCOKzgCiM3IAB0qZgoAHpQA+GLBxmTSOKEO0eniKBWjAJVbzgoDUtLSLtdeAeW15OkjPjahXT/AKvlxP6lqvf7CzOyBzuwHxOFOakA2B57XYGLPxKL7LiEqqipmIMpNEE28BzCRs9aRoYsragABbEC1ItJ2av9Fz5K6wEy+xs2TmohXmCy6htvROJDpdL5LzfqryptQr8/8N8lIpkXSAFF6BtuBfi+ZB3xNlOGjM56OEsEErouo9Lr6noB5kYkzsgnSebKTnQNLvlnGhokMigBauN41ZkQFdJoi1AJwkyCGZ6Z0QnV4nOlbUEgE9LIC35kYbgw6Muq+wnreuWbpFjqnqv+nz8B06IjyRyZdkYBgAWYOjUdJYHZt6saVvpWLNwPP/oUbJLG2vwvtpIIdVKeIEgWtN8DiDhvHWdWi4gyzQiN9DuyPKjBT3fdSKS5t9IokrRN0MB8bzQmZHRlKmKAEalGl44Y42BDEEbod+RBGNORalRy+naT3Cu0PFc3KxgI0LpDmNSpGggMGdgaqirWSALHLFaTKPpYgqQgtqdLAsC6uzuRyvFw4tn4ZBmYlkTVKmSKPY0t3MKB4mb9S238VDVGLrY4rHDHGXzMM0iq6xSRuyBkYsFYEgAE3sOu2LgklSAytvcGfIujU1I2xpmVWHUWCfAeu9YMzUWZiVWkZgCzqtSBt4/C9aWPLVV8t9rxBxPKkyuyyJKrMzCTWoJDEm2VyGVt9wRzvnzwVLKsmTgjVl1wvPqUkLYkMZVl1UGHhYHqNtt8NQiyTLZLNP3Ogse91iL7Rd9ApgAW8NA1vXpiODL5tzEFZ2EzaIiJBpZ9hp1aqDeIbGj4h54ecEzsSNw3VLGO6fMmS3Hg1kFb35EdRtgTgnFooly7TMFOXzMMiJEdQK2DM7AEjUBGgU3Z5URuIRsT5FsxJKsMbsXYhFUSUCboKCTXQAb4jkysradbDx+6XcDUAStgsfdtSAeVg1yww4AEh4hBI8sYjSdGMmoEaQ4N17w28wK61jfJ5xG7uHNCKSEbCRXCywqzEtpIPjAJZtDK4N+GrxCiuYzHrc9uWMxRRgxsMeVjKwVkoZ8O4n3e17HBOd4nuCDhQ7DTXI0Onpvj2WQEmtvEa26dB6fz5Ymv2Ib5rNFzZwPeJUddr/avbzG3449RltL6Vq2/aP12rAuT8EHPY2SpZjqVCctmFUs6p4mjIUAsQLJ5YM4VnkWPXm2VnSXLtDRDygJIGl3U33egHwsferT1OKxtpI62PpRv8axMYC26IxHop8t+QxL3JQbl85Gksp1ErKsybKbUSA01Gro1Y8r9Ma5TMxpBMhbxO0JBANUjPquwDdMDy6YiXKNt9k90R7jeXPlzvHjZRvD9m+w38Devp8MTV7EGGe4tqzEs0czJcsjx0hB8bNsxHLwEgjxXyqrOEvavNLIqlVVTS6yq6VZ/HbBRsuxUUABYJoXgtoDv4GFgfqnY2L6ctj9cA8VyrSJUaMxsWFUk7A2aA2F4u7RaFC8ZmCLHrLIl6UcK6rZJOkOCFskk1V49HEpjIJBI+sDSGBNhaI0CuS0SNI2o1WN17OZo8stOf/Sk/wAuDsh2eziOrjLTgqQwuGTmDY/V8xhLdD4RUnRJmjNlmeKSYxuVKSxxKpABomN6KqWBAsDVRFXYIBnDOGzVEhzCLDKsjwvJ4orSy6nWp7lgR4iR1BJohsGcc4NJPNLmO5mi712kdXilpWdrYBlQgrqJq6NUPU6S5j7GLLhXWOJcydZRreWePT7ovSg0oo6+8TzCgNV7GhYtKTT3I4u+hzHdyGSKWwhO9gNQ6HdCDe2xHKwcBT8UQGQSIZQwASj3QBDbswjrXsOR87vbB/CeLWEhzUcjxIR3bqv2sNG6W/fjvnETXVSp5r5Oz053MEo/9N/8uFJaXaNUp+rHS0thyZ0PDWzhVu8TMpAPtH9wwlvevXY0gDxVW1YjHGHkypmtoVeVu9Yu0nfy0pWlbm6qWJJNDWLNsASm4PL/AEHJGI27w51JAleMoIGUuE94jUQOWE0EEzZNctJBOpileSNxE5H2ioHRgBdfZqQwutxRuw9q0c+M9EzSIyytJLDM7yJGWYNYcxKKavEwdFXml+6DsQDTDLcLzHexwRZmpMzDHKiAGNW1DvVQ6dg9oCCRVgeIc8QcFglypeQRSySNHJGlRShV71CjOSygkhGalAqyCTtR37Qd+5h7hJwEy0MLkQuhtE0uNWmyh+O4O4xSW24U5NvYr7cVkY0XJ1EFumrqC1e8b33vfBGNcvwGZdzDL/7b/wAMSmBwaKMG8ipB+h3xIfuCy7Yafng8BxIr4lyvCppGCxxSOxugqMxNc9gMG/8AhLO//iZn/wBmT/Lh7VmRSoc5/OOOFZOnYfbZobMRsO6obHkLP1wN2XzAzOZjyuZHeRzt3YY7yRs2yujnxCmq1JKkXY5HG+ZR2ysOUbLZpZYnkkvu+feabGggEAaRvfniDJibJkyx5aYSgHTLKhqOwQXVAta6JpmJA51dEUkW5XsG5bs0v+zJ3aOxmzMc3jYFlhkQEoA2osFLEBFJO2xwuyOSiaHOso1CIxd00h0nS0xXcBgtla26HlhZJxWQxQofCImkZHGoNqcozHVe5BVDtuPnh1G2dnWZ1yjSLmdHeOkMlMyNq1AodIYtu1cz03wQsXZZB3ttGjrGFZkV/C/Kl1BttV70dqaqrBeb4fHl87TL3uXP2qAkjXCVLqNSkU1DSSDsynywLmuF5nToOVdBd7RygkgVvqJvmfqcSO2Z7uONsuSIlkVCY5L0yXqFgiwCzEeRJ88Xpk+xWpeQqPgccefRH+0y7SQlDZHeRTMNG43B0k3XIow542/oVWJWARvMksqvA7EMwV6QRgsNY0g2FOu76VgWPKZ4rD9hM6ZckxgxOQtvrqwLI1b1fU+eMzQzLy942V8etnsRSDxM5ckgGj4mNXe1DkKxNL8E1LyJnFE7VudvL03xmDZuGZl2Z2ilLMSzEo25Jsnl1Jx7i9L8Fal5NlFNsOdYgnlKtsfjgsUG39NuXlt/IOHHCOwr5xWeKRQQ5BV78gQQRfQ4Q3R2M1xjt5KuELHzOD1ygC2Rfn54Ycc7G5jJqWk0FfvK4P4GjhKJHPpXqB+ZwDt8GeLSNcwi/qmxiJVGMcG98SxZe8XwD+58ELHDjsx2plyUodCSh99LNMPh0PkcL3yv+mBmXE2ZTuLs+isn2oV0DA2GAIN9DywNm+0fTfHIuA9pjFFoJ907fA9PzxNmu2BPLCdLN0VjrVZcO0HHQEJ1fLFa9nba88//AAm/xx4q+c4m8h3OLV7JK/Tnvcdy/wDjjw/HHcy9TlThpjwdTy3CWY2BtjfOIyjSoHr54PaXRWlrH44hc9SNvPGvTS2OUcy9rPEGDZfKqSqMveNfUliqk+gCn6494V7LctmIdYzOlwN90ZQfUDcD54D9sAK5yCTmO6Fbfdkex6+8MOOy/aNSUMOXLAx6WWJFIvUDuS4rl123xmyOpGjFHUqOYcTyxhlaMlTpNalIKnyII5g4697Mcw2cyRWR21Zdwga99BFqLPlTD4Vis+1fuah0RpFJZtVVQ1Eb6tO2xrr1OHfsMQtFmhdDVF+UmLgDNF3PCI03IJ356vxwJxWdV2Unb8P5FYsK5Y/EDkP9cIuMZQKCaAJ5YNx7oWvcQLn76/jiX9OOPYOFhudbeWGEGUC8xti4qTLdCvvSbOKH2nhvOMepWMf9OOsGBCNhjmXbpQmaf+yn+H/XElFrkODSYZ2FzwTPQnzLL/zIwx1fiMruAInCGxZK6tuoAsc+WPn/ACfEO7mR+WmSM/8AVX8cX7tFmp2r7Rlh6hDpPzIBNfKsUpUtx8MLzZEk0vuD5yHNLxIzzOpT9Wvu1Vfv+WFnbjtD4NIPPCTiEkgkPdyyEbWWJYf9QHw5YR8czRJonEUrH5sPpvd3t88grC4B+zK30ZF/yH6Y7h7N+JCLhw1EDxtX0U/vxxFV+zYdNSH8HH8MdA4VxEJwyFtOq5JFok1sF8jh2CKnJJnK6iWiLZaON9oYXJFX8wP8WKrnu0iBqCDbqSCfwwFmpUdSe708twx9fXC1IYyeWkA2aNkixdautY7Kjp2RwpZXLk6TwTOgZZswinMS6VAjALCNizBtaLvsukgnY77+SnN8ZzM3voxPpEAR6bJdYqmQz7wvridkbla7bHp6j0O2JZ+LSP77sw8r2/5Rt+GAjCpNumXLNcUtxu3EWBosdvhjMI/0kYzGjYRrkVtpN8MODRvNNHEpI1N94ryHnvWw8sK8bwTsjBlJDKQQR0Ix5ZnttbO6SwwrBBl55ElcCzZBJJJIG5s0KG9nbBA9n+SkUMV1JzA1Gt/nii5Ht0z6WSKINpAdijO2q/urVg89/wB2LLk+LZx1uUAJ0Cxuh+epzXwxndomlpXYm9pvZqLuleBAphFEKOaf6c/rjmP6RjqvFOPKgPeEAeROOWcQkVpGKCgSaGDhuiW0rI++xo7Y8rHpXDOBbbZkYs43KYzL+8Pjg+SEYpyo0YsWuNi8Li4+ygqM82ttIMLAHpeuOr8h64qkkdYtnssyokzrA/7pj/1x4ODtqhGaDinZ2gcMJqgCD1xUeO+0PK5V2j+0kKkhtNVqHQXz3BF/ni0ZnO/omXklPuxqWroaGw+ZofPHzXxDMGSR3Y2zsWY+pNn8TjROTRiSss3brt0OId3UXd91qoltROrTz2A/Vxns54V307CyAq3te5sUNvS/pipHHQ/ZVnI1WZHdFYshCsQNWx5A86/fhEt+RkOQb2j8DkQrLdoPDXUdb+eKtwrtJmMtq7iZ4tVatLEXV1deVn647C+XSWV43cuWvSGN0K3QX6WfWscq7ZcAXKZgorAgjVV2Vsnwn8xfQ4CFLYKfklHtDz215mU0b99uf1x0bsz2rkz2WDOwaSMlW2HI+63xI6+YOOKnFl7CcdGWzKlzUb+CT0U8m/umj8Lw5CjrKZgKfE1cv1SefqBgoZxfP8G6C/LywQ/CVbnvy6npdcj6nEE3C12Gnly3bzvz898NScQbJIJVYbGxy6/vxy3t9txBhzAWP8V/jjpgiPmfzxyr2kOVzTm+Sx7+pA/dgJSsOJX+JtUb+YC/WycdF7JdsIZIlLkBgACG8x8djjlnFMzSsPvVhp2OUOGQ/HC1aGxqTpl/7S8eg0nSVJ8hX7sck4pmy8h9Tiz8T4Wy3QxVsxlirb+YxWpt7jZqo0hlMdiPVf5/HD7h+cAyYQn3JGIG36wq9/l9cIMq+pq9Rfz/AO2GnE8uyhCoJVquv2h/FMPwS0TTOf1MdeNoPmV227twDRAANG+Vc/P8cax5Rzyiev7LfTlzwPDm1CgMikjmSXv56WA2wRDxFeka18ZOtft+n447KnJvscCUIJbWb/oMtkaHsdNJ2vl0wG0mDZc+GFBAp23DP/8A0xvADR+uGXKhf02ZqxmPO7PmPrjMVv4JsJycZj2IDUL5WL+HyB/LBOiPbf40zf8Ax480ezPeG8QeCRZI2pl5eXwI6jDviHtGzki6dYUfsj+OE8cUf3h8bb0/Y5nfA+c03sNvjf7hiqTYyvpsjlzLObdiT5k43eMKvmT+WB6xLCmoqvmQB8zWLATJshwyWZtMSFz1obD4nkMOh2GmAtyqj03P7hjsfA+GwZeJYkUAL1rdj1YnqTiPiuTDA0BWEPI+xFRw3N8JKHwk2PPHkeZPJhRxdeO8D6jFXzGX8wLH4+h9MMTUkaYPTvEDc3i4eyGP/b2r/cv/AI48UoHcjy88Xj2RtWdf/gvy/tx4vGqmiZ5KeNsee2PtMEjXKKfE+mST0QE6R82F/wB31xzHsx2ckz+ZWGPa/E7HkiAi29eYAHUkfHFh9scdcQBJJ1wxnf0Livw/HDT2GwgzZk14u7QBr2ovuK9SAf7uNL3dM5PCKh204CMlnZIUB0LoK6tyQUU2fneFDTluQr4DF89s+bifNoI2DOkeiWuQIYkLfUgMbHTbHP4ibwLSCTaGGT4pmIypR2BU2DzI2I+lE4GmdiSTbMeZO/PmSTzJxtKaqvL0/dYwM0pwCQTlexcvZf2fjzWalSZA8fcPd7FSWQBgejc6OK/xnhLZXMyQMDcbEb9V5q23mpB+eL97EMxGpzZkYKwRGtqAEaltZs+RK38sVDtvxaHM5+WbLlmR9O5FWVUKSAd9Ph2uvgMM7Czovsz4w0mSIckmKTQLO+kqGAv0uvhWLC+fUWb86r8Mc+9lmWMiTqyNoJUiSvDYsFL6tuDQ6A30xev6OWuXIGvli/qfBWxh4mu1bnqPL+OORe1DOas4VHVY/wDD+GOsjK0PWscg9o6f/UXvZQkV3/ZxHdbhR5KzLkXZlRQWY9B8sWvsvwZ0mWwV6EEEH6HCvsxnbzqvo1AbAXWw5dMd1hzEcqLrhINbGga+BG+DjjUo87gvK8b42K2OE6+Y5Ypna3s3oR5ByVhfoOv41jpM2ZEchRbOqqv/ALeh/DC7t1HI+UZI1CpRs1Za+fwwLxru+AlnbdJcnIuFrUsvoR+Gr+GL1wXOCk5HoQeRGx/MY59kZ6ke+bDf4jn+/Fg4Lna2vkR+X8cI16ZJjNGpNHUeK5VQiNEqAE+IFFbYix74NcvxxNleGxMPHDC3xjQfioBwsiz2qIeVA4Ih4lQx1Z2t7OZjSa00AdouxcRikmyto0YLPCTYKjclCd9hvRvl8jzeTMnHSMxxYiVaPvHSfUHYjHNc5mFDHaq22GDhkdU2IzYFGSaR6J/T88ZgQzr6/wA/PHuC1ifT9jXLada6702NVc9Ni69avF44xkJY3efKJBmMlZ0iNI5FRCNhIpXvEcDm7b2LvFJyMyLKjSLrQMpZbrUoItb6WLF4e8C47FlJxPCJiyhtKMUCmwRTuu7qLutK3Q5Y4h6irB+O8ITLmAKzN3sEUx1ACu8B8O3Oq59fLDHiHYxV8YkYQpl4Z5HKgkd/7kaqCNTk7WSBzJqt/IY24i0Mao3fRRLEAjRASJHqKkCRl0sFJutQoXQwXxDtWrM0fdEwvBDBKneKf6j3JElUEagd7IIO989qtDNMmqK5kclDM3doJhI3hiHgcNIdkQ7KVBYgWLr8cW3sT2OjbPMtmY5U+NrCxmQEgKo0szgMCdR03p5VhNnOENk2hkAkVzolhOqE7AgrJUbOWFj9kH8MP+zXb+HL5iV3ieL9IYM4FFFezbqSNSoSx8NNXn0wLbopwrc6S+WUMo0kai/M9E0b7eev8MesnijTf7TWL8tOn03vX+GFPEeNBwjghqsqUNghgtj9oUoN7dfPYvJ8R191IE/q9e2rc6ivPw7e564WkhTsWT5BZe4BtO+bTpPvAHT4+W6+KuQ3FYqcfZ1ZsykdsFd9F7Ei203yo+dYtwkaFFRABpeNixN7x8gAAKvkTfLb1wAmbSKVZdDHS4cLqH3rrVVn6DFppcBxbKZxTs5HHHHMwlMbFrePSe7AcrpaxRehq0+HYiicE+yuWs4//Bf/ABR4Yji65eRZIxIKrWmoaZfNX2908iKb0roB7M0/26TYC4nNDardNh6Yfi3kgp3od+Cy9tuAyToDDMIZgSSWJQSrS6EEw2j0kN4GIBLk4qcGZzmVTNZiRpoc1l/0aOrUK6vrUF10kSUEsMDvd89z1G5kYkBGB2pmcdTzGlhfirboBjn/AGomd8zJlnkgKyxxR91ckehoHcqFlMbIWDM432JYrQIFaJxp2c9FT4RwP9KgkcamnOYghS2AUmfvN2tSbBTnf63puLn4YIZXjVXlEbFTJqCaipIJVdJ0rYNXqNb7cgZluJSQZYpHBJH3kkU0czMQ2qLVpI+zCsvjvbr1PLGvFH1v302XaJ5bYlX7uN2O7OqyRtVk2QGI32rlhNoascnukecW4bFDHFKe8b9IDvDGxUFYgxUNIwU2zMGpVA2F3vWM4Rw7LTxznTMrwwTSkd4hU6DEEAuOwDrax6Cjua9nzzOiQTQs3d2YtOpHRZCG0WysJIySGAIvfY0axmTeTLs9ZaRUeOSOUSa/Ej1dtoUIQVBB07Eb6htiakT05WS9i5jE2YzClg+Wh71QGAVvtI42RwVOpGEhsAjl8w84j2XXM5mR271dcMM4fwEFpVjbuQiotCnKhgdtNttZwg4ZnAiTxRwO/wCkR92x12yrqR7ASOqtRdg9Nx1ecG4izZ/Ly9w0MmhYEZ2JUBIe716TGus6RuNVWd9tsROypRceTp/D9lEKKqpFFFpAB5sp+Hh2+Js74AkzsjOUQKW0wEAk2e8j1uwA3YLajSBfiBJoHEuVy0kR0xlWIRE8ZIakB02Aps0TvtYA8rI02Uc6mPcspC2NR0/ZoqXuraa0+Zo9caN6FUFQBmB1gDfaje1C96+9q+VY477S8kW4i/loi/w47BkI3ti7AsxUVZ20oFAs7s2lLJO53NDFe412NbM51nOylYwT8F5DEknKOwUZRjvLgo/YLgTd8Wo0KF47VkIAFAwvy3AUijVFAChrI+9seZ+JB38sMIaR1Cj3yb9NK+XTkMJhmUJvG+U0vfet/t2/AnJL1PqXANxFgsifZE+Kr+9Y5Df+d8ecTGtaogFQdO23iIPyofiMbcbYll3ruyjCubFmIC+m4G/xwNmpjRLAUBbEE7AA8vM9By54L+Jg02uzp+1C4wd7nI+1PZxIc4ihGKyt7waqtytVpN0BZ+fKsDZPh6IrPqs09bmvDNHGP1LunPzrljqXEezP6SgDak8S+45BHiF7kUTV9OYGOV5DKMHlDGRQkUsgAcjkNQB23BI35XzxmzzUG012v+ZuwPWtmXfg0XiMdmhNo5719OeJY4SwIq2KjRV7tzA352AVHqwwPwnLhZipaUDXAo1OTr71VJrYeJdRPXYdOu2ZnGlib2jkkADdURmFkj0r5409P1cMuJvf6Vf45/sZM0Hiy7dwbN6bQqb3hrc7llezyPNozXLY4qvGuHpG7t4nVpIwmlhZWQS3VAgsHiZfkcH52Vo5XiPeAqwCnUQrJ4qYLy0tYZaNUx588VvjEr97JUhC3daiBvZ5cv1j9T54ZjnrhqjwTLWpKQPnKSR0D6tDMuoVR0sRY35GrxmF/dj74+uMwWtgenEaBd8SKuJsnkTIWq/CLJClgPEBZr3RZAvzIHXBK8KI7wFiDFRcGOQaQaFna18TAbjmRjAztRpMsXstI/pKEekv/wCmTCL9Iy+20v8Azp/8eDuCSSZeTvIJAsu4QtCWtSK1BWUnxAkcsLDwstJV1I+lkRYXpwwJ8IA2FCxtRBxKsN5HCVo6asn+28NC6gDw89d67mfyqzjn8ESy92WedoYtTymQWoACbL4j4n8Kcxuy/HE+e4hPMsTPPoCRhInjheP7MNpCAoFJTVY67g9cASRTEyRtmJToUmQHvyFptLB1I8NHTdirIHPF0J1X8+eSzZ3tJKYI87E5do/sM0NJQEkHupKBOnVHcdg80GGMnboDJZeYxuAZZ00q97qsJuzXmcUKTKOkJZJnMbXsBIqtprVz8Jq9/lgHXM0R3kMSEXuxRS16duSk0a+eJQB1ePtBFLHrWQaTZJJo2dzd9bOFGa42hNAlvgP40PriiZDLzWjJGzaywXwk6iotgPOgd65YsnC4xJXvlwCdIABAoknw71QJsHocBoSGxpgvF88xahYB+v4Yf+x3Kk599Q/8l+f9uLCifLMQWVTputXrV1Z61vi0eyWFl4i4ZSp7hzRBHN4qO/TDYPwTLG4M6hncouk22mt9Q6G9j9axRO1/YRM0yuWETy+BJEOqJ2dmddSHxR6mJ3UsLbF8zOegkLQmSm1BTRKkPswAatnqiBd+WKt22yqLkMz3OZkDRELWsCmJW0vSG1FGPW9/XDXNMwqEl2OY8aiCZTh4kVrEU63qof8A3MpqyhuxRvqCDgziWRBXJMYnMUeVLvYulWeY6boC2tQOXvg8t8IMpwtepqqqhf13GDH4NFvZYHn7o5efPbCZUb8WKbSrsHcTRs5lY5hrkky7CObw++jlmibwk+42pPgUx72pyc44nmXhSQP37FZBaKBtTazQ0+ZJqvTAkXAY2oW9kmrA6fFvKrxMvAohdn3Tv4QQNh1vYjA2g3hmuPl/gM7TmGaOVclW+Y1SqgrvFESAMi82hWQS0o2GpTQBBwH2UkOWWd5VKxmJgiEV3k1r3ZVT7xXxW3IKWBPiolf0XGRzbb9kfvPkcDRcHRTq1mtt9IN/9XnglIRPF23Z0tkZmjEDKWmKFXIBru1BWajzBh0C/vrXXGLkg76Nkig+12AbSWYGKIr10yhrXyhQ/rY17B8XWNhA5BIsIxUBlvxGMkXsTuBtz9cXCXM5cRysxj0KWExoEahQYPtzG13g9ZmeN3VFayeQhikiBjTUzeAo13rDkv0Y6fFYcEqGvUd8O8zAA1fDE3D3yweoljRyOQQRsR1q1BYfDGZ/3z8Bh2Kbboz9RGo7gErEEeElSDdC8CRwt3mvSQoNBetaSCa+JHyAwyGIc57jf2T+Rwrq8cVB5nbcU5L8b+Pb3EY5bqK77AOdiLF2oilUjlzRmbz9fzwFB41ZaO4IPT8+uPc3mQEiVOZW2I5V3ZB35Elq+mBcpnPtHXUB4yoA07Cttue3PGGMofVFJu9T5/dTXG3O9fj8mrS9Kf2/A8hbYDSb63sPrijdouArHqbS1tDJHsOpFWf9PPF2ilJVd6IB1fFdiP8Am/LCvicgaBWJ1sFViDRBJHp0J2xqy6MupN9lva3W9dvZiMUpY2n7lQgzQjmMi6m1d2FBFAFO68R36d21Vub6b4141mIooX1agDHKgIHLWjKL6del4MzkQVZqA8K2lgGg7xlSL5EK9fXCPtFmi2VXSI7MjDx93R09yQD3nMeJtvX4YR0sMUcbq6aS5XGm127Deok5Sj9/8lbg4uBAYtZkUSAxFgQY18WoeL3dVraKSti/ig4y9zOfh+Qwz4rnFiljHdRlDBlnZQqrZeCNnOpQGDEkm75ny2wD2jyPc5qaIHUEYgE8yKBUnyNEX6404Zx06V/9fV/v/H8/uXOL1X42EuPcZjMGGW/hXFFiSdWUsZYgi7bAiWJ7O4NVHW3nhjL2gi+3YK4eaJE0mmRGSSFgASbMemEKFItdhbVeMxmEG+trB83nYZ53mbvF7xi7IArUxJJAYsLW7qxsKG9WTZO0iJmsvNotYo4kYaE1EpHpNEnle/PGYzE7jWk8Qsl4xGYsslNcCFSe7jNkzPJYYtqUU9fI+eCJePQmbOSVJWaEoA0J4NcySC/tN60EYzGYMyA2Z4rE2WihAa4zMbaOM33miqJYlK0cx5+mNOD8cECFCpdJGAlXYBo9LDSD0cFtSmtmVT0xmMxRBhw/tZGrZcuj1BJMVVdJAjkiRFQaiNwyFiTzLE8ycBcP4+cuQ0H9Za+IoqABTYAWNt7YCyeigdTjzGYsi5HOb4/BJG6IrxgyiQClIW0ooPEDQa69KvfFt9lXFRJnlQAhYctKoJ946pkYk1yFsaHQdTZxmMxSH5P2svsnZtjLLL3g1NMksakMUtECgOm2r3bDCiDVctx852UMiyl3TU0rSqAGK+KHumQ3R5Cww5Hp55jMTSrM/rT8+xVJuyxZaHdrRXlqvY2d9q5Vy643zXZL39JUB1VRZZiCDZNm+d1jzGY3SxQfKLw9RkjST+fER5ns45ZTa7atizn3q6mz0xGOzsmiRAU8Zb721ivnyxmMwj0YNmyWecVsw6HgDd2wJGojbdiBt1Lb8x0wL/4KtSAwFAaRWwba29RQ2HTUcZjMH6MH2Mnr5FumHJwWVHkdWQFzY3fw+EL7opW898NoOzDd1LHDJpWaIo/eW1t+rIKHvUSD96x5YzGYrJijpFrPNO0/iH0vD5JZIWkZFWFtYCaiWYKyi2atK+I2AN9t/OLimbAlI9B+WMxmL6aKc2Yusm/TX3/2DDOjAmd4oFUhr3BArfmKxmMxsyYI5YSxy4aa/mjmerKLUl2E7cRQhF3NKCKH6y+Fhv0I/EA4TcNzBGZmdhQD2Bqvn5DSK2HU4zGYkOgxLM573zz5q/50r9/uwZdZlWKvwNZO0yx6zzuqG46fvNn54R8T7TXH3dbLpF3z0jyrHuMxsj0OCO6XZd324Of/ABuZyqxHL2j+yKlP1Cl6q270MD7p5Hb4Yr/GuNIYe7MZ0o7N/WbksYwR7m3uD648xmMGTpcUE3Fe/L539zr9Plnka1P5sIc5x6OSRJDDZSOJNJe0PdIqAkBQSCFFjUMDZjOtK7SOxZ3LMx8yTZO3rjMZjnY4RjwdWe6Ay2MxmMxd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data:image/jpeg;base64,/9j/4AAQSkZJRgABAQAAAQABAAD/2wCEAAkGBhQSERUUExQWFRUVGRcaGBcYGBgZHBoaGRgXHRoYHxoXHCYfGBojGhUYHy8gJScpLCwsGCAxNTAqNSYsLCkBCQoKDgwOGg8PGiwlHiQqLCwsKSwsLCwsLCwsLCwsLCwsLCwsLCwsLCwsLCwsKSwsLCwsLCwsLCwsLCwsLCwsLP/AABEIALcBEwMBIgACEQEDEQH/xAAcAAACAgMBAQAAAAAAAAAAAAAEBQMGAAIHAQj/xABKEAACAgAEAwUFBAYHBgUFAQABAgMRAAQSIQUxQQYTIlFhBzJxgZEjUqGxFEJiwdHwFTNygrLS4SRTc5Ki8RZDg5PTJTRUs8II/8QAGgEAAgMBAQAAAAAAAAAAAAAAAgMAAQQFBv/EAC8RAAICAQMDAwMCBwEBAAAAAAABAhEDEiExBEFRE2HwInGBBTIUkaGxwdHh8UL/2gAMAwEAAhEDEQA/AOYhsWLsrxaWHV3aqdVWWNcr2/HFbxe+wndmF9Vag/4ED+BwceQkNOHdr5ZH7t42Unl5flhH2xzJBoqdx9MOcnOHzFLXh/7Y243ArMdQGHAtHMr3x64wdxjLKj0uAMIaplngOCId8D4miNYkeSBATG3d4873ax0xoc4fIYaUELliR/IwBxnKExgAX4lG2+5BrlgvvSVvDzsjAhmDOASgLLfRtgDXnvgJuotjcUdc1HyWF+yEQElRQl1/RisZjVNFZde9IKbykyE2p5EEgbGt+JZIAyd2oLD9HCpufC8AaRwCbdhJS101HbbZjnuJQaw/2ZKSLGY9ishUjTLtsVoOWPXQv38Ks7oEcgBjY/pOYAIaAkx14DbX4SeWn5dMYZbnYw/Qkla+L5+QGThy93M0iKrKkRU0bBacKW0lgLKWOmwuuuDxwePx+GyMtl2FISdbyRhzp1gE6Wfa6HOtsB5qDLyJpXR3kDqSx0AShiA+klqfQ1VQFqHO+CMzJGsuZ1dyYrn7kIIr1am7nRo3I9yydtN30wvg0tuTdSfyuPv2ITwikh8AstNrNdFkQIDuQuxYV+JrEsvCEEmc+z8Kd53Q0luWZRVKjUNf2ZO5PKzvWFWakUAsa261hac0pWwo+gwjWvBveCdVr8/3vz+APiURVmCr4gW2O1AE8xZqq5WfKzgLNzpHELOuQ8zdafKgNvzwZHw2fNTNHl42kYqfCtcgFs79LIwt472VzGWlEcy6XKBtJIOzfvwzHFcyMHU5ZW4w3fH/AGhZHnLam3B6+WCMxw3Sb6YVPYNeWLPwqpIV1dLH0/0w3M/TSkuDH0aXUSeOXPKK7NDjuHsX7ERS5NczKNVs4A/ssR+7HJs3kl3rbHf/AGLTL/RMaA7q81/ORj+Rw/FPWY+qwPE7LrBkEXZVAHoBjbMZFHFMqn5DEqnCLtb2kGSy7y8391AerHl8huflhz2Mituipdv+w2XEZk1RxHpqIUH4X1xxfN5fQxAII8xh3xTiT5mRpJJGduZJPIeQ8vgOmBuHcCfMSaIxqY+tADzJOF+oh/otoXRwAqNtyH677cqHXGqQWAfRj/y9Bgji/C5ctIYpRTL62KO4II88B6z5n64JW90wW4rZr5t8/JtFGGNb8j18lJ8vTGyZcHTvz18v2RfljeAWCLNk0pvrRsfPl9MbrGPBV/r2QTzAvb8MU2Mx400nXy18/IKY/DfrX4XjZoRqI8lv8Af34kjS9iSL2HMb1z+HIfPGMpAXY2bB3PQ1XpiWCoKrr58YKceYlkqzRvc7+frjMMM7VM1w24JxPuSeZBG4GFOJIno4i5InQ5WdWk1hJB1LIRY9f5OCX4uoPuOG82qz+N4hycmXYeLY/EjAfEJYgaj/ADw3ctuNAmen1sTgcYwnHmFN2wT0jEkWIsbriLkhPQxLqIG34/8AfA6p6jGy/LDCgj9QfH+GHHZ6fSx/s/wwg7wgVg3hWZpt/LC8r+hmvo1eeH3LTm+MsBsse+39Wh+u3pgCHPOxYEKAaukUcq5bbchy57+eA89nPDtgEZ9uV7HHJcj1/pwi6obz55gdVI2/+7TmeppfXEkXHHJs93qHlGo8xvtvz/Lywry09Y1lf7vXC3JjViildEnFuNs1qQm9clUHb1AvCWViT8MSZmPe97wRwHs9Pn5xBl1tuZJNKi9WYi6HL1PTDILVwc7Pk0XeyAl4xLl3WaJtLIQeu43BB9CCRhh2j7RR5wrOZEVzsYwgUr8SEGr+1qJPpiPtx2eORaSFnDujKpIFA6o1cEAm68RG/wB3BXs37A/0gsjBh4GoirPLbf1v8MP0pQt9jnes3lqLVNXv2KTnCCxIw24BmAFIJA8XImuYH8MXztB7IzBl2Y6i43UKKFdb+WOXZvKGM02xBII+GDTjljo4M7jPpcnrqmvbgsGao9R9cWXsJxjNwsqQIz6tTBACbAJsjzAIP0xS+G8O1prHOzeLDH3oQFIzQ5Ooaxv4qZSOZPLEwVGelMZ1TlkxLJJVbR03L+1Pb7RSpBoj1+GKv7Qu2AzQiVSdK6mPxOw+gv64TrwpWVdJZ3b9QaiT790NHPYbC8MuD+zbN5x7ZP0eL70gN16Jz+tY1zlFLc5yXgqIm8PxOLz7OeCSSxzSpM0NELYXUSACTR5irG3XDB/YfKDQzUen1ja/oG/fh6exk0GU7tTrKbgxP3TWPRwVN+RO+M2SW1IdiW9yKB7SbM8X2gl+zrXsGJViDqA2G+K1lYVvxDUN9r0/O6PLniTMTSO5aUuWHh8RJIr9WzvtgmOHUjERnYe9R2xpxrTHcRJ6pWFcT4CYoElbLsiSA6GMh350a07+fS8KRNH/ALo1Q/8AMN3Z3uvUDl09cM0zzyqkc8jNFFsqg1W3qDgzhGWyrSG9YQDcFib3G3hAPr8sW2ktyaLewhSSPl3RJ/4h9P2f5v54YZXgckkLSLlJGRbJkDMBRO3MUQOWMzbxJOxEQMYLBVUsnoCSwLHbflX0xBnc/RKRM4jIqg70fWjX0OKsqkuRXIm+woeW5/HHuNipxmLBpEWNguMUYJhivFpAEOjGrDDRMifLGkvDyMG4koV49AxLLHWNBhTVERqRj0Y9rHqAdT+/9+IRnobHt43WAbeLn8P82Pe4Hn/h/wA2C1oo0Bx6MxpI9TX8/TGhI6YH4jJSAj7w/I4qe8Wh2GejJGXhjhnxAMKstnz1w00+G8cecHHk9dj6hZlaJ0xtroDffA7Ptj1GvCaNCyeDeYA4v/Z/MDh/DUZR9pmT3kjcjoBIRfhW/wDeOKZw7h7ZiVIkFs5A+HmfgBZ+WHnbniqGRYI/6uBVT46RQH4YJNpbCckI5Mi1cLf/AEUvt7xLv5w+/iUWDvuCevwIHyx0L/8Az3xuGKPNq7ASeBwpNEoAQxHnR03/AGscw49lmID9Bz9PLAUM6qAU1K46g46ON3jVcnneqhXUy1bL+69j6u4DxyHiIlFXoOkqfI3v8Njj569sAhHFJRAVKgJZUgjWVBbcbXvR9bwgi7SZgK8aSsqyAK4U1rANgNXTc7dcAuyBaolvPy+WLhFxpy5E5pRlKSxuoeGS8PzxQMo60R+/8MWKDjEoQKp8NcqvrZ+V4rGRy+st6KT9Kxb+w+SEsisx8CbsOhUEmifIkDb44L6YycilKcsKh2vb+p1X2b8MlSDv5tIZwO7UKF0JXvUBsWv6fHF4VNr+uOZ8O7b99PJCDSsV0t8D4gPl+WH3arjUohPcsBzBNXjNKTctxqjS2LZDOrFgpvTV/Ei6+lfXAXHuJd1l5G+6pP4YQ+z+YjJks2pjI5J8z4f4YO4zIH0oeR3PyxfBFuzjkHEsp3Q72KR5iSXfWALJJJqjfPFs4D7QMnFC0ZiUDkCyFi2w5ketjlipdpezndZnu0YU1FbIApjyJOwogizgHK8Ad/1oxvX9Yn+bYevpjXcZIzSjOLoaca4urq8cckYiYh9IQrbUK5pYPPrWA+z0/dy2HjBqvE1DmD5emBpo2hfwsPCRRoE/vwJLMWYkmy3PYC8WlapAuW99x/xjIhkaQSRl9RLKHUmvTxcrPKunTCYit/yHL+GBXHljxfjV7YJKkA5Ww4yp/JH8Me4BMQ88e4lF6mewDDHK5Wz64VxPRvFk4cvI+eHRAJIiVoOP7wG3z6jHssyn3fEfLl+J5YaHK60PmATzobDmTyA9cLsvwplYEhQpH3g2o0LAo7AHbffDChPxDIkWef7sLSMWvPJiuZ1QDWFyiQgS+mJURupI8tr9cQYkDL0Bv4j+GFNeCiUo1+8focYA33j9D/PljQzDy/w/5ceGb0/w/wCXA0yG7axyJ/LC/ihJT+8PyODGYG9iPmP4YgzGX1qa6bn4AYt7K2MxxcpJIBhyLMhYFKB5F1U7VyDEE8+nrhplcrKAN1rkPtI996vduV9eVb4h4XKEcaXZdW1gH0NWR8MWB3kHJ2B6m+dm/wA8c/LlitpI9B0nSZZJzgwRcq2nVcdUDXeJdVfLVfLpzxsOHEAklKG20kZ535N6YlE8wrTIwO/X7xs/U4EzU8pAUsxA6bUP5s74z3F8HQcc0XbQ/wCxvE1y2bjZm2NqT5auv1rDn2ncNUEZgC7NMR+F4oDxkDHQuDcXE/Dgko1nSUYHrpNA/SjgJfSr7F05ZNlvRTOGcHlzqSRxAatN2xoDy3rYmqH+hxVOK8Cnyz6Jo2Q9LFg/2WGzfI47F2Yz8UKd0oCkbnqWPmTgnjHFdYCrRNjc8h6/HBY+r9NtJbCOp/TZ9RJanTSq+xw7M5GSOtaMlixqFXgeiTjpXafKRvz3GK7DklU7ADGqHWJxtrcw5v0eUJ0pbf1BOH5IxRMzbM21HmB/P5YZZXNlMqqrsZGYsfQE0MR8SbvCix73ufQ3VfHnjTMw6Dp8qwWCWuX1cvcHrsKw4koftjtflu2Zl5ijBgaI3GLRD2nZ0puTfnipqR1w34Lw55WOgEgbk9B5fPGvLGLVs5OKUrpF/wCyvFAmUUXzd/zxrxfj4B58lP7v4Yr3EFlghjOj7G/EQDYY+fxwm4rNrXZrxl0avsaden7gPEs6ZHJsnyvy6DDXgHG1iGk7fTFfAxvGKxtUFpoySm3Ky78Y7Vh0oEmxX4YpLyb4mYiuRvAxGLhBQVIqUm+TYSY8eW8alcakYMXZrjMZWMwNkPKw97PZmzoPPmP3jCMDEsEhVgw2INjFx2KOjZFwuoMutXUKwvSfeVgVajTBkB3BBo4kzWVUK7qdStFJpLKA6sjw6gRuAQsgplNEN05YE4bnRJGGBq61DbmOhB51zGNWm8Y8R2Ugctgb1ChtR67b9bw0JGZXIq66HIUNmMshfa1V++1UTyvSPoMU7N8QYSsdCrpY/ZlFIFEjSQwOoiqJO+HXaLO1EYwTTEEjavDdHYc6Yi/XFfl4g7m2OpvvFVLH4tWon1u8BIEO49EIJzFHWhAlNQJfUit3hJG4bVYHICh8c4qwaDLPpQF++LaVVbIlP3R0FADoMT9nk74yJKSywwTSJ7lju1LBbdGpSb2FVd4kThveZeBo3K99mDF3culwHIT7VTpvSdSq1C7A3O1CQnmhUJKdKLWVyTA92ppmMGpqrm2trPW98R8WyqiGZ1jRVd8q0ZAHuPHmNRG1oGeOynQiugwJDJM7TJ3o8ERDFlB1JBRC7qTtpFX5DfbEWXMsiSyGTZe6RgwuwxIQBa00ujltW1YhQXlFiGXgMoC6zmlEgQMVYCDQxHNwuphW9aiQCRWA89k2QtqKMGhZldK0su4DDYG7Ug2A1qQd8EzZeVWlg70EZcy610+EBWUORa7gsibbdDtRIQcfkOgU+rkNhpoeLw1yA57DbfATjqi0PwZPTyKfg9yfDWEUM0j6I5HKxjclyujWVGwCrqUEkjc0Lo1Yc5EqEAOH1KD1FWWGkhv1hpvaxRFE4ScK7TCPLpls5lhPl7aSI6jHLHrJDNFILGklTasCCV6YsuT4bFloMxNlpGkhzGSaaISACVO7zcMbqwU1sC41rQI1euMebBr4Op0P6l6DqS5+eGR5eMAWa3xCmeUsUABI58v5OB+zvFZHi4gSdlyjEfsnvoFFeRpmF+pxv2hzIymZWKEfYCKJkZTpMweJWMpYbvblh5Lp0iqOMX8E9LlJ7nff65H1I48caXl/+f7JMwqkcgfmMV6TtFJG5WNiIwSNIoehN4tWW4k0mSnn2aaJ4YxYsxwt3hMnqxfTHrO41CiDVVnh/FpVmCtIdLOmoMdQAEimxqvTy5ijVjkTh2DAo/u3MHX9fLJTxbU938XB6O0VShwWYULJ2P8Ar/pizRcVVwCGB+eEvaBCOKzgCiM3IAB0qZgoAHpQA+GLBxmTSOKEO0eniKBWjAJVbzgoDUtLSLtdeAeW15OkjPjahXT/AKvlxP6lqvf7CzOyBzuwHxOFOakA2B57XYGLPxKL7LiEqqipmIMpNEE28BzCRs9aRoYsragABbEC1ItJ2av9Fz5K6wEy+xs2TmohXmCy6htvROJDpdL5LzfqryptQr8/8N8lIpkXSAFF6BtuBfi+ZB3xNlOGjM56OEsEErouo9Lr6noB5kYkzsgnSebKTnQNLvlnGhokMigBauN41ZkQFdJoi1AJwkyCGZ6Z0QnV4nOlbUEgE9LIC35kYbgw6Muq+wnreuWbpFjqnqv+nz8B06IjyRyZdkYBgAWYOjUdJYHZt6saVvpWLNwPP/oUbJLG2vwvtpIIdVKeIEgWtN8DiDhvHWdWi4gyzQiN9DuyPKjBT3fdSKS5t9IokrRN0MB8bzQmZHRlKmKAEalGl44Y42BDEEbod+RBGNORalRy+naT3Cu0PFc3KxgI0LpDmNSpGggMGdgaqirWSALHLFaTKPpYgqQgtqdLAsC6uzuRyvFw4tn4ZBmYlkTVKmSKPY0t3MKB4mb9S238VDVGLrY4rHDHGXzMM0iq6xSRuyBkYsFYEgAE3sOu2LgklSAytvcGfIujU1I2xpmVWHUWCfAeu9YMzUWZiVWkZgCzqtSBt4/C9aWPLVV8t9rxBxPKkyuyyJKrMzCTWoJDEm2VyGVt9wRzvnzwVLKsmTgjVl1wvPqUkLYkMZVl1UGHhYHqNtt8NQiyTLZLNP3Ogse91iL7Rd9ApgAW8NA1vXpiODL5tzEFZ2EzaIiJBpZ9hp1aqDeIbGj4h54ecEzsSNw3VLGO6fMmS3Hg1kFb35EdRtgTgnFooly7TMFOXzMMiJEdQK2DM7AEjUBGgU3Z5URuIRsT5FsxJKsMbsXYhFUSUCboKCTXQAb4jkysradbDx+6XcDUAStgsfdtSAeVg1yww4AEh4hBI8sYjSdGMmoEaQ4N17w28wK61jfJ5xG7uHNCKSEbCRXCywqzEtpIPjAJZtDK4N+GrxCiuYzHrc9uWMxRRgxsMeVjKwVkoZ8O4n3e17HBOd4nuCDhQ7DTXI0Onpvj2WQEmtvEa26dB6fz5Ymv2Ib5rNFzZwPeJUddr/avbzG3449RltL6Vq2/aP12rAuT8EHPY2SpZjqVCctmFUs6p4mjIUAsQLJ5YM4VnkWPXm2VnSXLtDRDygJIGl3U33egHwsferT1OKxtpI62PpRv8axMYC26IxHop8t+QxL3JQbl85Gksp1ErKsybKbUSA01Gro1Y8r9Ma5TMxpBMhbxO0JBANUjPquwDdMDy6YiXKNt9k90R7jeXPlzvHjZRvD9m+w38Devp8MTV7EGGe4tqzEs0czJcsjx0hB8bNsxHLwEgjxXyqrOEvavNLIqlVVTS6yq6VZ/HbBRsuxUUABYJoXgtoDv4GFgfqnY2L6ctj9cA8VyrSJUaMxsWFUk7A2aA2F4u7RaFC8ZmCLHrLIl6UcK6rZJOkOCFskk1V49HEpjIJBI+sDSGBNhaI0CuS0SNI2o1WN17OZo8stOf/Sk/wAuDsh2eziOrjLTgqQwuGTmDY/V8xhLdD4RUnRJmjNlmeKSYxuVKSxxKpABomN6KqWBAsDVRFXYIBnDOGzVEhzCLDKsjwvJ4orSy6nWp7lgR4iR1BJohsGcc4NJPNLmO5mi712kdXilpWdrYBlQgrqJq6NUPU6S5j7GLLhXWOJcydZRreWePT7ovSg0oo6+8TzCgNV7GhYtKTT3I4u+hzHdyGSKWwhO9gNQ6HdCDe2xHKwcBT8UQGQSIZQwASj3QBDbswjrXsOR87vbB/CeLWEhzUcjxIR3bqv2sNG6W/fjvnETXVSp5r5Oz053MEo/9N/8uFJaXaNUp+rHS0thyZ0PDWzhVu8TMpAPtH9wwlvevXY0gDxVW1YjHGHkypmtoVeVu9Yu0nfy0pWlbm6qWJJNDWLNsASm4PL/AEHJGI27w51JAleMoIGUuE94jUQOWE0EEzZNctJBOpileSNxE5H2ioHRgBdfZqQwutxRuw9q0c+M9EzSIyytJLDM7yJGWYNYcxKKavEwdFXml+6DsQDTDLcLzHexwRZmpMzDHKiAGNW1DvVQ6dg9oCCRVgeIc8QcFglypeQRSySNHJGlRShV71CjOSygkhGalAqyCTtR37Qd+5h7hJwEy0MLkQuhtE0uNWmyh+O4O4xSW24U5NvYr7cVkY0XJ1EFumrqC1e8b33vfBGNcvwGZdzDL/7b/wAMSmBwaKMG8ipB+h3xIfuCy7Yafng8BxIr4lyvCppGCxxSOxugqMxNc9gMG/8AhLO//iZn/wBmT/Lh7VmRSoc5/OOOFZOnYfbZobMRsO6obHkLP1wN2XzAzOZjyuZHeRzt3YY7yRs2yujnxCmq1JKkXY5HG+ZR2ysOUbLZpZYnkkvu+feabGggEAaRvfniDJibJkyx5aYSgHTLKhqOwQXVAta6JpmJA51dEUkW5XsG5bs0v+zJ3aOxmzMc3jYFlhkQEoA2osFLEBFJO2xwuyOSiaHOso1CIxd00h0nS0xXcBgtla26HlhZJxWQxQofCImkZHGoNqcozHVe5BVDtuPnh1G2dnWZ1yjSLmdHeOkMlMyNq1AodIYtu1cz03wQsXZZB3ttGjrGFZkV/C/Kl1BttV70dqaqrBeb4fHl87TL3uXP2qAkjXCVLqNSkU1DSSDsynywLmuF5nToOVdBd7RygkgVvqJvmfqcSO2Z7uONsuSIlkVCY5L0yXqFgiwCzEeRJ88Xpk+xWpeQqPgccefRH+0y7SQlDZHeRTMNG43B0k3XIow542/oVWJWARvMksqvA7EMwV6QRgsNY0g2FOu76VgWPKZ4rD9hM6ZckxgxOQtvrqwLI1b1fU+eMzQzLy942V8etnsRSDxM5ckgGj4mNXe1DkKxNL8E1LyJnFE7VudvL03xmDZuGZl2Z2ilLMSzEo25Jsnl1Jx7i9L8Fal5NlFNsOdYgnlKtsfjgsUG39NuXlt/IOHHCOwr5xWeKRQQ5BV78gQQRfQ4Q3R2M1xjt5KuELHzOD1ygC2Rfn54Ycc7G5jJqWk0FfvK4P4GjhKJHPpXqB+ZwDt8GeLSNcwi/qmxiJVGMcG98SxZe8XwD+58ELHDjsx2plyUodCSh99LNMPh0PkcL3yv+mBmXE2ZTuLs+isn2oV0DA2GAIN9DywNm+0fTfHIuA9pjFFoJ907fA9PzxNmu2BPLCdLN0VjrVZcO0HHQEJ1fLFa9nba88//AAm/xx4q+c4m8h3OLV7JK/Tnvcdy/wDjjw/HHcy9TlThpjwdTy3CWY2BtjfOIyjSoHr54PaXRWlrH44hc9SNvPGvTS2OUcy9rPEGDZfKqSqMveNfUliqk+gCn6494V7LctmIdYzOlwN90ZQfUDcD54D9sAK5yCTmO6Fbfdkex6+8MOOy/aNSUMOXLAx6WWJFIvUDuS4rl123xmyOpGjFHUqOYcTyxhlaMlTpNalIKnyII5g4697Mcw2cyRWR21Zdwga99BFqLPlTD4Vis+1fuah0RpFJZtVVQ1Eb6tO2xrr1OHfsMQtFmhdDVF+UmLgDNF3PCI03IJ356vxwJxWdV2Unb8P5FYsK5Y/EDkP9cIuMZQKCaAJ5YNx7oWvcQLn76/jiX9OOPYOFhudbeWGEGUC8xti4qTLdCvvSbOKH2nhvOMepWMf9OOsGBCNhjmXbpQmaf+yn+H/XElFrkODSYZ2FzwTPQnzLL/zIwx1fiMruAInCGxZK6tuoAsc+WPn/ACfEO7mR+WmSM/8AVX8cX7tFmp2r7Rlh6hDpPzIBNfKsUpUtx8MLzZEk0vuD5yHNLxIzzOpT9Wvu1Vfv+WFnbjtD4NIPPCTiEkgkPdyyEbWWJYf9QHw5YR8czRJonEUrH5sPpvd3t88grC4B+zK30ZF/yH6Y7h7N+JCLhw1EDxtX0U/vxxFV+zYdNSH8HH8MdA4VxEJwyFtOq5JFok1sF8jh2CKnJJnK6iWiLZaON9oYXJFX8wP8WKrnu0iBqCDbqSCfwwFmpUdSe708twx9fXC1IYyeWkA2aNkixdautY7Kjp2RwpZXLk6TwTOgZZswinMS6VAjALCNizBtaLvsukgnY77+SnN8ZzM3voxPpEAR6bJdYqmQz7wvridkbla7bHp6j0O2JZ+LSP77sw8r2/5Rt+GAjCpNumXLNcUtxu3EWBosdvhjMI/0kYzGjYRrkVtpN8MODRvNNHEpI1N94ryHnvWw8sK8bwTsjBlJDKQQR0Ix5ZnttbO6SwwrBBl55ElcCzZBJJJIG5s0KG9nbBA9n+SkUMV1JzA1Gt/nii5Ht0z6WSKINpAdijO2q/urVg89/wB2LLk+LZx1uUAJ0Cxuh+epzXwxndomlpXYm9pvZqLuleBAphFEKOaf6c/rjmP6RjqvFOPKgPeEAeROOWcQkVpGKCgSaGDhuiW0rI++xo7Y8rHpXDOBbbZkYs43KYzL+8Pjg+SEYpyo0YsWuNi8Li4+ygqM82ttIMLAHpeuOr8h64qkkdYtnssyokzrA/7pj/1x4ODtqhGaDinZ2gcMJqgCD1xUeO+0PK5V2j+0kKkhtNVqHQXz3BF/ni0ZnO/omXklPuxqWroaGw+ZofPHzXxDMGSR3Y2zsWY+pNn8TjROTRiSss3brt0OId3UXd91qoltROrTz2A/Vxns54V307CyAq3te5sUNvS/pipHHQ/ZVnI1WZHdFYshCsQNWx5A86/fhEt+RkOQb2j8DkQrLdoPDXUdb+eKtwrtJmMtq7iZ4tVatLEXV1deVn647C+XSWV43cuWvSGN0K3QX6WfWscq7ZcAXKZgorAgjVV2Vsnwn8xfQ4CFLYKfklHtDz215mU0b99uf1x0bsz2rkz2WDOwaSMlW2HI+63xI6+YOOKnFl7CcdGWzKlzUb+CT0U8m/umj8Lw5CjrKZgKfE1cv1SefqBgoZxfP8G6C/LywQ/CVbnvy6npdcj6nEE3C12Gnly3bzvz898NScQbJIJVYbGxy6/vxy3t9txBhzAWP8V/jjpgiPmfzxyr2kOVzTm+Sx7+pA/dgJSsOJX+JtUb+YC/WycdF7JdsIZIlLkBgACG8x8djjlnFMzSsPvVhp2OUOGQ/HC1aGxqTpl/7S8eg0nSVJ8hX7sck4pmy8h9Tiz8T4Wy3QxVsxlirb+YxWpt7jZqo0hlMdiPVf5/HD7h+cAyYQn3JGIG36wq9/l9cIMq+pq9Rfz/AO2GnE8uyhCoJVquv2h/FMPwS0TTOf1MdeNoPmV227twDRAANG+Vc/P8cax5Rzyiev7LfTlzwPDm1CgMikjmSXv56WA2wRDxFeka18ZOtft+n447KnJvscCUIJbWb/oMtkaHsdNJ2vl0wG0mDZc+GFBAp23DP/8A0xvADR+uGXKhf02ZqxmPO7PmPrjMVv4JsJycZj2IDUL5WL+HyB/LBOiPbf40zf8Ax480ezPeG8QeCRZI2pl5eXwI6jDviHtGzki6dYUfsj+OE8cUf3h8bb0/Y5nfA+c03sNvjf7hiqTYyvpsjlzLObdiT5k43eMKvmT+WB6xLCmoqvmQB8zWLATJshwyWZtMSFz1obD4nkMOh2GmAtyqj03P7hjsfA+GwZeJYkUAL1rdj1YnqTiPiuTDA0BWEPI+xFRw3N8JKHwk2PPHkeZPJhRxdeO8D6jFXzGX8wLH4+h9MMTUkaYPTvEDc3i4eyGP/b2r/cv/AI48UoHcjy88Xj2RtWdf/gvy/tx4vGqmiZ5KeNsee2PtMEjXKKfE+mST0QE6R82F/wB31xzHsx2ckz+ZWGPa/E7HkiAi29eYAHUkfHFh9scdcQBJJ1wxnf0Livw/HDT2GwgzZk14u7QBr2ovuK9SAf7uNL3dM5PCKh204CMlnZIUB0LoK6tyQUU2fneFDTluQr4DF89s+bifNoI2DOkeiWuQIYkLfUgMbHTbHP4ibwLSCTaGGT4pmIypR2BU2DzI2I+lE4GmdiSTbMeZO/PmSTzJxtKaqvL0/dYwM0pwCQTlexcvZf2fjzWalSZA8fcPd7FSWQBgejc6OK/xnhLZXMyQMDcbEb9V5q23mpB+eL97EMxGpzZkYKwRGtqAEaltZs+RK38sVDtvxaHM5+WbLlmR9O5FWVUKSAd9Ph2uvgMM7Czovsz4w0mSIckmKTQLO+kqGAv0uvhWLC+fUWb86r8Mc+9lmWMiTqyNoJUiSvDYsFL6tuDQ6A30xev6OWuXIGvli/qfBWxh4mu1bnqPL+OORe1DOas4VHVY/wDD+GOsjK0PWscg9o6f/UXvZQkV3/ZxHdbhR5KzLkXZlRQWY9B8sWvsvwZ0mWwV6EEEH6HCvsxnbzqvo1AbAXWw5dMd1hzEcqLrhINbGga+BG+DjjUo87gvK8b42K2OE6+Y5Ypna3s3oR5ByVhfoOv41jpM2ZEchRbOqqv/ALeh/DC7t1HI+UZI1CpRs1Za+fwwLxru+AlnbdJcnIuFrUsvoR+Gr+GL1wXOCk5HoQeRGx/MY59kZ6ke+bDf4jn+/Fg4Lna2vkR+X8cI16ZJjNGpNHUeK5VQiNEqAE+IFFbYix74NcvxxNleGxMPHDC3xjQfioBwsiz2qIeVA4Ih4lQx1Z2t7OZjSa00AdouxcRikmyto0YLPCTYKjclCd9hvRvl8jzeTMnHSMxxYiVaPvHSfUHYjHNc5mFDHaq22GDhkdU2IzYFGSaR6J/T88ZgQzr6/wA/PHuC1ifT9jXLada6702NVc9Ni69avF44xkJY3efKJBmMlZ0iNI5FRCNhIpXvEcDm7b2LvFJyMyLKjSLrQMpZbrUoItb6WLF4e8C47FlJxPCJiyhtKMUCmwRTuu7qLutK3Q5Y4h6irB+O8ITLmAKzN3sEUx1ACu8B8O3Oq59fLDHiHYxV8YkYQpl4Z5HKgkd/7kaqCNTk7WSBzJqt/IY24i0Mao3fRRLEAjRASJHqKkCRl0sFJutQoXQwXxDtWrM0fdEwvBDBKneKf6j3JElUEagd7IIO989qtDNMmqK5kclDM3doJhI3hiHgcNIdkQ7KVBYgWLr8cW3sT2OjbPMtmY5U+NrCxmQEgKo0szgMCdR03p5VhNnOENk2hkAkVzolhOqE7AgrJUbOWFj9kH8MP+zXb+HL5iV3ieL9IYM4FFFezbqSNSoSx8NNXn0wLbopwrc6S+WUMo0kai/M9E0b7eev8MesnijTf7TWL8tOn03vX+GFPEeNBwjghqsqUNghgtj9oUoN7dfPYvJ8R191IE/q9e2rc6ivPw7e564WkhTsWT5BZe4BtO+bTpPvAHT4+W6+KuQ3FYqcfZ1ZsykdsFd9F7Ei203yo+dYtwkaFFRABpeNixN7x8gAAKvkTfLb1wAmbSKVZdDHS4cLqH3rrVVn6DFppcBxbKZxTs5HHHHMwlMbFrePSe7AcrpaxRehq0+HYiicE+yuWs4//Bf/ABR4Yji65eRZIxIKrWmoaZfNX2908iKb0roB7M0/26TYC4nNDardNh6Yfi3kgp3od+Cy9tuAyToDDMIZgSSWJQSrS6EEw2j0kN4GIBLk4qcGZzmVTNZiRpoc1l/0aOrUK6vrUF10kSUEsMDvd89z1G5kYkBGB2pmcdTzGlhfirboBjn/AGomd8zJlnkgKyxxR91ckehoHcqFlMbIWDM432JYrQIFaJxp2c9FT4RwP9KgkcamnOYghS2AUmfvN2tSbBTnf63puLn4YIZXjVXlEbFTJqCaipIJVdJ0rYNXqNb7cgZluJSQZYpHBJH3kkU0czMQ2qLVpI+zCsvjvbr1PLGvFH1v302XaJ5bYlX7uN2O7OqyRtVk2QGI32rlhNoascnukecW4bFDHFKe8b9IDvDGxUFYgxUNIwU2zMGpVA2F3vWM4Rw7LTxznTMrwwTSkd4hU6DEEAuOwDrax6Cjua9nzzOiQTQs3d2YtOpHRZCG0WysJIySGAIvfY0axmTeTLs9ZaRUeOSOUSa/Ej1dtoUIQVBB07Eb6htiakT05WS9i5jE2YzClg+Wh71QGAVvtI42RwVOpGEhsAjl8w84j2XXM5mR271dcMM4fwEFpVjbuQiotCnKhgdtNttZwg4ZnAiTxRwO/wCkR92x12yrqR7ASOqtRdg9Nx1ecG4izZ/Ly9w0MmhYEZ2JUBIe716TGus6RuNVWd9tsROypRceTp/D9lEKKqpFFFpAB5sp+Hh2+Js74AkzsjOUQKW0wEAk2e8j1uwA3YLajSBfiBJoHEuVy0kR0xlWIRE8ZIakB02Aps0TvtYA8rI02Uc6mPcspC2NR0/ZoqXuraa0+Zo9caN6FUFQBmB1gDfaje1C96+9q+VY477S8kW4i/loi/w47BkI3ti7AsxUVZ20oFAs7s2lLJO53NDFe412NbM51nOylYwT8F5DEknKOwUZRjvLgo/YLgTd8Wo0KF47VkIAFAwvy3AUijVFAChrI+9seZ+JB38sMIaR1Cj3yb9NK+XTkMJhmUJvG+U0vfet/t2/AnJL1PqXANxFgsifZE+Kr+9Y5Df+d8ecTGtaogFQdO23iIPyofiMbcbYll3ruyjCubFmIC+m4G/xwNmpjRLAUBbEE7AA8vM9By54L+Jg02uzp+1C4wd7nI+1PZxIc4ihGKyt7waqtytVpN0BZ+fKsDZPh6IrPqs09bmvDNHGP1LunPzrljqXEezP6SgDak8S+45BHiF7kUTV9OYGOV5DKMHlDGRQkUsgAcjkNQB23BI35XzxmzzUG012v+ZuwPWtmXfg0XiMdmhNo5719OeJY4SwIq2KjRV7tzA352AVHqwwPwnLhZipaUDXAo1OTr71VJrYeJdRPXYdOu2ZnGlib2jkkADdURmFkj0r5409P1cMuJvf6Vf45/sZM0Hiy7dwbN6bQqb3hrc7llezyPNozXLY4qvGuHpG7t4nVpIwmlhZWQS3VAgsHiZfkcH52Vo5XiPeAqwCnUQrJ4qYLy0tYZaNUx588VvjEr97JUhC3daiBvZ5cv1j9T54ZjnrhqjwTLWpKQPnKSR0D6tDMuoVR0sRY35GrxmF/dj74+uMwWtgenEaBd8SKuJsnkTIWq/CLJClgPEBZr3RZAvzIHXBK8KI7wFiDFRcGOQaQaFna18TAbjmRjAztRpMsXstI/pKEekv/wCmTCL9Iy+20v8Azp/8eDuCSSZeTvIJAsu4QtCWtSK1BWUnxAkcsLDwstJV1I+lkRYXpwwJ8IA2FCxtRBxKsN5HCVo6asn+28NC6gDw89d67mfyqzjn8ESy92WedoYtTymQWoACbL4j4n8Kcxuy/HE+e4hPMsTPPoCRhInjheP7MNpCAoFJTVY67g9cASRTEyRtmJToUmQHvyFptLB1I8NHTdirIHPF0J1X8+eSzZ3tJKYI87E5do/sM0NJQEkHupKBOnVHcdg80GGMnboDJZeYxuAZZ00q97qsJuzXmcUKTKOkJZJnMbXsBIqtprVz8Jq9/lgHXM0R3kMSEXuxRS16duSk0a+eJQB1ePtBFLHrWQaTZJJo2dzd9bOFGa42hNAlvgP40PriiZDLzWjJGzaywXwk6iotgPOgd65YsnC4xJXvlwCdIABAoknw71QJsHocBoSGxpgvF88xahYB+v4Yf+x3Kk599Q/8l+f9uLCifLMQWVTputXrV1Z61vi0eyWFl4i4ZSp7hzRBHN4qO/TDYPwTLG4M6hncouk22mt9Q6G9j9axRO1/YRM0yuWETy+BJEOqJ2dmddSHxR6mJ3UsLbF8zOegkLQmSm1BTRKkPswAatnqiBd+WKt22yqLkMz3OZkDRELWsCmJW0vSG1FGPW9/XDXNMwqEl2OY8aiCZTh4kVrEU63qof8A3MpqyhuxRvqCDgziWRBXJMYnMUeVLvYulWeY6boC2tQOXvg8t8IMpwtepqqqhf13GDH4NFvZYHn7o5efPbCZUb8WKbSrsHcTRs5lY5hrkky7CObw++jlmibwk+42pPgUx72pyc44nmXhSQP37FZBaKBtTazQ0+ZJqvTAkXAY2oW9kmrA6fFvKrxMvAohdn3Tv4QQNh1vYjA2g3hmuPl/gM7TmGaOVclW+Y1SqgrvFESAMi82hWQS0o2GpTQBBwH2UkOWWd5VKxmJgiEV3k1r3ZVT7xXxW3IKWBPiolf0XGRzbb9kfvPkcDRcHRTq1mtt9IN/9XnglIRPF23Z0tkZmjEDKWmKFXIBru1BWajzBh0C/vrXXGLkg76Nkig+12AbSWYGKIr10yhrXyhQ/rY17B8XWNhA5BIsIxUBlvxGMkXsTuBtz9cXCXM5cRysxj0KWExoEahQYPtzG13g9ZmeN3VFayeQhikiBjTUzeAo13rDkv0Y6fFYcEqGvUd8O8zAA1fDE3D3yweoljRyOQQRsR1q1BYfDGZ/3z8Bh2Kbboz9RGo7gErEEeElSDdC8CRwt3mvSQoNBetaSCa+JHyAwyGIc57jf2T+Rwrq8cVB5nbcU5L8b+Pb3EY5bqK77AOdiLF2oilUjlzRmbz9fzwFB41ZaO4IPT8+uPc3mQEiVOZW2I5V3ZB35Elq+mBcpnPtHXUB4yoA07Cttue3PGGMofVFJu9T5/dTXG3O9fj8mrS9Kf2/A8hbYDSb63sPrijdouArHqbS1tDJHsOpFWf9PPF2ilJVd6IB1fFdiP8Am/LCvicgaBWJ1sFViDRBJHp0J2xqy6MupN9lva3W9dvZiMUpY2n7lQgzQjmMi6m1d2FBFAFO68R36d21Vub6b4141mIooX1agDHKgIHLWjKL6del4MzkQVZqA8K2lgGg7xlSL5EK9fXCPtFmi2VXSI7MjDx93R09yQD3nMeJtvX4YR0sMUcbq6aS5XGm127Deok5Sj9/8lbg4uBAYtZkUSAxFgQY18WoeL3dVraKSti/ig4y9zOfh+Qwz4rnFiljHdRlDBlnZQqrZeCNnOpQGDEkm75ny2wD2jyPc5qaIHUEYgE8yKBUnyNEX6404Zx06V/9fV/v/H8/uXOL1X42EuPcZjMGGW/hXFFiSdWUsZYgi7bAiWJ7O4NVHW3nhjL2gi+3YK4eaJE0mmRGSSFgASbMemEKFItdhbVeMxmEG+trB83nYZ53mbvF7xi7IArUxJJAYsLW7qxsKG9WTZO0iJmsvNotYo4kYaE1EpHpNEnle/PGYzE7jWk8Qsl4xGYsslNcCFSe7jNkzPJYYtqUU9fI+eCJePQmbOSVJWaEoA0J4NcySC/tN60EYzGYMyA2Z4rE2WihAa4zMbaOM33miqJYlK0cx5+mNOD8cECFCpdJGAlXYBo9LDSD0cFtSmtmVT0xmMxRBhw/tZGrZcuj1BJMVVdJAjkiRFQaiNwyFiTzLE8ycBcP4+cuQ0H9Za+IoqABTYAWNt7YCyeigdTjzGYsi5HOb4/BJG6IrxgyiQClIW0ooPEDQa69KvfFt9lXFRJnlQAhYctKoJ946pkYk1yFsaHQdTZxmMxSH5P2svsnZtjLLL3g1NMksakMUtECgOm2r3bDCiDVctx852UMiyl3TU0rSqAGK+KHumQ3R5Cww5Hp55jMTSrM/rT8+xVJuyxZaHdrRXlqvY2d9q5Vy643zXZL39JUB1VRZZiCDZNm+d1jzGY3SxQfKLw9RkjST+fER5ns45ZTa7atizn3q6mz0xGOzsmiRAU8Zb721ivnyxmMwj0YNmyWecVsw6HgDd2wJGojbdiBt1Lb8x0wL/4KtSAwFAaRWwba29RQ2HTUcZjMH6MH2Mnr5FumHJwWVHkdWQFzY3fw+EL7opW898NoOzDd1LHDJpWaIo/eW1t+rIKHvUSD96x5YzGYrJijpFrPNO0/iH0vD5JZIWkZFWFtYCaiWYKyi2atK+I2AN9t/OLimbAlI9B+WMxmL6aKc2Yusm/TX3/2DDOjAmd4oFUhr3BArfmKxmMxsyYI5YSxy4aa/mjmerKLUl2E7cRQhF3NKCKH6y+Fhv0I/EA4TcNzBGZmdhQD2Bqvn5DSK2HU4zGYkOgxLM573zz5q/50r9/uwZdZlWKvwNZO0yx6zzuqG46fvNn54R8T7TXH3dbLpF3z0jyrHuMxsj0OCO6XZd324Of/ABuZyqxHL2j+yKlP1Cl6q270MD7p5Hb4Yr/GuNIYe7MZ0o7N/WbksYwR7m3uD648xmMGTpcUE3Fe/L539zr9Plnka1P5sIc5x6OSRJDDZSOJNJe0PdIqAkBQSCFFjUMDZjOtK7SOxZ3LMx8yTZO3rjMZjnY4RjwdWe6Ay2MxmMxd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RUUExQWFRUVGRcaGBcYGBgZHBoaGRgXHRoYHxoXHCYfGBojGhUYHy8gJScpLCwsGCAxNTAqNSYsLCkBCQoKDgwOGg8PGiwlHiQqLCwsKSwsLCwsLCwsLCwsLCwsLCwsLCwsLCwsLCwsKSwsLCwsLCwsLCwsLCwsLCwsLP/AABEIALcBEwMBIgACEQEDEQH/xAAcAAACAgMBAQAAAAAAAAAAAAAEBQMGAAIHAQj/xABKEAACAgAEAwUFBAYHBgUFAQABAgMRAAQSIQUxQQYTIlFhBzJxgZEjUqGxFEJiwdHwFTNygrLS4SRTc5Ki8RZDg5PTJTRUs8II/8QAGgEAAgMBAQAAAAAAAAAAAAAAAgMAAQQFBv/EAC8RAAICAQMDAwMCBwEBAAAAAAABAhEDEiExBEFRE2HwInGBBTIUkaGxwdHh8UL/2gAMAwEAAhEDEQA/AOYhsWLsrxaWHV3aqdVWWNcr2/HFbxe+wndmF9Vag/4ED+BwceQkNOHdr5ZH7t42Unl5flhH2xzJBoqdx9MOcnOHzFLXh/7Y243ArMdQGHAtHMr3x64wdxjLKj0uAMIaplngOCId8D4miNYkeSBATG3d4873ax0xoc4fIYaUELliR/IwBxnKExgAX4lG2+5BrlgvvSVvDzsjAhmDOASgLLfRtgDXnvgJuotjcUdc1HyWF+yEQElRQl1/RisZjVNFZde9IKbykyE2p5EEgbGt+JZIAyd2oLD9HCpufC8AaRwCbdhJS101HbbZjnuJQaw/2ZKSLGY9ishUjTLtsVoOWPXQv38Ks7oEcgBjY/pOYAIaAkx14DbX4SeWn5dMYZbnYw/Qkla+L5+QGThy93M0iKrKkRU0bBacKW0lgLKWOmwuuuDxwePx+GyMtl2FISdbyRhzp1gE6Wfa6HOtsB5qDLyJpXR3kDqSx0AShiA+klqfQ1VQFqHO+CMzJGsuZ1dyYrn7kIIr1am7nRo3I9yydtN30wvg0tuTdSfyuPv2ITwikh8AstNrNdFkQIDuQuxYV+JrEsvCEEmc+z8Kd53Q0luWZRVKjUNf2ZO5PKzvWFWakUAsa261hac0pWwo+gwjWvBveCdVr8/3vz+APiURVmCr4gW2O1AE8xZqq5WfKzgLNzpHELOuQ8zdafKgNvzwZHw2fNTNHl42kYqfCtcgFs79LIwt472VzGWlEcy6XKBtJIOzfvwzHFcyMHU5ZW4w3fH/AGhZHnLam3B6+WCMxw3Sb6YVPYNeWLPwqpIV1dLH0/0w3M/TSkuDH0aXUSeOXPKK7NDjuHsX7ERS5NczKNVs4A/ssR+7HJs3kl3rbHf/AGLTL/RMaA7q81/ORj+Rw/FPWY+qwPE7LrBkEXZVAHoBjbMZFHFMqn5DEqnCLtb2kGSy7y8391AerHl8huflhz2Mituipdv+w2XEZk1RxHpqIUH4X1xxfN5fQxAII8xh3xTiT5mRpJJGduZJPIeQ8vgOmBuHcCfMSaIxqY+tADzJOF+oh/otoXRwAqNtyH677cqHXGqQWAfRj/y9Bgji/C5ctIYpRTL62KO4II88B6z5n64JW90wW4rZr5t8/JtFGGNb8j18lJ8vTGyZcHTvz18v2RfljeAWCLNk0pvrRsfPl9MbrGPBV/r2QTzAvb8MU2Mx400nXy18/IKY/DfrX4XjZoRqI8lv8Af34kjS9iSL2HMb1z+HIfPGMpAXY2bB3PQ1XpiWCoKrr58YKceYlkqzRvc7+frjMMM7VM1w24JxPuSeZBG4GFOJIno4i5InQ5WdWk1hJB1LIRY9f5OCX4uoPuOG82qz+N4hycmXYeLY/EjAfEJYgaj/ADw3ctuNAmen1sTgcYwnHmFN2wT0jEkWIsbriLkhPQxLqIG34/8AfA6p6jGy/LDCgj9QfH+GHHZ6fSx/s/wwg7wgVg3hWZpt/LC8r+hmvo1eeH3LTm+MsBsse+39Wh+u3pgCHPOxYEKAaukUcq5bbchy57+eA89nPDtgEZ9uV7HHJcj1/pwi6obz55gdVI2/+7TmeppfXEkXHHJs93qHlGo8xvtvz/Lywry09Y1lf7vXC3JjViildEnFuNs1qQm9clUHb1AvCWViT8MSZmPe97wRwHs9Pn5xBl1tuZJNKi9WYi6HL1PTDILVwc7Pk0XeyAl4xLl3WaJtLIQeu43BB9CCRhh2j7RR5wrOZEVzsYwgUr8SEGr+1qJPpiPtx2eORaSFnDujKpIFA6o1cEAm68RG/wB3BXs37A/0gsjBh4GoirPLbf1v8MP0pQt9jnes3lqLVNXv2KTnCCxIw24BmAFIJA8XImuYH8MXztB7IzBl2Y6i43UKKFdb+WOXZvKGM02xBII+GDTjljo4M7jPpcnrqmvbgsGao9R9cWXsJxjNwsqQIz6tTBACbAJsjzAIP0xS+G8O1prHOzeLDH3oQFIzQ5Ooaxv4qZSOZPLEwVGelMZ1TlkxLJJVbR03L+1Pb7RSpBoj1+GKv7Qu2AzQiVSdK6mPxOw+gv64TrwpWVdJZ3b9QaiT790NHPYbC8MuD+zbN5x7ZP0eL70gN16Jz+tY1zlFLc5yXgqIm8PxOLz7OeCSSxzSpM0NELYXUSACTR5irG3XDB/YfKDQzUen1ja/oG/fh6exk0GU7tTrKbgxP3TWPRwVN+RO+M2SW1IdiW9yKB7SbM8X2gl+zrXsGJViDqA2G+K1lYVvxDUN9r0/O6PLniTMTSO5aUuWHh8RJIr9WzvtgmOHUjERnYe9R2xpxrTHcRJ6pWFcT4CYoElbLsiSA6GMh350a07+fS8KRNH/ALo1Q/8AMN3Z3uvUDl09cM0zzyqkc8jNFFsqg1W3qDgzhGWyrSG9YQDcFib3G3hAPr8sW2ktyaLewhSSPl3RJ/4h9P2f5v54YZXgckkLSLlJGRbJkDMBRO3MUQOWMzbxJOxEQMYLBVUsnoCSwLHbflX0xBnc/RKRM4jIqg70fWjX0OKsqkuRXIm+woeW5/HHuNipxmLBpEWNguMUYJhivFpAEOjGrDDRMifLGkvDyMG4koV49AxLLHWNBhTVERqRj0Y9rHqAdT+/9+IRnobHt43WAbeLn8P82Pe4Hn/h/wA2C1oo0Bx6MxpI9TX8/TGhI6YH4jJSAj7w/I4qe8Wh2GejJGXhjhnxAMKstnz1w00+G8cecHHk9dj6hZlaJ0xtroDffA7Ptj1GvCaNCyeDeYA4v/Z/MDh/DUZR9pmT3kjcjoBIRfhW/wDeOKZw7h7ZiVIkFs5A+HmfgBZ+WHnbniqGRYI/6uBVT46RQH4YJNpbCckI5Mi1cLf/AEUvt7xLv5w+/iUWDvuCevwIHyx0L/8Az3xuGKPNq7ASeBwpNEoAQxHnR03/AGscw49lmID9Bz9PLAUM6qAU1K46g46ON3jVcnneqhXUy1bL+69j6u4DxyHiIlFXoOkqfI3v8Njj569sAhHFJRAVKgJZUgjWVBbcbXvR9bwgi7SZgK8aSsqyAK4U1rANgNXTc7dcAuyBaolvPy+WLhFxpy5E5pRlKSxuoeGS8PzxQMo60R+/8MWKDjEoQKp8NcqvrZ+V4rGRy+st6KT9Kxb+w+SEsisx8CbsOhUEmifIkDb44L6YycilKcsKh2vb+p1X2b8MlSDv5tIZwO7UKF0JXvUBsWv6fHF4VNr+uOZ8O7b99PJCDSsV0t8D4gPl+WH3arjUohPcsBzBNXjNKTctxqjS2LZDOrFgpvTV/Ei6+lfXAXHuJd1l5G+6pP4YQ+z+YjJks2pjI5J8z4f4YO4zIH0oeR3PyxfBFuzjkHEsp3Q72KR5iSXfWALJJJqjfPFs4D7QMnFC0ZiUDkCyFi2w5ketjlipdpezndZnu0YU1FbIApjyJOwogizgHK8Ad/1oxvX9Yn+bYevpjXcZIzSjOLoaca4urq8cckYiYh9IQrbUK5pYPPrWA+z0/dy2HjBqvE1DmD5emBpo2hfwsPCRRoE/vwJLMWYkmy3PYC8WlapAuW99x/xjIhkaQSRl9RLKHUmvTxcrPKunTCYit/yHL+GBXHljxfjV7YJKkA5Ww4yp/JH8Me4BMQ88e4lF6mewDDHK5Wz64VxPRvFk4cvI+eHRAJIiVoOP7wG3z6jHssyn3fEfLl+J5YaHK60PmATzobDmTyA9cLsvwplYEhQpH3g2o0LAo7AHbffDChPxDIkWef7sLSMWvPJiuZ1QDWFyiQgS+mJURupI8tr9cQYkDL0Bv4j+GFNeCiUo1+8focYA33j9D/PljQzDy/w/5ceGb0/w/wCXA0yG7axyJ/LC/ihJT+8PyODGYG9iPmP4YgzGX1qa6bn4AYt7K2MxxcpJIBhyLMhYFKB5F1U7VyDEE8+nrhplcrKAN1rkPtI996vduV9eVb4h4XKEcaXZdW1gH0NWR8MWB3kHJ2B6m+dm/wA8c/LlitpI9B0nSZZJzgwRcq2nVcdUDXeJdVfLVfLpzxsOHEAklKG20kZ535N6YlE8wrTIwO/X7xs/U4EzU8pAUsxA6bUP5s74z3F8HQcc0XbQ/wCxvE1y2bjZm2NqT5auv1rDn2ncNUEZgC7NMR+F4oDxkDHQuDcXE/Dgko1nSUYHrpNA/SjgJfSr7F05ZNlvRTOGcHlzqSRxAatN2xoDy3rYmqH+hxVOK8Cnyz6Jo2Q9LFg/2WGzfI47F2Yz8UKd0oCkbnqWPmTgnjHFdYCrRNjc8h6/HBY+r9NtJbCOp/TZ9RJanTSq+xw7M5GSOtaMlixqFXgeiTjpXafKRvz3GK7DklU7ADGqHWJxtrcw5v0eUJ0pbf1BOH5IxRMzbM21HmB/P5YZZXNlMqqrsZGYsfQE0MR8SbvCix73ufQ3VfHnjTMw6Dp8qwWCWuX1cvcHrsKw4koftjtflu2Zl5ijBgaI3GLRD2nZ0puTfnipqR1w34Lw55WOgEgbk9B5fPGvLGLVs5OKUrpF/wCyvFAmUUXzd/zxrxfj4B58lP7v4Yr3EFlghjOj7G/EQDYY+fxwm4rNrXZrxl0avsaden7gPEs6ZHJsnyvy6DDXgHG1iGk7fTFfAxvGKxtUFpoySm3Ky78Y7Vh0oEmxX4YpLyb4mYiuRvAxGLhBQVIqUm+TYSY8eW8alcakYMXZrjMZWMwNkPKw97PZmzoPPmP3jCMDEsEhVgw2INjFx2KOjZFwuoMutXUKwvSfeVgVajTBkB3BBo4kzWVUK7qdStFJpLKA6sjw6gRuAQsgplNEN05YE4bnRJGGBq61DbmOhB51zGNWm8Y8R2Ugctgb1ChtR67b9bw0JGZXIq66HIUNmMshfa1V++1UTyvSPoMU7N8QYSsdCrpY/ZlFIFEjSQwOoiqJO+HXaLO1EYwTTEEjavDdHYc6Yi/XFfl4g7m2OpvvFVLH4tWon1u8BIEO49EIJzFHWhAlNQJfUit3hJG4bVYHICh8c4qwaDLPpQF++LaVVbIlP3R0FADoMT9nk74yJKSywwTSJ7lju1LBbdGpSb2FVd4kThveZeBo3K99mDF3culwHIT7VTpvSdSq1C7A3O1CQnmhUJKdKLWVyTA92ppmMGpqrm2trPW98R8WyqiGZ1jRVd8q0ZAHuPHmNRG1oGeOynQiugwJDJM7TJ3o8ERDFlB1JBRC7qTtpFX5DfbEWXMsiSyGTZe6RgwuwxIQBa00ujltW1YhQXlFiGXgMoC6zmlEgQMVYCDQxHNwuphW9aiQCRWA89k2QtqKMGhZldK0su4DDYG7Ug2A1qQd8EzZeVWlg70EZcy610+EBWUORa7gsibbdDtRIQcfkOgU+rkNhpoeLw1yA57DbfATjqi0PwZPTyKfg9yfDWEUM0j6I5HKxjclyujWVGwCrqUEkjc0Lo1Yc5EqEAOH1KD1FWWGkhv1hpvaxRFE4ScK7TCPLpls5lhPl7aSI6jHLHrJDNFILGklTasCCV6YsuT4bFloMxNlpGkhzGSaaISACVO7zcMbqwU1sC41rQI1euMebBr4Op0P6l6DqS5+eGR5eMAWa3xCmeUsUABI58v5OB+zvFZHi4gSdlyjEfsnvoFFeRpmF+pxv2hzIymZWKEfYCKJkZTpMweJWMpYbvblh5Lp0iqOMX8E9LlJ7nff65H1I48caXl/+f7JMwqkcgfmMV6TtFJG5WNiIwSNIoehN4tWW4k0mSnn2aaJ4YxYsxwt3hMnqxfTHrO41CiDVVnh/FpVmCtIdLOmoMdQAEimxqvTy5ijVjkTh2DAo/u3MHX9fLJTxbU938XB6O0VShwWYULJ2P8Ar/pizRcVVwCGB+eEvaBCOKzgCiM3IAB0qZgoAHpQA+GLBxmTSOKEO0eniKBWjAJVbzgoDUtLSLtdeAeW15OkjPjahXT/AKvlxP6lqvf7CzOyBzuwHxOFOakA2B57XYGLPxKL7LiEqqipmIMpNEE28BzCRs9aRoYsragABbEC1ItJ2av9Fz5K6wEy+xs2TmohXmCy6htvROJDpdL5LzfqryptQr8/8N8lIpkXSAFF6BtuBfi+ZB3xNlOGjM56OEsEErouo9Lr6noB5kYkzsgnSebKTnQNLvlnGhokMigBauN41ZkQFdJoi1AJwkyCGZ6Z0QnV4nOlbUEgE9LIC35kYbgw6Muq+wnreuWbpFjqnqv+nz8B06IjyRyZdkYBgAWYOjUdJYHZt6saVvpWLNwPP/oUbJLG2vwvtpIIdVKeIEgWtN8DiDhvHWdWi4gyzQiN9DuyPKjBT3fdSKS5t9IokrRN0MB8bzQmZHRlKmKAEalGl44Y42BDEEbod+RBGNORalRy+naT3Cu0PFc3KxgI0LpDmNSpGggMGdgaqirWSALHLFaTKPpYgqQgtqdLAsC6uzuRyvFw4tn4ZBmYlkTVKmSKPY0t3MKB4mb9S238VDVGLrY4rHDHGXzMM0iq6xSRuyBkYsFYEgAE3sOu2LgklSAytvcGfIujU1I2xpmVWHUWCfAeu9YMzUWZiVWkZgCzqtSBt4/C9aWPLVV8t9rxBxPKkyuyyJKrMzCTWoJDEm2VyGVt9wRzvnzwVLKsmTgjVl1wvPqUkLYkMZVl1UGHhYHqNtt8NQiyTLZLNP3Ogse91iL7Rd9ApgAW8NA1vXpiODL5tzEFZ2EzaIiJBpZ9hp1aqDeIbGj4h54ecEzsSNw3VLGO6fMmS3Hg1kFb35EdRtgTgnFooly7TMFOXzMMiJEdQK2DM7AEjUBGgU3Z5URuIRsT5FsxJKsMbsXYhFUSUCboKCTXQAb4jkysradbDx+6XcDUAStgsfdtSAeVg1yww4AEh4hBI8sYjSdGMmoEaQ4N17w28wK61jfJ5xG7uHNCKSEbCRXCywqzEtpIPjAJZtDK4N+GrxCiuYzHrc9uWMxRRgxsMeVjKwVkoZ8O4n3e17HBOd4nuCDhQ7DTXI0Onpvj2WQEmtvEa26dB6fz5Ymv2Ib5rNFzZwPeJUddr/avbzG3449RltL6Vq2/aP12rAuT8EHPY2SpZjqVCctmFUs6p4mjIUAsQLJ5YM4VnkWPXm2VnSXLtDRDygJIGl3U33egHwsferT1OKxtpI62PpRv8axMYC26IxHop8t+QxL3JQbl85Gksp1ErKsybKbUSA01Gro1Y8r9Ma5TMxpBMhbxO0JBANUjPquwDdMDy6YiXKNt9k90R7jeXPlzvHjZRvD9m+w38Devp8MTV7EGGe4tqzEs0czJcsjx0hB8bNsxHLwEgjxXyqrOEvavNLIqlVVTS6yq6VZ/HbBRsuxUUABYJoXgtoDv4GFgfqnY2L6ctj9cA8VyrSJUaMxsWFUk7A2aA2F4u7RaFC8ZmCLHrLIl6UcK6rZJOkOCFskk1V49HEpjIJBI+sDSGBNhaI0CuS0SNI2o1WN17OZo8stOf/Sk/wAuDsh2eziOrjLTgqQwuGTmDY/V8xhLdD4RUnRJmjNlmeKSYxuVKSxxKpABomN6KqWBAsDVRFXYIBnDOGzVEhzCLDKsjwvJ4orSy6nWp7lgR4iR1BJohsGcc4NJPNLmO5mi712kdXilpWdrYBlQgrqJq6NUPU6S5j7GLLhXWOJcydZRreWePT7ovSg0oo6+8TzCgNV7GhYtKTT3I4u+hzHdyGSKWwhO9gNQ6HdCDe2xHKwcBT8UQGQSIZQwASj3QBDbswjrXsOR87vbB/CeLWEhzUcjxIR3bqv2sNG6W/fjvnETXVSp5r5Oz053MEo/9N/8uFJaXaNUp+rHS0thyZ0PDWzhVu8TMpAPtH9wwlvevXY0gDxVW1YjHGHkypmtoVeVu9Yu0nfy0pWlbm6qWJJNDWLNsASm4PL/AEHJGI27w51JAleMoIGUuE94jUQOWE0EEzZNctJBOpileSNxE5H2ioHRgBdfZqQwutxRuw9q0c+M9EzSIyytJLDM7yJGWYNYcxKKavEwdFXml+6DsQDTDLcLzHexwRZmpMzDHKiAGNW1DvVQ6dg9oCCRVgeIc8QcFglypeQRSySNHJGlRShV71CjOSygkhGalAqyCTtR37Qd+5h7hJwEy0MLkQuhtE0uNWmyh+O4O4xSW24U5NvYr7cVkY0XJ1EFumrqC1e8b33vfBGNcvwGZdzDL/7b/wAMSmBwaKMG8ipB+h3xIfuCy7Yafng8BxIr4lyvCppGCxxSOxugqMxNc9gMG/8AhLO//iZn/wBmT/Lh7VmRSoc5/OOOFZOnYfbZobMRsO6obHkLP1wN2XzAzOZjyuZHeRzt3YY7yRs2yujnxCmq1JKkXY5HG+ZR2ysOUbLZpZYnkkvu+feabGggEAaRvfniDJibJkyx5aYSgHTLKhqOwQXVAta6JpmJA51dEUkW5XsG5bs0v+zJ3aOxmzMc3jYFlhkQEoA2osFLEBFJO2xwuyOSiaHOso1CIxd00h0nS0xXcBgtla26HlhZJxWQxQofCImkZHGoNqcozHVe5BVDtuPnh1G2dnWZ1yjSLmdHeOkMlMyNq1AodIYtu1cz03wQsXZZB3ttGjrGFZkV/C/Kl1BttV70dqaqrBeb4fHl87TL3uXP2qAkjXCVLqNSkU1DSSDsynywLmuF5nToOVdBd7RygkgVvqJvmfqcSO2Z7uONsuSIlkVCY5L0yXqFgiwCzEeRJ88Xpk+xWpeQqPgccefRH+0y7SQlDZHeRTMNG43B0k3XIow542/oVWJWARvMksqvA7EMwV6QRgsNY0g2FOu76VgWPKZ4rD9hM6ZckxgxOQtvrqwLI1b1fU+eMzQzLy942V8etnsRSDxM5ckgGj4mNXe1DkKxNL8E1LyJnFE7VudvL03xmDZuGZl2Z2ilLMSzEo25Jsnl1Jx7i9L8Fal5NlFNsOdYgnlKtsfjgsUG39NuXlt/IOHHCOwr5xWeKRQQ5BV78gQQRfQ4Q3R2M1xjt5KuELHzOD1ygC2Rfn54Ycc7G5jJqWk0FfvK4P4GjhKJHPpXqB+ZwDt8GeLSNcwi/qmxiJVGMcG98SxZe8XwD+58ELHDjsx2plyUodCSh99LNMPh0PkcL3yv+mBmXE2ZTuLs+isn2oV0DA2GAIN9DywNm+0fTfHIuA9pjFFoJ907fA9PzxNmu2BPLCdLN0VjrVZcO0HHQEJ1fLFa9nba88//AAm/xx4q+c4m8h3OLV7JK/Tnvcdy/wDjjw/HHcy9TlThpjwdTy3CWY2BtjfOIyjSoHr54PaXRWlrH44hc9SNvPGvTS2OUcy9rPEGDZfKqSqMveNfUliqk+gCn6494V7LctmIdYzOlwN90ZQfUDcD54D9sAK5yCTmO6Fbfdkex6+8MOOy/aNSUMOXLAx6WWJFIvUDuS4rl123xmyOpGjFHUqOYcTyxhlaMlTpNalIKnyII5g4697Mcw2cyRWR21Zdwga99BFqLPlTD4Vis+1fuah0RpFJZtVVQ1Eb6tO2xrr1OHfsMQtFmhdDVF+UmLgDNF3PCI03IJ356vxwJxWdV2Unb8P5FYsK5Y/EDkP9cIuMZQKCaAJ5YNx7oWvcQLn76/jiX9OOPYOFhudbeWGEGUC8xti4qTLdCvvSbOKH2nhvOMepWMf9OOsGBCNhjmXbpQmaf+yn+H/XElFrkODSYZ2FzwTPQnzLL/zIwx1fiMruAInCGxZK6tuoAsc+WPn/ACfEO7mR+WmSM/8AVX8cX7tFmp2r7Rlh6hDpPzIBNfKsUpUtx8MLzZEk0vuD5yHNLxIzzOpT9Wvu1Vfv+WFnbjtD4NIPPCTiEkgkPdyyEbWWJYf9QHw5YR8czRJonEUrH5sPpvd3t88grC4B+zK30ZF/yH6Y7h7N+JCLhw1EDxtX0U/vxxFV+zYdNSH8HH8MdA4VxEJwyFtOq5JFok1sF8jh2CKnJJnK6iWiLZaON9oYXJFX8wP8WKrnu0iBqCDbqSCfwwFmpUdSe708twx9fXC1IYyeWkA2aNkixdautY7Kjp2RwpZXLk6TwTOgZZswinMS6VAjALCNizBtaLvsukgnY77+SnN8ZzM3voxPpEAR6bJdYqmQz7wvridkbla7bHp6j0O2JZ+LSP77sw8r2/5Rt+GAjCpNumXLNcUtxu3EWBosdvhjMI/0kYzGjYRrkVtpN8MODRvNNHEpI1N94ryHnvWw8sK8bwTsjBlJDKQQR0Ix5ZnttbO6SwwrBBl55ElcCzZBJJJIG5s0KG9nbBA9n+SkUMV1JzA1Gt/nii5Ht0z6WSKINpAdijO2q/urVg89/wB2LLk+LZx1uUAJ0Cxuh+epzXwxndomlpXYm9pvZqLuleBAphFEKOaf6c/rjmP6RjqvFOPKgPeEAeROOWcQkVpGKCgSaGDhuiW0rI++xo7Y8rHpXDOBbbZkYs43KYzL+8Pjg+SEYpyo0YsWuNi8Li4+ygqM82ttIMLAHpeuOr8h64qkkdYtnssyokzrA/7pj/1x4ODtqhGaDinZ2gcMJqgCD1xUeO+0PK5V2j+0kKkhtNVqHQXz3BF/ni0ZnO/omXklPuxqWroaGw+ZofPHzXxDMGSR3Y2zsWY+pNn8TjROTRiSss3brt0OId3UXd91qoltROrTz2A/Vxns54V307CyAq3te5sUNvS/pipHHQ/ZVnI1WZHdFYshCsQNWx5A86/fhEt+RkOQb2j8DkQrLdoPDXUdb+eKtwrtJmMtq7iZ4tVatLEXV1deVn647C+XSWV43cuWvSGN0K3QX6WfWscq7ZcAXKZgorAgjVV2Vsnwn8xfQ4CFLYKfklHtDz215mU0b99uf1x0bsz2rkz2WDOwaSMlW2HI+63xI6+YOOKnFl7CcdGWzKlzUb+CT0U8m/umj8Lw5CjrKZgKfE1cv1SefqBgoZxfP8G6C/LywQ/CVbnvy6npdcj6nEE3C12Gnly3bzvz898NScQbJIJVYbGxy6/vxy3t9txBhzAWP8V/jjpgiPmfzxyr2kOVzTm+Sx7+pA/dgJSsOJX+JtUb+YC/WycdF7JdsIZIlLkBgACG8x8djjlnFMzSsPvVhp2OUOGQ/HC1aGxqTpl/7S8eg0nSVJ8hX7sck4pmy8h9Tiz8T4Wy3QxVsxlirb+YxWpt7jZqo0hlMdiPVf5/HD7h+cAyYQn3JGIG36wq9/l9cIMq+pq9Rfz/AO2GnE8uyhCoJVquv2h/FMPwS0TTOf1MdeNoPmV227twDRAANG+Vc/P8cax5Rzyiev7LfTlzwPDm1CgMikjmSXv56WA2wRDxFeka18ZOtft+n447KnJvscCUIJbWb/oMtkaHsdNJ2vl0wG0mDZc+GFBAp23DP/8A0xvADR+uGXKhf02ZqxmPO7PmPrjMVv4JsJycZj2IDUL5WL+HyB/LBOiPbf40zf8Ax480ezPeG8QeCRZI2pl5eXwI6jDviHtGzki6dYUfsj+OE8cUf3h8bb0/Y5nfA+c03sNvjf7hiqTYyvpsjlzLObdiT5k43eMKvmT+WB6xLCmoqvmQB8zWLATJshwyWZtMSFz1obD4nkMOh2GmAtyqj03P7hjsfA+GwZeJYkUAL1rdj1YnqTiPiuTDA0BWEPI+xFRw3N8JKHwk2PPHkeZPJhRxdeO8D6jFXzGX8wLH4+h9MMTUkaYPTvEDc3i4eyGP/b2r/cv/AI48UoHcjy88Xj2RtWdf/gvy/tx4vGqmiZ5KeNsee2PtMEjXKKfE+mST0QE6R82F/wB31xzHsx2ckz+ZWGPa/E7HkiAi29eYAHUkfHFh9scdcQBJJ1wxnf0Livw/HDT2GwgzZk14u7QBr2ovuK9SAf7uNL3dM5PCKh204CMlnZIUB0LoK6tyQUU2fneFDTluQr4DF89s+bifNoI2DOkeiWuQIYkLfUgMbHTbHP4ibwLSCTaGGT4pmIypR2BU2DzI2I+lE4GmdiSTbMeZO/PmSTzJxtKaqvL0/dYwM0pwCQTlexcvZf2fjzWalSZA8fcPd7FSWQBgejc6OK/xnhLZXMyQMDcbEb9V5q23mpB+eL97EMxGpzZkYKwRGtqAEaltZs+RK38sVDtvxaHM5+WbLlmR9O5FWVUKSAd9Ph2uvgMM7Czovsz4w0mSIckmKTQLO+kqGAv0uvhWLC+fUWb86r8Mc+9lmWMiTqyNoJUiSvDYsFL6tuDQ6A30xev6OWuXIGvli/qfBWxh4mu1bnqPL+OORe1DOas4VHVY/wDD+GOsjK0PWscg9o6f/UXvZQkV3/ZxHdbhR5KzLkXZlRQWY9B8sWvsvwZ0mWwV6EEEH6HCvsxnbzqvo1AbAXWw5dMd1hzEcqLrhINbGga+BG+DjjUo87gvK8b42K2OE6+Y5Ypna3s3oR5ByVhfoOv41jpM2ZEchRbOqqv/ALeh/DC7t1HI+UZI1CpRs1Za+fwwLxru+AlnbdJcnIuFrUsvoR+Gr+GL1wXOCk5HoQeRGx/MY59kZ6ke+bDf4jn+/Fg4Lna2vkR+X8cI16ZJjNGpNHUeK5VQiNEqAE+IFFbYix74NcvxxNleGxMPHDC3xjQfioBwsiz2qIeVA4Ih4lQx1Z2t7OZjSa00AdouxcRikmyto0YLPCTYKjclCd9hvRvl8jzeTMnHSMxxYiVaPvHSfUHYjHNc5mFDHaq22GDhkdU2IzYFGSaR6J/T88ZgQzr6/wA/PHuC1ifT9jXLada6702NVc9Ni69avF44xkJY3efKJBmMlZ0iNI5FRCNhIpXvEcDm7b2LvFJyMyLKjSLrQMpZbrUoItb6WLF4e8C47FlJxPCJiyhtKMUCmwRTuu7qLutK3Q5Y4h6irB+O8ITLmAKzN3sEUx1ACu8B8O3Oq59fLDHiHYxV8YkYQpl4Z5HKgkd/7kaqCNTk7WSBzJqt/IY24i0Mao3fRRLEAjRASJHqKkCRl0sFJutQoXQwXxDtWrM0fdEwvBDBKneKf6j3JElUEagd7IIO989qtDNMmqK5kclDM3doJhI3hiHgcNIdkQ7KVBYgWLr8cW3sT2OjbPMtmY5U+NrCxmQEgKo0szgMCdR03p5VhNnOENk2hkAkVzolhOqE7AgrJUbOWFj9kH8MP+zXb+HL5iV3ieL9IYM4FFFezbqSNSoSx8NNXn0wLbopwrc6S+WUMo0kai/M9E0b7eev8MesnijTf7TWL8tOn03vX+GFPEeNBwjghqsqUNghgtj9oUoN7dfPYvJ8R191IE/q9e2rc6ivPw7e564WkhTsWT5BZe4BtO+bTpPvAHT4+W6+KuQ3FYqcfZ1ZsykdsFd9F7Ei203yo+dYtwkaFFRABpeNixN7x8gAAKvkTfLb1wAmbSKVZdDHS4cLqH3rrVVn6DFppcBxbKZxTs5HHHHMwlMbFrePSe7AcrpaxRehq0+HYiicE+yuWs4//Bf/ABR4Yji65eRZIxIKrWmoaZfNX2908iKb0roB7M0/26TYC4nNDardNh6Yfi3kgp3od+Cy9tuAyToDDMIZgSSWJQSrS6EEw2j0kN4GIBLk4qcGZzmVTNZiRpoc1l/0aOrUK6vrUF10kSUEsMDvd89z1G5kYkBGB2pmcdTzGlhfirboBjn/AGomd8zJlnkgKyxxR91ckehoHcqFlMbIWDM432JYrQIFaJxp2c9FT4RwP9KgkcamnOYghS2AUmfvN2tSbBTnf63puLn4YIZXjVXlEbFTJqCaipIJVdJ0rYNXqNb7cgZluJSQZYpHBJH3kkU0czMQ2qLVpI+zCsvjvbr1PLGvFH1v302XaJ5bYlX7uN2O7OqyRtVk2QGI32rlhNoascnukecW4bFDHFKe8b9IDvDGxUFYgxUNIwU2zMGpVA2F3vWM4Rw7LTxznTMrwwTSkd4hU6DEEAuOwDrax6Cjua9nzzOiQTQs3d2YtOpHRZCG0WysJIySGAIvfY0axmTeTLs9ZaRUeOSOUSa/Ej1dtoUIQVBB07Eb6htiakT05WS9i5jE2YzClg+Wh71QGAVvtI42RwVOpGEhsAjl8w84j2XXM5mR271dcMM4fwEFpVjbuQiotCnKhgdtNttZwg4ZnAiTxRwO/wCkR92x12yrqR7ASOqtRdg9Nx1ecG4izZ/Ly9w0MmhYEZ2JUBIe716TGus6RuNVWd9tsROypRceTp/D9lEKKqpFFFpAB5sp+Hh2+Js74AkzsjOUQKW0wEAk2e8j1uwA3YLajSBfiBJoHEuVy0kR0xlWIRE8ZIakB02Aps0TvtYA8rI02Uc6mPcspC2NR0/ZoqXuraa0+Zo9caN6FUFQBmB1gDfaje1C96+9q+VY477S8kW4i/loi/w47BkI3ti7AsxUVZ20oFAs7s2lLJO53NDFe412NbM51nOylYwT8F5DEknKOwUZRjvLgo/YLgTd8Wo0KF47VkIAFAwvy3AUijVFAChrI+9seZ+JB38sMIaR1Cj3yb9NK+XTkMJhmUJvG+U0vfet/t2/AnJL1PqXANxFgsifZE+Kr+9Y5Df+d8ecTGtaogFQdO23iIPyofiMbcbYll3ruyjCubFmIC+m4G/xwNmpjRLAUBbEE7AA8vM9By54L+Jg02uzp+1C4wd7nI+1PZxIc4ihGKyt7waqtytVpN0BZ+fKsDZPh6IrPqs09bmvDNHGP1LunPzrljqXEezP6SgDak8S+45BHiF7kUTV9OYGOV5DKMHlDGRQkUsgAcjkNQB23BI35XzxmzzUG012v+ZuwPWtmXfg0XiMdmhNo5719OeJY4SwIq2KjRV7tzA352AVHqwwPwnLhZipaUDXAo1OTr71VJrYeJdRPXYdOu2ZnGlib2jkkADdURmFkj0r5409P1cMuJvf6Vf45/sZM0Hiy7dwbN6bQqb3hrc7llezyPNozXLY4qvGuHpG7t4nVpIwmlhZWQS3VAgsHiZfkcH52Vo5XiPeAqwCnUQrJ4qYLy0tYZaNUx588VvjEr97JUhC3daiBvZ5cv1j9T54ZjnrhqjwTLWpKQPnKSR0D6tDMuoVR0sRY35GrxmF/dj74+uMwWtgenEaBd8SKuJsnkTIWq/CLJClgPEBZr3RZAvzIHXBK8KI7wFiDFRcGOQaQaFna18TAbjmRjAztRpMsXstI/pKEekv/wCmTCL9Iy+20v8Azp/8eDuCSSZeTvIJAsu4QtCWtSK1BWUnxAkcsLDwstJV1I+lkRYXpwwJ8IA2FCxtRBxKsN5HCVo6asn+28NC6gDw89d67mfyqzjn8ESy92WedoYtTymQWoACbL4j4n8Kcxuy/HE+e4hPMsTPPoCRhInjheP7MNpCAoFJTVY67g9cASRTEyRtmJToUmQHvyFptLB1I8NHTdirIHPF0J1X8+eSzZ3tJKYI87E5do/sM0NJQEkHupKBOnVHcdg80GGMnboDJZeYxuAZZ00q97qsJuzXmcUKTKOkJZJnMbXsBIqtprVz8Jq9/lgHXM0R3kMSEXuxRS16duSk0a+eJQB1ePtBFLHrWQaTZJJo2dzd9bOFGa42hNAlvgP40PriiZDLzWjJGzaywXwk6iotgPOgd65YsnC4xJXvlwCdIABAoknw71QJsHocBoSGxpgvF88xahYB+v4Yf+x3Kk599Q/8l+f9uLCifLMQWVTputXrV1Z61vi0eyWFl4i4ZSp7hzRBHN4qO/TDYPwTLG4M6hncouk22mt9Q6G9j9axRO1/YRM0yuWETy+BJEOqJ2dmddSHxR6mJ3UsLbF8zOegkLQmSm1BTRKkPswAatnqiBd+WKt22yqLkMz3OZkDRELWsCmJW0vSG1FGPW9/XDXNMwqEl2OY8aiCZTh4kVrEU63qof8A3MpqyhuxRvqCDgziWRBXJMYnMUeVLvYulWeY6boC2tQOXvg8t8IMpwtepqqqhf13GDH4NFvZYHn7o5efPbCZUb8WKbSrsHcTRs5lY5hrkky7CObw++jlmibwk+42pPgUx72pyc44nmXhSQP37FZBaKBtTazQ0+ZJqvTAkXAY2oW9kmrA6fFvKrxMvAohdn3Tv4QQNh1vYjA2g3hmuPl/gM7TmGaOVclW+Y1SqgrvFESAMi82hWQS0o2GpTQBBwH2UkOWWd5VKxmJgiEV3k1r3ZVT7xXxW3IKWBPiolf0XGRzbb9kfvPkcDRcHRTq1mtt9IN/9XnglIRPF23Z0tkZmjEDKWmKFXIBru1BWajzBh0C/vrXXGLkg76Nkig+12AbSWYGKIr10yhrXyhQ/rY17B8XWNhA5BIsIxUBlvxGMkXsTuBtz9cXCXM5cRysxj0KWExoEahQYPtzG13g9ZmeN3VFayeQhikiBjTUzeAo13rDkv0Y6fFYcEqGvUd8O8zAA1fDE3D3yweoljRyOQQRsR1q1BYfDGZ/3z8Bh2Kbboz9RGo7gErEEeElSDdC8CRwt3mvSQoNBetaSCa+JHyAwyGIc57jf2T+Rwrq8cVB5nbcU5L8b+Pb3EY5bqK77AOdiLF2oilUjlzRmbz9fzwFB41ZaO4IPT8+uPc3mQEiVOZW2I5V3ZB35Elq+mBcpnPtHXUB4yoA07Cttue3PGGMofVFJu9T5/dTXG3O9fj8mrS9Kf2/A8hbYDSb63sPrijdouArHqbS1tDJHsOpFWf9PPF2ilJVd6IB1fFdiP8Am/LCvicgaBWJ1sFViDRBJHp0J2xqy6MupN9lva3W9dvZiMUpY2n7lQgzQjmMi6m1d2FBFAFO68R36d21Vub6b4141mIooX1agDHKgIHLWjKL6del4MzkQVZqA8K2lgGg7xlSL5EK9fXCPtFmi2VXSI7MjDx93R09yQD3nMeJtvX4YR0sMUcbq6aS5XGm127Deok5Sj9/8lbg4uBAYtZkUSAxFgQY18WoeL3dVraKSti/ig4y9zOfh+Qwz4rnFiljHdRlDBlnZQqrZeCNnOpQGDEkm75ny2wD2jyPc5qaIHUEYgE8yKBUnyNEX6404Zx06V/9fV/v/H8/uXOL1X42EuPcZjMGGW/hXFFiSdWUsZYgi7bAiWJ7O4NVHW3nhjL2gi+3YK4eaJE0mmRGSSFgASbMemEKFItdhbVeMxmEG+trB83nYZ53mbvF7xi7IArUxJJAYsLW7qxsKG9WTZO0iJmsvNotYo4kYaE1EpHpNEnle/PGYzE7jWk8Qsl4xGYsslNcCFSe7jNkzPJYYtqUU9fI+eCJePQmbOSVJWaEoA0J4NcySC/tN60EYzGYMyA2Z4rE2WihAa4zMbaOM33miqJYlK0cx5+mNOD8cECFCpdJGAlXYBo9LDSD0cFtSmtmVT0xmMxRBhw/tZGrZcuj1BJMVVdJAjkiRFQaiNwyFiTzLE8ycBcP4+cuQ0H9Za+IoqABTYAWNt7YCyeigdTjzGYsi5HOb4/BJG6IrxgyiQClIW0ooPEDQa69KvfFt9lXFRJnlQAhYctKoJ946pkYk1yFsaHQdTZxmMxSH5P2svsnZtjLLL3g1NMksakMUtECgOm2r3bDCiDVctx852UMiyl3TU0rSqAGK+KHumQ3R5Cww5Hp55jMTSrM/rT8+xVJuyxZaHdrRXlqvY2d9q5Vy643zXZL39JUB1VRZZiCDZNm+d1jzGY3SxQfKLw9RkjST+fER5ns45ZTa7atizn3q6mz0xGOzsmiRAU8Zb721ivnyxmMwj0YNmyWecVsw6HgDd2wJGojbdiBt1Lb8x0wL/4KtSAwFAaRWwba29RQ2HTUcZjMH6MH2Mnr5FumHJwWVHkdWQFzY3fw+EL7opW898NoOzDd1LHDJpWaIo/eW1t+rIKHvUSD96x5YzGYrJijpFrPNO0/iH0vD5JZIWkZFWFtYCaiWYKyi2atK+I2AN9t/OLimbAlI9B+WMxmL6aKc2Yusm/TX3/2DDOjAmd4oFUhr3BArfmKxmMxsyYI5YSxy4aa/mjmerKLUl2E7cRQhF3NKCKH6y+Fhv0I/EA4TcNzBGZmdhQD2Bqvn5DSK2HU4zGYkOgxLM573zz5q/50r9/uwZdZlWKvwNZO0yx6zzuqG46fvNn54R8T7TXH3dbLpF3z0jyrHuMxsj0OCO6XZd324Of/ABuZyqxHL2j+yKlP1Cl6q270MD7p5Hb4Yr/GuNIYe7MZ0o7N/WbksYwR7m3uD648xmMGTpcUE3Fe/L539zr9Plnka1P5sIc5x6OSRJDDZSOJNJe0PdIqAkBQSCFFjUMDZjOtK7SOxZ3LMx8yTZO3rjMZjnY4RjwdWe6Ay2MxmMxd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0" name="AutoShape 4" descr="data:image/jpeg;base64,/9j/4AAQSkZJRgABAQAAAQABAAD/2wCEAAkGBhQSERUUExQWFRUVGRcaGBcYGBgZHBoaGRgXHRoYHxoXHCYfGBojGhUYHy8gJScpLCwsGCAxNTAqNSYsLCkBCQoKDgwOGg8PGiwlHiQqLCwsKSwsLCwsLCwsLCwsLCwsLCwsLCwsLCwsLCwsKSwsLCwsLCwsLCwsLCwsLCwsLP/AABEIALcBEwMBIgACEQEDEQH/xAAcAAACAgMBAQAAAAAAAAAAAAAEBQMGAAIHAQj/xABKEAACAgAEAwUFBAYHBgUFAQABAgMRAAQSIQUxQQYTIlFhBzJxgZEjUqGxFEJiwdHwFTNygrLS4SRTc5Ki8RZDg5PTJTRUs8II/8QAGgEAAgMBAQAAAAAAAAAAAAAAAgMAAQQFBv/EAC8RAAICAQMDAwMCBwEBAAAAAAABAhEDEiExBEFRE2HwInGBBTIUkaGxwdHh8UL/2gAMAwEAAhEDEQA/AOYhsWLsrxaWHV3aqdVWWNcr2/HFbxe+wndmF9Vag/4ED+BwceQkNOHdr5ZH7t42Unl5flhH2xzJBoqdx9MOcnOHzFLXh/7Y243ArMdQGHAtHMr3x64wdxjLKj0uAMIaplngOCId8D4miNYkeSBATG3d4873ax0xoc4fIYaUELliR/IwBxnKExgAX4lG2+5BrlgvvSVvDzsjAhmDOASgLLfRtgDXnvgJuotjcUdc1HyWF+yEQElRQl1/RisZjVNFZde9IKbykyE2p5EEgbGt+JZIAyd2oLD9HCpufC8AaRwCbdhJS101HbbZjnuJQaw/2ZKSLGY9ishUjTLtsVoOWPXQv38Ks7oEcgBjY/pOYAIaAkx14DbX4SeWn5dMYZbnYw/Qkla+L5+QGThy93M0iKrKkRU0bBacKW0lgLKWOmwuuuDxwePx+GyMtl2FISdbyRhzp1gE6Wfa6HOtsB5qDLyJpXR3kDqSx0AShiA+klqfQ1VQFqHO+CMzJGsuZ1dyYrn7kIIr1am7nRo3I9yydtN30wvg0tuTdSfyuPv2ITwikh8AstNrNdFkQIDuQuxYV+JrEsvCEEmc+z8Kd53Q0luWZRVKjUNf2ZO5PKzvWFWakUAsa261hac0pWwo+gwjWvBveCdVr8/3vz+APiURVmCr4gW2O1AE8xZqq5WfKzgLNzpHELOuQ8zdafKgNvzwZHw2fNTNHl42kYqfCtcgFs79LIwt472VzGWlEcy6XKBtJIOzfvwzHFcyMHU5ZW4w3fH/AGhZHnLam3B6+WCMxw3Sb6YVPYNeWLPwqpIV1dLH0/0w3M/TSkuDH0aXUSeOXPKK7NDjuHsX7ERS5NczKNVs4A/ssR+7HJs3kl3rbHf/AGLTL/RMaA7q81/ORj+Rw/FPWY+qwPE7LrBkEXZVAHoBjbMZFHFMqn5DEqnCLtb2kGSy7y8391AerHl8huflhz2Mituipdv+w2XEZk1RxHpqIUH4X1xxfN5fQxAII8xh3xTiT5mRpJJGduZJPIeQ8vgOmBuHcCfMSaIxqY+tADzJOF+oh/otoXRwAqNtyH677cqHXGqQWAfRj/y9Bgji/C5ctIYpRTL62KO4II88B6z5n64JW90wW4rZr5t8/JtFGGNb8j18lJ8vTGyZcHTvz18v2RfljeAWCLNk0pvrRsfPl9MbrGPBV/r2QTzAvb8MU2Mx400nXy18/IKY/DfrX4XjZoRqI8lv8Af34kjS9iSL2HMb1z+HIfPGMpAXY2bB3PQ1XpiWCoKrr58YKceYlkqzRvc7+frjMMM7VM1w24JxPuSeZBG4GFOJIno4i5InQ5WdWk1hJB1LIRY9f5OCX4uoPuOG82qz+N4hycmXYeLY/EjAfEJYgaj/ADw3ctuNAmen1sTgcYwnHmFN2wT0jEkWIsbriLkhPQxLqIG34/8AfA6p6jGy/LDCgj9QfH+GHHZ6fSx/s/wwg7wgVg3hWZpt/LC8r+hmvo1eeH3LTm+MsBsse+39Wh+u3pgCHPOxYEKAaukUcq5bbchy57+eA89nPDtgEZ9uV7HHJcj1/pwi6obz55gdVI2/+7TmeppfXEkXHHJs93qHlGo8xvtvz/Lywry09Y1lf7vXC3JjViildEnFuNs1qQm9clUHb1AvCWViT8MSZmPe97wRwHs9Pn5xBl1tuZJNKi9WYi6HL1PTDILVwc7Pk0XeyAl4xLl3WaJtLIQeu43BB9CCRhh2j7RR5wrOZEVzsYwgUr8SEGr+1qJPpiPtx2eORaSFnDujKpIFA6o1cEAm68RG/wB3BXs37A/0gsjBh4GoirPLbf1v8MP0pQt9jnes3lqLVNXv2KTnCCxIw24BmAFIJA8XImuYH8MXztB7IzBl2Y6i43UKKFdb+WOXZvKGM02xBII+GDTjljo4M7jPpcnrqmvbgsGao9R9cWXsJxjNwsqQIz6tTBACbAJsjzAIP0xS+G8O1prHOzeLDH3oQFIzQ5Ooaxv4qZSOZPLEwVGelMZ1TlkxLJJVbR03L+1Pb7RSpBoj1+GKv7Qu2AzQiVSdK6mPxOw+gv64TrwpWVdJZ3b9QaiT790NHPYbC8MuD+zbN5x7ZP0eL70gN16Jz+tY1zlFLc5yXgqIm8PxOLz7OeCSSxzSpM0NELYXUSACTR5irG3XDB/YfKDQzUen1ja/oG/fh6exk0GU7tTrKbgxP3TWPRwVN+RO+M2SW1IdiW9yKB7SbM8X2gl+zrXsGJViDqA2G+K1lYVvxDUN9r0/O6PLniTMTSO5aUuWHh8RJIr9WzvtgmOHUjERnYe9R2xpxrTHcRJ6pWFcT4CYoElbLsiSA6GMh350a07+fS8KRNH/ALo1Q/8AMN3Z3uvUDl09cM0zzyqkc8jNFFsqg1W3qDgzhGWyrSG9YQDcFib3G3hAPr8sW2ktyaLewhSSPl3RJ/4h9P2f5v54YZXgckkLSLlJGRbJkDMBRO3MUQOWMzbxJOxEQMYLBVUsnoCSwLHbflX0xBnc/RKRM4jIqg70fWjX0OKsqkuRXIm+woeW5/HHuNipxmLBpEWNguMUYJhivFpAEOjGrDDRMifLGkvDyMG4koV49AxLLHWNBhTVERqRj0Y9rHqAdT+/9+IRnobHt43WAbeLn8P82Pe4Hn/h/wA2C1oo0Bx6MxpI9TX8/TGhI6YH4jJSAj7w/I4qe8Wh2GejJGXhjhnxAMKstnz1w00+G8cecHHk9dj6hZlaJ0xtroDffA7Ptj1GvCaNCyeDeYA4v/Z/MDh/DUZR9pmT3kjcjoBIRfhW/wDeOKZw7h7ZiVIkFs5A+HmfgBZ+WHnbniqGRYI/6uBVT46RQH4YJNpbCckI5Mi1cLf/AEUvt7xLv5w+/iUWDvuCevwIHyx0L/8Az3xuGKPNq7ASeBwpNEoAQxHnR03/AGscw49lmID9Bz9PLAUM6qAU1K46g46ON3jVcnneqhXUy1bL+69j6u4DxyHiIlFXoOkqfI3v8Njj569sAhHFJRAVKgJZUgjWVBbcbXvR9bwgi7SZgK8aSsqyAK4U1rANgNXTc7dcAuyBaolvPy+WLhFxpy5E5pRlKSxuoeGS8PzxQMo60R+/8MWKDjEoQKp8NcqvrZ+V4rGRy+st6KT9Kxb+w+SEsisx8CbsOhUEmifIkDb44L6YycilKcsKh2vb+p1X2b8MlSDv5tIZwO7UKF0JXvUBsWv6fHF4VNr+uOZ8O7b99PJCDSsV0t8D4gPl+WH3arjUohPcsBzBNXjNKTctxqjS2LZDOrFgpvTV/Ei6+lfXAXHuJd1l5G+6pP4YQ+z+YjJks2pjI5J8z4f4YO4zIH0oeR3PyxfBFuzjkHEsp3Q72KR5iSXfWALJJJqjfPFs4D7QMnFC0ZiUDkCyFi2w5ketjlipdpezndZnu0YU1FbIApjyJOwogizgHK8Ad/1oxvX9Yn+bYevpjXcZIzSjOLoaca4urq8cckYiYh9IQrbUK5pYPPrWA+z0/dy2HjBqvE1DmD5emBpo2hfwsPCRRoE/vwJLMWYkmy3PYC8WlapAuW99x/xjIhkaQSRl9RLKHUmvTxcrPKunTCYit/yHL+GBXHljxfjV7YJKkA5Ww4yp/JH8Me4BMQ88e4lF6mewDDHK5Wz64VxPRvFk4cvI+eHRAJIiVoOP7wG3z6jHssyn3fEfLl+J5YaHK60PmATzobDmTyA9cLsvwplYEhQpH3g2o0LAo7AHbffDChPxDIkWef7sLSMWvPJiuZ1QDWFyiQgS+mJURupI8tr9cQYkDL0Bv4j+GFNeCiUo1+8focYA33j9D/PljQzDy/w/5ceGb0/w/wCXA0yG7axyJ/LC/ihJT+8PyODGYG9iPmP4YgzGX1qa6bn4AYt7K2MxxcpJIBhyLMhYFKB5F1U7VyDEE8+nrhplcrKAN1rkPtI996vduV9eVb4h4XKEcaXZdW1gH0NWR8MWB3kHJ2B6m+dm/wA8c/LlitpI9B0nSZZJzgwRcq2nVcdUDXeJdVfLVfLpzxsOHEAklKG20kZ535N6YlE8wrTIwO/X7xs/U4EzU8pAUsxA6bUP5s74z3F8HQcc0XbQ/wCxvE1y2bjZm2NqT5auv1rDn2ncNUEZgC7NMR+F4oDxkDHQuDcXE/Dgko1nSUYHrpNA/SjgJfSr7F05ZNlvRTOGcHlzqSRxAatN2xoDy3rYmqH+hxVOK8Cnyz6Jo2Q9LFg/2WGzfI47F2Yz8UKd0oCkbnqWPmTgnjHFdYCrRNjc8h6/HBY+r9NtJbCOp/TZ9RJanTSq+xw7M5GSOtaMlixqFXgeiTjpXafKRvz3GK7DklU7ADGqHWJxtrcw5v0eUJ0pbf1BOH5IxRMzbM21HmB/P5YZZXNlMqqrsZGYsfQE0MR8SbvCix73ufQ3VfHnjTMw6Dp8qwWCWuX1cvcHrsKw4koftjtflu2Zl5ijBgaI3GLRD2nZ0puTfnipqR1w34Lw55WOgEgbk9B5fPGvLGLVs5OKUrpF/wCyvFAmUUXzd/zxrxfj4B58lP7v4Yr3EFlghjOj7G/EQDYY+fxwm4rNrXZrxl0avsaden7gPEs6ZHJsnyvy6DDXgHG1iGk7fTFfAxvGKxtUFpoySm3Ky78Y7Vh0oEmxX4YpLyb4mYiuRvAxGLhBQVIqUm+TYSY8eW8alcakYMXZrjMZWMwNkPKw97PZmzoPPmP3jCMDEsEhVgw2INjFx2KOjZFwuoMutXUKwvSfeVgVajTBkB3BBo4kzWVUK7qdStFJpLKA6sjw6gRuAQsgplNEN05YE4bnRJGGBq61DbmOhB51zGNWm8Y8R2Ugctgb1ChtR67b9bw0JGZXIq66HIUNmMshfa1V++1UTyvSPoMU7N8QYSsdCrpY/ZlFIFEjSQwOoiqJO+HXaLO1EYwTTEEjavDdHYc6Yi/XFfl4g7m2OpvvFVLH4tWon1u8BIEO49EIJzFHWhAlNQJfUit3hJG4bVYHICh8c4qwaDLPpQF++LaVVbIlP3R0FADoMT9nk74yJKSywwTSJ7lju1LBbdGpSb2FVd4kThveZeBo3K99mDF3culwHIT7VTpvSdSq1C7A3O1CQnmhUJKdKLWVyTA92ppmMGpqrm2trPW98R8WyqiGZ1jRVd8q0ZAHuPHmNRG1oGeOynQiugwJDJM7TJ3o8ERDFlB1JBRC7qTtpFX5DfbEWXMsiSyGTZe6RgwuwxIQBa00ujltW1YhQXlFiGXgMoC6zmlEgQMVYCDQxHNwuphW9aiQCRWA89k2QtqKMGhZldK0su4DDYG7Ug2A1qQd8EzZeVWlg70EZcy610+EBWUORa7gsibbdDtRIQcfkOgU+rkNhpoeLw1yA57DbfATjqi0PwZPTyKfg9yfDWEUM0j6I5HKxjclyujWVGwCrqUEkjc0Lo1Yc5EqEAOH1KD1FWWGkhv1hpvaxRFE4ScK7TCPLpls5lhPl7aSI6jHLHrJDNFILGklTasCCV6YsuT4bFloMxNlpGkhzGSaaISACVO7zcMbqwU1sC41rQI1euMebBr4Op0P6l6DqS5+eGR5eMAWa3xCmeUsUABI58v5OB+zvFZHi4gSdlyjEfsnvoFFeRpmF+pxv2hzIymZWKEfYCKJkZTpMweJWMpYbvblh5Lp0iqOMX8E9LlJ7nff65H1I48caXl/+f7JMwqkcgfmMV6TtFJG5WNiIwSNIoehN4tWW4k0mSnn2aaJ4YxYsxwt3hMnqxfTHrO41CiDVVnh/FpVmCtIdLOmoMdQAEimxqvTy5ijVjkTh2DAo/u3MHX9fLJTxbU938XB6O0VShwWYULJ2P8Ar/pizRcVVwCGB+eEvaBCOKzgCiM3IAB0qZgoAHpQA+GLBxmTSOKEO0eniKBWjAJVbzgoDUtLSLtdeAeW15OkjPjahXT/AKvlxP6lqvf7CzOyBzuwHxOFOakA2B57XYGLPxKL7LiEqqipmIMpNEE28BzCRs9aRoYsragABbEC1ItJ2av9Fz5K6wEy+xs2TmohXmCy6htvROJDpdL5LzfqryptQr8/8N8lIpkXSAFF6BtuBfi+ZB3xNlOGjM56OEsEErouo9Lr6noB5kYkzsgnSebKTnQNLvlnGhokMigBauN41ZkQFdJoi1AJwkyCGZ6Z0QnV4nOlbUEgE9LIC35kYbgw6Muq+wnreuWbpFjqnqv+nz8B06IjyRyZdkYBgAWYOjUdJYHZt6saVvpWLNwPP/oUbJLG2vwvtpIIdVKeIEgWtN8DiDhvHWdWi4gyzQiN9DuyPKjBT3fdSKS5t9IokrRN0MB8bzQmZHRlKmKAEalGl44Y42BDEEbod+RBGNORalRy+naT3Cu0PFc3KxgI0LpDmNSpGggMGdgaqirWSALHLFaTKPpYgqQgtqdLAsC6uzuRyvFw4tn4ZBmYlkTVKmSKPY0t3MKB4mb9S238VDVGLrY4rHDHGXzMM0iq6xSRuyBkYsFYEgAE3sOu2LgklSAytvcGfIujU1I2xpmVWHUWCfAeu9YMzUWZiVWkZgCzqtSBt4/C9aWPLVV8t9rxBxPKkyuyyJKrMzCTWoJDEm2VyGVt9wRzvnzwVLKsmTgjVl1wvPqUkLYkMZVl1UGHhYHqNtt8NQiyTLZLNP3Ogse91iL7Rd9ApgAW8NA1vXpiODL5tzEFZ2EzaIiJBpZ9hp1aqDeIbGj4h54ecEzsSNw3VLGO6fMmS3Hg1kFb35EdRtgTgnFooly7TMFOXzMMiJEdQK2DM7AEjUBGgU3Z5URuIRsT5FsxJKsMbsXYhFUSUCboKCTXQAb4jkysradbDx+6XcDUAStgsfdtSAeVg1yww4AEh4hBI8sYjSdGMmoEaQ4N17w28wK61jfJ5xG7uHNCKSEbCRXCywqzEtpIPjAJZtDK4N+GrxCiuYzHrc9uWMxRRgxsMeVjKwVkoZ8O4n3e17HBOd4nuCDhQ7DTXI0Onpvj2WQEmtvEa26dB6fz5Ymv2Ib5rNFzZwPeJUddr/avbzG3449RltL6Vq2/aP12rAuT8EHPY2SpZjqVCctmFUs6p4mjIUAsQLJ5YM4VnkWPXm2VnSXLtDRDygJIGl3U33egHwsferT1OKxtpI62PpRv8axMYC26IxHop8t+QxL3JQbl85Gksp1ErKsybKbUSA01Gro1Y8r9Ma5TMxpBMhbxO0JBANUjPquwDdMDy6YiXKNt9k90R7jeXPlzvHjZRvD9m+w38Devp8MTV7EGGe4tqzEs0czJcsjx0hB8bNsxHLwEgjxXyqrOEvavNLIqlVVTS6yq6VZ/HbBRsuxUUABYJoXgtoDv4GFgfqnY2L6ctj9cA8VyrSJUaMxsWFUk7A2aA2F4u7RaFC8ZmCLHrLIl6UcK6rZJOkOCFskk1V49HEpjIJBI+sDSGBNhaI0CuS0SNI2o1WN17OZo8stOf/Sk/wAuDsh2eziOrjLTgqQwuGTmDY/V8xhLdD4RUnRJmjNlmeKSYxuVKSxxKpABomN6KqWBAsDVRFXYIBnDOGzVEhzCLDKsjwvJ4orSy6nWp7lgR4iR1BJohsGcc4NJPNLmO5mi712kdXilpWdrYBlQgrqJq6NUPU6S5j7GLLhXWOJcydZRreWePT7ovSg0oo6+8TzCgNV7GhYtKTT3I4u+hzHdyGSKWwhO9gNQ6HdCDe2xHKwcBT8UQGQSIZQwASj3QBDbswjrXsOR87vbB/CeLWEhzUcjxIR3bqv2sNG6W/fjvnETXVSp5r5Oz053MEo/9N/8uFJaXaNUp+rHS0thyZ0PDWzhVu8TMpAPtH9wwlvevXY0gDxVW1YjHGHkypmtoVeVu9Yu0nfy0pWlbm6qWJJNDWLNsASm4PL/AEHJGI27w51JAleMoIGUuE94jUQOWE0EEzZNctJBOpileSNxE5H2ioHRgBdfZqQwutxRuw9q0c+M9EzSIyytJLDM7yJGWYNYcxKKavEwdFXml+6DsQDTDLcLzHexwRZmpMzDHKiAGNW1DvVQ6dg9oCCRVgeIc8QcFglypeQRSySNHJGlRShV71CjOSygkhGalAqyCTtR37Qd+5h7hJwEy0MLkQuhtE0uNWmyh+O4O4xSW24U5NvYr7cVkY0XJ1EFumrqC1e8b33vfBGNcvwGZdzDL/7b/wAMSmBwaKMG8ipB+h3xIfuCy7Yafng8BxIr4lyvCppGCxxSOxugqMxNc9gMG/8AhLO//iZn/wBmT/Lh7VmRSoc5/OOOFZOnYfbZobMRsO6obHkLP1wN2XzAzOZjyuZHeRzt3YY7yRs2yujnxCmq1JKkXY5HG+ZR2ysOUbLZpZYnkkvu+feabGggEAaRvfniDJibJkyx5aYSgHTLKhqOwQXVAta6JpmJA51dEUkW5XsG5bs0v+zJ3aOxmzMc3jYFlhkQEoA2osFLEBFJO2xwuyOSiaHOso1CIxd00h0nS0xXcBgtla26HlhZJxWQxQofCImkZHGoNqcozHVe5BVDtuPnh1G2dnWZ1yjSLmdHeOkMlMyNq1AodIYtu1cz03wQsXZZB3ttGjrGFZkV/C/Kl1BttV70dqaqrBeb4fHl87TL3uXP2qAkjXCVLqNSkU1DSSDsynywLmuF5nToOVdBd7RygkgVvqJvmfqcSO2Z7uONsuSIlkVCY5L0yXqFgiwCzEeRJ88Xpk+xWpeQqPgccefRH+0y7SQlDZHeRTMNG43B0k3XIow542/oVWJWARvMksqvA7EMwV6QRgsNY0g2FOu76VgWPKZ4rD9hM6ZckxgxOQtvrqwLI1b1fU+eMzQzLy942V8etnsRSDxM5ckgGj4mNXe1DkKxNL8E1LyJnFE7VudvL03xmDZuGZl2Z2ilLMSzEo25Jsnl1Jx7i9L8Fal5NlFNsOdYgnlKtsfjgsUG39NuXlt/IOHHCOwr5xWeKRQQ5BV78gQQRfQ4Q3R2M1xjt5KuELHzOD1ygC2Rfn54Ycc7G5jJqWk0FfvK4P4GjhKJHPpXqB+ZwDt8GeLSNcwi/qmxiJVGMcG98SxZe8XwD+58ELHDjsx2plyUodCSh99LNMPh0PkcL3yv+mBmXE2ZTuLs+isn2oV0DA2GAIN9DywNm+0fTfHIuA9pjFFoJ907fA9PzxNmu2BPLCdLN0VjrVZcO0HHQEJ1fLFa9nba88//AAm/xx4q+c4m8h3OLV7JK/Tnvcdy/wDjjw/HHcy9TlThpjwdTy3CWY2BtjfOIyjSoHr54PaXRWlrH44hc9SNvPGvTS2OUcy9rPEGDZfKqSqMveNfUliqk+gCn6494V7LctmIdYzOlwN90ZQfUDcD54D9sAK5yCTmO6Fbfdkex6+8MOOy/aNSUMOXLAx6WWJFIvUDuS4rl123xmyOpGjFHUqOYcTyxhlaMlTpNalIKnyII5g4697Mcw2cyRWR21Zdwga99BFqLPlTD4Vis+1fuah0RpFJZtVVQ1Eb6tO2xrr1OHfsMQtFmhdDVF+UmLgDNF3PCI03IJ356vxwJxWdV2Unb8P5FYsK5Y/EDkP9cIuMZQKCaAJ5YNx7oWvcQLn76/jiX9OOPYOFhudbeWGEGUC8xti4qTLdCvvSbOKH2nhvOMepWMf9OOsGBCNhjmXbpQmaf+yn+H/XElFrkODSYZ2FzwTPQnzLL/zIwx1fiMruAInCGxZK6tuoAsc+WPn/ACfEO7mR+WmSM/8AVX8cX7tFmp2r7Rlh6hDpPzIBNfKsUpUtx8MLzZEk0vuD5yHNLxIzzOpT9Wvu1Vfv+WFnbjtD4NIPPCTiEkgkPdyyEbWWJYf9QHw5YR8czRJonEUrH5sPpvd3t88grC4B+zK30ZF/yH6Y7h7N+JCLhw1EDxtX0U/vxxFV+zYdNSH8HH8MdA4VxEJwyFtOq5JFok1sF8jh2CKnJJnK6iWiLZaON9oYXJFX8wP8WKrnu0iBqCDbqSCfwwFmpUdSe708twx9fXC1IYyeWkA2aNkixdautY7Kjp2RwpZXLk6TwTOgZZswinMS6VAjALCNizBtaLvsukgnY77+SnN8ZzM3voxPpEAR6bJdYqmQz7wvridkbla7bHp6j0O2JZ+LSP77sw8r2/5Rt+GAjCpNumXLNcUtxu3EWBosdvhjMI/0kYzGjYRrkVtpN8MODRvNNHEpI1N94ryHnvWw8sK8bwTsjBlJDKQQR0Ix5ZnttbO6SwwrBBl55ElcCzZBJJJIG5s0KG9nbBA9n+SkUMV1JzA1Gt/nii5Ht0z6WSKINpAdijO2q/urVg89/wB2LLk+LZx1uUAJ0Cxuh+epzXwxndomlpXYm9pvZqLuleBAphFEKOaf6c/rjmP6RjqvFOPKgPeEAeROOWcQkVpGKCgSaGDhuiW0rI++xo7Y8rHpXDOBbbZkYs43KYzL+8Pjg+SEYpyo0YsWuNi8Li4+ygqM82ttIMLAHpeuOr8h64qkkdYtnssyokzrA/7pj/1x4ODtqhGaDinZ2gcMJqgCD1xUeO+0PK5V2j+0kKkhtNVqHQXz3BF/ni0ZnO/omXklPuxqWroaGw+ZofPHzXxDMGSR3Y2zsWY+pNn8TjROTRiSss3brt0OId3UXd91qoltROrTz2A/Vxns54V307CyAq3te5sUNvS/pipHHQ/ZVnI1WZHdFYshCsQNWx5A86/fhEt+RkOQb2j8DkQrLdoPDXUdb+eKtwrtJmMtq7iZ4tVatLEXV1deVn647C+XSWV43cuWvSGN0K3QX6WfWscq7ZcAXKZgorAgjVV2Vsnwn8xfQ4CFLYKfklHtDz215mU0b99uf1x0bsz2rkz2WDOwaSMlW2HI+63xI6+YOOKnFl7CcdGWzKlzUb+CT0U8m/umj8Lw5CjrKZgKfE1cv1SefqBgoZxfP8G6C/LywQ/CVbnvy6npdcj6nEE3C12Gnly3bzvz898NScQbJIJVYbGxy6/vxy3t9txBhzAWP8V/jjpgiPmfzxyr2kOVzTm+Sx7+pA/dgJSsOJX+JtUb+YC/WycdF7JdsIZIlLkBgACG8x8djjlnFMzSsPvVhp2OUOGQ/HC1aGxqTpl/7S8eg0nSVJ8hX7sck4pmy8h9Tiz8T4Wy3QxVsxlirb+YxWpt7jZqo0hlMdiPVf5/HD7h+cAyYQn3JGIG36wq9/l9cIMq+pq9Rfz/AO2GnE8uyhCoJVquv2h/FMPwS0TTOf1MdeNoPmV227twDRAANG+Vc/P8cax5Rzyiev7LfTlzwPDm1CgMikjmSXv56WA2wRDxFeka18ZOtft+n447KnJvscCUIJbWb/oMtkaHsdNJ2vl0wG0mDZc+GFBAp23DP/8A0xvADR+uGXKhf02ZqxmPO7PmPrjMVv4JsJycZj2IDUL5WL+HyB/LBOiPbf40zf8Ax480ezPeG8QeCRZI2pl5eXwI6jDviHtGzki6dYUfsj+OE8cUf3h8bb0/Y5nfA+c03sNvjf7hiqTYyvpsjlzLObdiT5k43eMKvmT+WB6xLCmoqvmQB8zWLATJshwyWZtMSFz1obD4nkMOh2GmAtyqj03P7hjsfA+GwZeJYkUAL1rdj1YnqTiPiuTDA0BWEPI+xFRw3N8JKHwk2PPHkeZPJhRxdeO8D6jFXzGX8wLH4+h9MMTUkaYPTvEDc3i4eyGP/b2r/cv/AI48UoHcjy88Xj2RtWdf/gvy/tx4vGqmiZ5KeNsee2PtMEjXKKfE+mST0QE6R82F/wB31xzHsx2ckz+ZWGPa/E7HkiAi29eYAHUkfHFh9scdcQBJJ1wxnf0Livw/HDT2GwgzZk14u7QBr2ovuK9SAf7uNL3dM5PCKh204CMlnZIUB0LoK6tyQUU2fneFDTluQr4DF89s+bifNoI2DOkeiWuQIYkLfUgMbHTbHP4ibwLSCTaGGT4pmIypR2BU2DzI2I+lE4GmdiSTbMeZO/PmSTzJxtKaqvL0/dYwM0pwCQTlexcvZf2fjzWalSZA8fcPd7FSWQBgejc6OK/xnhLZXMyQMDcbEb9V5q23mpB+eL97EMxGpzZkYKwRGtqAEaltZs+RK38sVDtvxaHM5+WbLlmR9O5FWVUKSAd9Ph2uvgMM7Czovsz4w0mSIckmKTQLO+kqGAv0uvhWLC+fUWb86r8Mc+9lmWMiTqyNoJUiSvDYsFL6tuDQ6A30xev6OWuXIGvli/qfBWxh4mu1bnqPL+OORe1DOas4VHVY/wDD+GOsjK0PWscg9o6f/UXvZQkV3/ZxHdbhR5KzLkXZlRQWY9B8sWvsvwZ0mWwV6EEEH6HCvsxnbzqvo1AbAXWw5dMd1hzEcqLrhINbGga+BG+DjjUo87gvK8b42K2OE6+Y5Ypna3s3oR5ByVhfoOv41jpM2ZEchRbOqqv/ALeh/DC7t1HI+UZI1CpRs1Za+fwwLxru+AlnbdJcnIuFrUsvoR+Gr+GL1wXOCk5HoQeRGx/MY59kZ6ke+bDf4jn+/Fg4Lna2vkR+X8cI16ZJjNGpNHUeK5VQiNEqAE+IFFbYix74NcvxxNleGxMPHDC3xjQfioBwsiz2qIeVA4Ih4lQx1Z2t7OZjSa00AdouxcRikmyto0YLPCTYKjclCd9hvRvl8jzeTMnHSMxxYiVaPvHSfUHYjHNc5mFDHaq22GDhkdU2IzYFGSaR6J/T88ZgQzr6/wA/PHuC1ifT9jXLada6702NVc9Ni69avF44xkJY3efKJBmMlZ0iNI5FRCNhIpXvEcDm7b2LvFJyMyLKjSLrQMpZbrUoItb6WLF4e8C47FlJxPCJiyhtKMUCmwRTuu7qLutK3Q5Y4h6irB+O8ITLmAKzN3sEUx1ACu8B8O3Oq59fLDHiHYxV8YkYQpl4Z5HKgkd/7kaqCNTk7WSBzJqt/IY24i0Mao3fRRLEAjRASJHqKkCRl0sFJutQoXQwXxDtWrM0fdEwvBDBKneKf6j3JElUEagd7IIO989qtDNMmqK5kclDM3doJhI3hiHgcNIdkQ7KVBYgWLr8cW3sT2OjbPMtmY5U+NrCxmQEgKo0szgMCdR03p5VhNnOENk2hkAkVzolhOqE7AgrJUbOWFj9kH8MP+zXb+HL5iV3ieL9IYM4FFFezbqSNSoSx8NNXn0wLbopwrc6S+WUMo0kai/M9E0b7eev8MesnijTf7TWL8tOn03vX+GFPEeNBwjghqsqUNghgtj9oUoN7dfPYvJ8R191IE/q9e2rc6ivPw7e564WkhTsWT5BZe4BtO+bTpPvAHT4+W6+KuQ3FYqcfZ1ZsykdsFd9F7Ei203yo+dYtwkaFFRABpeNixN7x8gAAKvkTfLb1wAmbSKVZdDHS4cLqH3rrVVn6DFppcBxbKZxTs5HHHHMwlMbFrePSe7AcrpaxRehq0+HYiicE+yuWs4//Bf/ABR4Yji65eRZIxIKrWmoaZfNX2908iKb0roB7M0/26TYC4nNDardNh6Yfi3kgp3od+Cy9tuAyToDDMIZgSSWJQSrS6EEw2j0kN4GIBLk4qcGZzmVTNZiRpoc1l/0aOrUK6vrUF10kSUEsMDvd89z1G5kYkBGB2pmcdTzGlhfirboBjn/AGomd8zJlnkgKyxxR91ckehoHcqFlMbIWDM432JYrQIFaJxp2c9FT4RwP9KgkcamnOYghS2AUmfvN2tSbBTnf63puLn4YIZXjVXlEbFTJqCaipIJVdJ0rYNXqNb7cgZluJSQZYpHBJH3kkU0czMQ2qLVpI+zCsvjvbr1PLGvFH1v302XaJ5bYlX7uN2O7OqyRtVk2QGI32rlhNoascnukecW4bFDHFKe8b9IDvDGxUFYgxUNIwU2zMGpVA2F3vWM4Rw7LTxznTMrwwTSkd4hU6DEEAuOwDrax6Cjua9nzzOiQTQs3d2YtOpHRZCG0WysJIySGAIvfY0axmTeTLs9ZaRUeOSOUSa/Ej1dtoUIQVBB07Eb6htiakT05WS9i5jE2YzClg+Wh71QGAVvtI42RwVOpGEhsAjl8w84j2XXM5mR271dcMM4fwEFpVjbuQiotCnKhgdtNttZwg4ZnAiTxRwO/wCkR92x12yrqR7ASOqtRdg9Nx1ecG4izZ/Ly9w0MmhYEZ2JUBIe716TGus6RuNVWd9tsROypRceTp/D9lEKKqpFFFpAB5sp+Hh2+Js74AkzsjOUQKW0wEAk2e8j1uwA3YLajSBfiBJoHEuVy0kR0xlWIRE8ZIakB02Aps0TvtYA8rI02Uc6mPcspC2NR0/ZoqXuraa0+Zo9caN6FUFQBmB1gDfaje1C96+9q+VY477S8kW4i/loi/w47BkI3ti7AsxUVZ20oFAs7s2lLJO53NDFe412NbM51nOylYwT8F5DEknKOwUZRjvLgo/YLgTd8Wo0KF47VkIAFAwvy3AUijVFAChrI+9seZ+JB38sMIaR1Cj3yb9NK+XTkMJhmUJvG+U0vfet/t2/AnJL1PqXANxFgsifZE+Kr+9Y5Df+d8ecTGtaogFQdO23iIPyofiMbcbYll3ruyjCubFmIC+m4G/xwNmpjRLAUBbEE7AA8vM9By54L+Jg02uzp+1C4wd7nI+1PZxIc4ihGKyt7waqtytVpN0BZ+fKsDZPh6IrPqs09bmvDNHGP1LunPzrljqXEezP6SgDak8S+45BHiF7kUTV9OYGOV5DKMHlDGRQkUsgAcjkNQB23BI35XzxmzzUG012v+ZuwPWtmXfg0XiMdmhNo5719OeJY4SwIq2KjRV7tzA352AVHqwwPwnLhZipaUDXAo1OTr71VJrYeJdRPXYdOu2ZnGlib2jkkADdURmFkj0r5409P1cMuJvf6Vf45/sZM0Hiy7dwbN6bQqb3hrc7llezyPNozXLY4qvGuHpG7t4nVpIwmlhZWQS3VAgsHiZfkcH52Vo5XiPeAqwCnUQrJ4qYLy0tYZaNUx588VvjEr97JUhC3daiBvZ5cv1j9T54ZjnrhqjwTLWpKQPnKSR0D6tDMuoVR0sRY35GrxmF/dj74+uMwWtgenEaBd8SKuJsnkTIWq/CLJClgPEBZr3RZAvzIHXBK8KI7wFiDFRcGOQaQaFna18TAbjmRjAztRpMsXstI/pKEekv/wCmTCL9Iy+20v8Azp/8eDuCSSZeTvIJAsu4QtCWtSK1BWUnxAkcsLDwstJV1I+lkRYXpwwJ8IA2FCxtRBxKsN5HCVo6asn+28NC6gDw89d67mfyqzjn8ESy92WedoYtTymQWoACbL4j4n8Kcxuy/HE+e4hPMsTPPoCRhInjheP7MNpCAoFJTVY67g9cASRTEyRtmJToUmQHvyFptLB1I8NHTdirIHPF0J1X8+eSzZ3tJKYI87E5do/sM0NJQEkHupKBOnVHcdg80GGMnboDJZeYxuAZZ00q97qsJuzXmcUKTKOkJZJnMbXsBIqtprVz8Jq9/lgHXM0R3kMSEXuxRS16duSk0a+eJQB1ePtBFLHrWQaTZJJo2dzd9bOFGa42hNAlvgP40PriiZDLzWjJGzaywXwk6iotgPOgd65YsnC4xJXvlwCdIABAoknw71QJsHocBoSGxpgvF88xahYB+v4Yf+x3Kk599Q/8l+f9uLCifLMQWVTputXrV1Z61vi0eyWFl4i4ZSp7hzRBHN4qO/TDYPwTLG4M6hncouk22mt9Q6G9j9axRO1/YRM0yuWETy+BJEOqJ2dmddSHxR6mJ3UsLbF8zOegkLQmSm1BTRKkPswAatnqiBd+WKt22yqLkMz3OZkDRELWsCmJW0vSG1FGPW9/XDXNMwqEl2OY8aiCZTh4kVrEU63qof8A3MpqyhuxRvqCDgziWRBXJMYnMUeVLvYulWeY6boC2tQOXvg8t8IMpwtepqqqhf13GDH4NFvZYHn7o5efPbCZUb8WKbSrsHcTRs5lY5hrkky7CObw++jlmibwk+42pPgUx72pyc44nmXhSQP37FZBaKBtTazQ0+ZJqvTAkXAY2oW9kmrA6fFvKrxMvAohdn3Tv4QQNh1vYjA2g3hmuPl/gM7TmGaOVclW+Y1SqgrvFESAMi82hWQS0o2GpTQBBwH2UkOWWd5VKxmJgiEV3k1r3ZVT7xXxW3IKWBPiolf0XGRzbb9kfvPkcDRcHRTq1mtt9IN/9XnglIRPF23Z0tkZmjEDKWmKFXIBru1BWajzBh0C/vrXXGLkg76Nkig+12AbSWYGKIr10yhrXyhQ/rY17B8XWNhA5BIsIxUBlvxGMkXsTuBtz9cXCXM5cRysxj0KWExoEahQYPtzG13g9ZmeN3VFayeQhikiBjTUzeAo13rDkv0Y6fFYcEqGvUd8O8zAA1fDE3D3yweoljRyOQQRsR1q1BYfDGZ/3z8Bh2Kbboz9RGo7gErEEeElSDdC8CRwt3mvSQoNBetaSCa+JHyAwyGIc57jf2T+Rwrq8cVB5nbcU5L8b+Pb3EY5bqK77AOdiLF2oilUjlzRmbz9fzwFB41ZaO4IPT8+uPc3mQEiVOZW2I5V3ZB35Elq+mBcpnPtHXUB4yoA07Cttue3PGGMofVFJu9T5/dTXG3O9fj8mrS9Kf2/A8hbYDSb63sPrijdouArHqbS1tDJHsOpFWf9PPF2ilJVd6IB1fFdiP8Am/LCvicgaBWJ1sFViDRBJHp0J2xqy6MupN9lva3W9dvZiMUpY2n7lQgzQjmMi6m1d2FBFAFO68R36d21Vub6b4141mIooX1agDHKgIHLWjKL6del4MzkQVZqA8K2lgGg7xlSL5EK9fXCPtFmi2VXSI7MjDx93R09yQD3nMeJtvX4YR0sMUcbq6aS5XGm127Deok5Sj9/8lbg4uBAYtZkUSAxFgQY18WoeL3dVraKSti/ig4y9zOfh+Qwz4rnFiljHdRlDBlnZQqrZeCNnOpQGDEkm75ny2wD2jyPc5qaIHUEYgE8yKBUnyNEX6404Zx06V/9fV/v/H8/uXOL1X42EuPcZjMGGW/hXFFiSdWUsZYgi7bAiWJ7O4NVHW3nhjL2gi+3YK4eaJE0mmRGSSFgASbMemEKFItdhbVeMxmEG+trB83nYZ53mbvF7xi7IArUxJJAYsLW7qxsKG9WTZO0iJmsvNotYo4kYaE1EpHpNEnle/PGYzE7jWk8Qsl4xGYsslNcCFSe7jNkzPJYYtqUU9fI+eCJePQmbOSVJWaEoA0J4NcySC/tN60EYzGYMyA2Z4rE2WihAa4zMbaOM33miqJYlK0cx5+mNOD8cECFCpdJGAlXYBo9LDSD0cFtSmtmVT0xmMxRBhw/tZGrZcuj1BJMVVdJAjkiRFQaiNwyFiTzLE8ycBcP4+cuQ0H9Za+IoqABTYAWNt7YCyeigdTjzGYsi5HOb4/BJG6IrxgyiQClIW0ooPEDQa69KvfFt9lXFRJnlQAhYctKoJ946pkYk1yFsaHQdTZxmMxSH5P2svsnZtjLLL3g1NMksakMUtECgOm2r3bDCiDVctx852UMiyl3TU0rSqAGK+KHumQ3R5Cww5Hp55jMTSrM/rT8+xVJuyxZaHdrRXlqvY2d9q5Vy643zXZL39JUB1VRZZiCDZNm+d1jzGY3SxQfKLw9RkjST+fER5ns45ZTa7atizn3q6mz0xGOzsmiRAU8Zb721ivnyxmMwj0YNmyWecVsw6HgDd2wJGojbdiBt1Lb8x0wL/4KtSAwFAaRWwba29RQ2HTUcZjMH6MH2Mnr5FumHJwWVHkdWQFzY3fw+EL7opW898NoOzDd1LHDJpWaIo/eW1t+rIKHvUSD96x5YzGYrJijpFrPNO0/iH0vD5JZIWkZFWFtYCaiWYKyi2atK+I2AN9t/OLimbAlI9B+WMxmL6aKc2Yusm/TX3/2DDOjAmd4oFUhr3BArfmKxmMxsyYI5YSxy4aa/mjmerKLUl2E7cRQhF3NKCKH6y+Fhv0I/EA4TcNzBGZmdhQD2Bqvn5DSK2HU4zGYkOgxLM573zz5q/50r9/uwZdZlWKvwNZO0yx6zzuqG46fvNn54R8T7TXH3dbLpF3z0jyrHuMxsj0OCO6XZd324Of/ABuZyqxHL2j+yKlP1Cl6q270MD7p5Hb4Yr/GuNIYe7MZ0o7N/WbksYwR7m3uD648xmMGTpcUE3Fe/L539zr9Plnka1P5sIc5x6OSRJDDZSOJNJe0PdIqAkBQSCFFjUMDZjOtK7SOxZ3LMx8yTZO3rjMZjnY4RjwdWe6Ay2MxmMxd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2" name="AutoShape 6" descr="data:image/jpeg;base64,/9j/4AAQSkZJRgABAQAAAQABAAD/2wCEAAkGBhQSERUUExQWFRUVGRcaGBcYGBgZHBoaGRgXHRoYHxoXHCYfGBojGhUYHy8gJScpLCwsGCAxNTAqNSYsLCkBCQoKDgwOGg8PGiwlHiQqLCwsKSwsLCwsLCwsLCwsLCwsLCwsLCwsLCwsLCwsKSwsLCwsLCwsLCwsLCwsLCwsLP/AABEIALcBEwMBIgACEQEDEQH/xAAcAAACAgMBAQAAAAAAAAAAAAAEBQMGAAIHAQj/xABKEAACAgAEAwUFBAYHBgUFAQABAgMRAAQSIQUxQQYTIlFhBzJxgZEjUqGxFEJiwdHwFTNygrLS4SRTc5Ki8RZDg5PTJTRUs8II/8QAGgEAAgMBAQAAAAAAAAAAAAAAAgMAAQQFBv/EAC8RAAICAQMDAwMCBwEBAAAAAAABAhEDEiExBEFRE2HwInGBBTIUkaGxwdHh8UL/2gAMAwEAAhEDEQA/AOYhsWLsrxaWHV3aqdVWWNcr2/HFbxe+wndmF9Vag/4ED+BwceQkNOHdr5ZH7t42Unl5flhH2xzJBoqdx9MOcnOHzFLXh/7Y243ArMdQGHAtHMr3x64wdxjLKj0uAMIaplngOCId8D4miNYkeSBATG3d4873ax0xoc4fIYaUELliR/IwBxnKExgAX4lG2+5BrlgvvSVvDzsjAhmDOASgLLfRtgDXnvgJuotjcUdc1HyWF+yEQElRQl1/RisZjVNFZde9IKbykyE2p5EEgbGt+JZIAyd2oLD9HCpufC8AaRwCbdhJS101HbbZjnuJQaw/2ZKSLGY9ishUjTLtsVoOWPXQv38Ks7oEcgBjY/pOYAIaAkx14DbX4SeWn5dMYZbnYw/Qkla+L5+QGThy93M0iKrKkRU0bBacKW0lgLKWOmwuuuDxwePx+GyMtl2FISdbyRhzp1gE6Wfa6HOtsB5qDLyJpXR3kDqSx0AShiA+klqfQ1VQFqHO+CMzJGsuZ1dyYrn7kIIr1am7nRo3I9yydtN30wvg0tuTdSfyuPv2ITwikh8AstNrNdFkQIDuQuxYV+JrEsvCEEmc+z8Kd53Q0luWZRVKjUNf2ZO5PKzvWFWakUAsa261hac0pWwo+gwjWvBveCdVr8/3vz+APiURVmCr4gW2O1AE8xZqq5WfKzgLNzpHELOuQ8zdafKgNvzwZHw2fNTNHl42kYqfCtcgFs79LIwt472VzGWlEcy6XKBtJIOzfvwzHFcyMHU5ZW4w3fH/AGhZHnLam3B6+WCMxw3Sb6YVPYNeWLPwqpIV1dLH0/0w3M/TSkuDH0aXUSeOXPKK7NDjuHsX7ERS5NczKNVs4A/ssR+7HJs3kl3rbHf/AGLTL/RMaA7q81/ORj+Rw/FPWY+qwPE7LrBkEXZVAHoBjbMZFHFMqn5DEqnCLtb2kGSy7y8391AerHl8huflhz2Mituipdv+w2XEZk1RxHpqIUH4X1xxfN5fQxAII8xh3xTiT5mRpJJGduZJPIeQ8vgOmBuHcCfMSaIxqY+tADzJOF+oh/otoXRwAqNtyH677cqHXGqQWAfRj/y9Bgji/C5ctIYpRTL62KO4II88B6z5n64JW90wW4rZr5t8/JtFGGNb8j18lJ8vTGyZcHTvz18v2RfljeAWCLNk0pvrRsfPl9MbrGPBV/r2QTzAvb8MU2Mx400nXy18/IKY/DfrX4XjZoRqI8lv8Af34kjS9iSL2HMb1z+HIfPGMpAXY2bB3PQ1XpiWCoKrr58YKceYlkqzRvc7+frjMMM7VM1w24JxPuSeZBG4GFOJIno4i5InQ5WdWk1hJB1LIRY9f5OCX4uoPuOG82qz+N4hycmXYeLY/EjAfEJYgaj/ADw3ctuNAmen1sTgcYwnHmFN2wT0jEkWIsbriLkhPQxLqIG34/8AfA6p6jGy/LDCgj9QfH+GHHZ6fSx/s/wwg7wgVg3hWZpt/LC8r+hmvo1eeH3LTm+MsBsse+39Wh+u3pgCHPOxYEKAaukUcq5bbchy57+eA89nPDtgEZ9uV7HHJcj1/pwi6obz55gdVI2/+7TmeppfXEkXHHJs93qHlGo8xvtvz/Lywry09Y1lf7vXC3JjViildEnFuNs1qQm9clUHb1AvCWViT8MSZmPe97wRwHs9Pn5xBl1tuZJNKi9WYi6HL1PTDILVwc7Pk0XeyAl4xLl3WaJtLIQeu43BB9CCRhh2j7RR5wrOZEVzsYwgUr8SEGr+1qJPpiPtx2eORaSFnDujKpIFA6o1cEAm68RG/wB3BXs37A/0gsjBh4GoirPLbf1v8MP0pQt9jnes3lqLVNXv2KTnCCxIw24BmAFIJA8XImuYH8MXztB7IzBl2Y6i43UKKFdb+WOXZvKGM02xBII+GDTjljo4M7jPpcnrqmvbgsGao9R9cWXsJxjNwsqQIz6tTBACbAJsjzAIP0xS+G8O1prHOzeLDH3oQFIzQ5Ooaxv4qZSOZPLEwVGelMZ1TlkxLJJVbR03L+1Pb7RSpBoj1+GKv7Qu2AzQiVSdK6mPxOw+gv64TrwpWVdJZ3b9QaiT790NHPYbC8MuD+zbN5x7ZP0eL70gN16Jz+tY1zlFLc5yXgqIm8PxOLz7OeCSSxzSpM0NELYXUSACTR5irG3XDB/YfKDQzUen1ja/oG/fh6exk0GU7tTrKbgxP3TWPRwVN+RO+M2SW1IdiW9yKB7SbM8X2gl+zrXsGJViDqA2G+K1lYVvxDUN9r0/O6PLniTMTSO5aUuWHh8RJIr9WzvtgmOHUjERnYe9R2xpxrTHcRJ6pWFcT4CYoElbLsiSA6GMh350a07+fS8KRNH/ALo1Q/8AMN3Z3uvUDl09cM0zzyqkc8jNFFsqg1W3qDgzhGWyrSG9YQDcFib3G3hAPr8sW2ktyaLewhSSPl3RJ/4h9P2f5v54YZXgckkLSLlJGRbJkDMBRO3MUQOWMzbxJOxEQMYLBVUsnoCSwLHbflX0xBnc/RKRM4jIqg70fWjX0OKsqkuRXIm+woeW5/HHuNipxmLBpEWNguMUYJhivFpAEOjGrDDRMifLGkvDyMG4koV49AxLLHWNBhTVERqRj0Y9rHqAdT+/9+IRnobHt43WAbeLn8P82Pe4Hn/h/wA2C1oo0Bx6MxpI9TX8/TGhI6YH4jJSAj7w/I4qe8Wh2GejJGXhjhnxAMKstnz1w00+G8cecHHk9dj6hZlaJ0xtroDffA7Ptj1GvCaNCyeDeYA4v/Z/MDh/DUZR9pmT3kjcjoBIRfhW/wDeOKZw7h7ZiVIkFs5A+HmfgBZ+WHnbniqGRYI/6uBVT46RQH4YJNpbCckI5Mi1cLf/AEUvt7xLv5w+/iUWDvuCevwIHyx0L/8Az3xuGKPNq7ASeBwpNEoAQxHnR03/AGscw49lmID9Bz9PLAUM6qAU1K46g46ON3jVcnneqhXUy1bL+69j6u4DxyHiIlFXoOkqfI3v8Njj569sAhHFJRAVKgJZUgjWVBbcbXvR9bwgi7SZgK8aSsqyAK4U1rANgNXTc7dcAuyBaolvPy+WLhFxpy5E5pRlKSxuoeGS8PzxQMo60R+/8MWKDjEoQKp8NcqvrZ+V4rGRy+st6KT9Kxb+w+SEsisx8CbsOhUEmifIkDb44L6YycilKcsKh2vb+p1X2b8MlSDv5tIZwO7UKF0JXvUBsWv6fHF4VNr+uOZ8O7b99PJCDSsV0t8D4gPl+WH3arjUohPcsBzBNXjNKTctxqjS2LZDOrFgpvTV/Ei6+lfXAXHuJd1l5G+6pP4YQ+z+YjJks2pjI5J8z4f4YO4zIH0oeR3PyxfBFuzjkHEsp3Q72KR5iSXfWALJJJqjfPFs4D7QMnFC0ZiUDkCyFi2w5ketjlipdpezndZnu0YU1FbIApjyJOwogizgHK8Ad/1oxvX9Yn+bYevpjXcZIzSjOLoaca4urq8cckYiYh9IQrbUK5pYPPrWA+z0/dy2HjBqvE1DmD5emBpo2hfwsPCRRoE/vwJLMWYkmy3PYC8WlapAuW99x/xjIhkaQSRl9RLKHUmvTxcrPKunTCYit/yHL+GBXHljxfjV7YJKkA5Ww4yp/JH8Me4BMQ88e4lF6mewDDHK5Wz64VxPRvFk4cvI+eHRAJIiVoOP7wG3z6jHssyn3fEfLl+J5YaHK60PmATzobDmTyA9cLsvwplYEhQpH3g2o0LAo7AHbffDChPxDIkWef7sLSMWvPJiuZ1QDWFyiQgS+mJURupI8tr9cQYkDL0Bv4j+GFNeCiUo1+8focYA33j9D/PljQzDy/w/5ceGb0/w/wCXA0yG7axyJ/LC/ihJT+8PyODGYG9iPmP4YgzGX1qa6bn4AYt7K2MxxcpJIBhyLMhYFKB5F1U7VyDEE8+nrhplcrKAN1rkPtI996vduV9eVb4h4XKEcaXZdW1gH0NWR8MWB3kHJ2B6m+dm/wA8c/LlitpI9B0nSZZJzgwRcq2nVcdUDXeJdVfLVfLpzxsOHEAklKG20kZ535N6YlE8wrTIwO/X7xs/U4EzU8pAUsxA6bUP5s74z3F8HQcc0XbQ/wCxvE1y2bjZm2NqT5auv1rDn2ncNUEZgC7NMR+F4oDxkDHQuDcXE/Dgko1nSUYHrpNA/SjgJfSr7F05ZNlvRTOGcHlzqSRxAatN2xoDy3rYmqH+hxVOK8Cnyz6Jo2Q9LFg/2WGzfI47F2Yz8UKd0oCkbnqWPmTgnjHFdYCrRNjc8h6/HBY+r9NtJbCOp/TZ9RJanTSq+xw7M5GSOtaMlixqFXgeiTjpXafKRvz3GK7DklU7ADGqHWJxtrcw5v0eUJ0pbf1BOH5IxRMzbM21HmB/P5YZZXNlMqqrsZGYsfQE0MR8SbvCix73ufQ3VfHnjTMw6Dp8qwWCWuX1cvcHrsKw4koftjtflu2Zl5ijBgaI3GLRD2nZ0puTfnipqR1w34Lw55WOgEgbk9B5fPGvLGLVs5OKUrpF/wCyvFAmUUXzd/zxrxfj4B58lP7v4Yr3EFlghjOj7G/EQDYY+fxwm4rNrXZrxl0avsaden7gPEs6ZHJsnyvy6DDXgHG1iGk7fTFfAxvGKxtUFpoySm3Ky78Y7Vh0oEmxX4YpLyb4mYiuRvAxGLhBQVIqUm+TYSY8eW8alcakYMXZrjMZWMwNkPKw97PZmzoPPmP3jCMDEsEhVgw2INjFx2KOjZFwuoMutXUKwvSfeVgVajTBkB3BBo4kzWVUK7qdStFJpLKA6sjw6gRuAQsgplNEN05YE4bnRJGGBq61DbmOhB51zGNWm8Y8R2Ugctgb1ChtR67b9bw0JGZXIq66HIUNmMshfa1V++1UTyvSPoMU7N8QYSsdCrpY/ZlFIFEjSQwOoiqJO+HXaLO1EYwTTEEjavDdHYc6Yi/XFfl4g7m2OpvvFVLH4tWon1u8BIEO49EIJzFHWhAlNQJfUit3hJG4bVYHICh8c4qwaDLPpQF++LaVVbIlP3R0FADoMT9nk74yJKSywwTSJ7lju1LBbdGpSb2FVd4kThveZeBo3K99mDF3culwHIT7VTpvSdSq1C7A3O1CQnmhUJKdKLWVyTA92ppmMGpqrm2trPW98R8WyqiGZ1jRVd8q0ZAHuPHmNRG1oGeOynQiugwJDJM7TJ3o8ERDFlB1JBRC7qTtpFX5DfbEWXMsiSyGTZe6RgwuwxIQBa00ujltW1YhQXlFiGXgMoC6zmlEgQMVYCDQxHNwuphW9aiQCRWA89k2QtqKMGhZldK0su4DDYG7Ug2A1qQd8EzZeVWlg70EZcy610+EBWUORa7gsibbdDtRIQcfkOgU+rkNhpoeLw1yA57DbfATjqi0PwZPTyKfg9yfDWEUM0j6I5HKxjclyujWVGwCrqUEkjc0Lo1Yc5EqEAOH1KD1FWWGkhv1hpvaxRFE4ScK7TCPLpls5lhPl7aSI6jHLHrJDNFILGklTasCCV6YsuT4bFloMxNlpGkhzGSaaISACVO7zcMbqwU1sC41rQI1euMebBr4Op0P6l6DqS5+eGR5eMAWa3xCmeUsUABI58v5OB+zvFZHi4gSdlyjEfsnvoFFeRpmF+pxv2hzIymZWKEfYCKJkZTpMweJWMpYbvblh5Lp0iqOMX8E9LlJ7nff65H1I48caXl/+f7JMwqkcgfmMV6TtFJG5WNiIwSNIoehN4tWW4k0mSnn2aaJ4YxYsxwt3hMnqxfTHrO41CiDVVnh/FpVmCtIdLOmoMdQAEimxqvTy5ijVjkTh2DAo/u3MHX9fLJTxbU938XB6O0VShwWYULJ2P8Ar/pizRcVVwCGB+eEvaBCOKzgCiM3IAB0qZgoAHpQA+GLBxmTSOKEO0eniKBWjAJVbzgoDUtLSLtdeAeW15OkjPjahXT/AKvlxP6lqvf7CzOyBzuwHxOFOakA2B57XYGLPxKL7LiEqqipmIMpNEE28BzCRs9aRoYsragABbEC1ItJ2av9Fz5K6wEy+xs2TmohXmCy6htvROJDpdL5LzfqryptQr8/8N8lIpkXSAFF6BtuBfi+ZB3xNlOGjM56OEsEErouo9Lr6noB5kYkzsgnSebKTnQNLvlnGhokMigBauN41ZkQFdJoi1AJwkyCGZ6Z0QnV4nOlbUEgE9LIC35kYbgw6Muq+wnreuWbpFjqnqv+nz8B06IjyRyZdkYBgAWYOjUdJYHZt6saVvpWLNwPP/oUbJLG2vwvtpIIdVKeIEgWtN8DiDhvHWdWi4gyzQiN9DuyPKjBT3fdSKS5t9IokrRN0MB8bzQmZHRlKmKAEalGl44Y42BDEEbod+RBGNORalRy+naT3Cu0PFc3KxgI0LpDmNSpGggMGdgaqirWSALHLFaTKPpYgqQgtqdLAsC6uzuRyvFw4tn4ZBmYlkTVKmSKPY0t3MKB4mb9S238VDVGLrY4rHDHGXzMM0iq6xSRuyBkYsFYEgAE3sOu2LgklSAytvcGfIujU1I2xpmVWHUWCfAeu9YMzUWZiVWkZgCzqtSBt4/C9aWPLVV8t9rxBxPKkyuyyJKrMzCTWoJDEm2VyGVt9wRzvnzwVLKsmTgjVl1wvPqUkLYkMZVl1UGHhYHqNtt8NQiyTLZLNP3Ogse91iL7Rd9ApgAW8NA1vXpiODL5tzEFZ2EzaIiJBpZ9hp1aqDeIbGj4h54ecEzsSNw3VLGO6fMmS3Hg1kFb35EdRtgTgnFooly7TMFOXzMMiJEdQK2DM7AEjUBGgU3Z5URuIRsT5FsxJKsMbsXYhFUSUCboKCTXQAb4jkysradbDx+6XcDUAStgsfdtSAeVg1yww4AEh4hBI8sYjSdGMmoEaQ4N17w28wK61jfJ5xG7uHNCKSEbCRXCywqzEtpIPjAJZtDK4N+GrxCiuYzHrc9uWMxRRgxsMeVjKwVkoZ8O4n3e17HBOd4nuCDhQ7DTXI0Onpvj2WQEmtvEa26dB6fz5Ymv2Ib5rNFzZwPeJUddr/avbzG3449RltL6Vq2/aP12rAuT8EHPY2SpZjqVCctmFUs6p4mjIUAsQLJ5YM4VnkWPXm2VnSXLtDRDygJIGl3U33egHwsferT1OKxtpI62PpRv8axMYC26IxHop8t+QxL3JQbl85Gksp1ErKsybKbUSA01Gro1Y8r9Ma5TMxpBMhbxO0JBANUjPquwDdMDy6YiXKNt9k90R7jeXPlzvHjZRvD9m+w38Devp8MTV7EGGe4tqzEs0czJcsjx0hB8bNsxHLwEgjxXyqrOEvavNLIqlVVTS6yq6VZ/HbBRsuxUUABYJoXgtoDv4GFgfqnY2L6ctj9cA8VyrSJUaMxsWFUk7A2aA2F4u7RaFC8ZmCLHrLIl6UcK6rZJOkOCFskk1V49HEpjIJBI+sDSGBNhaI0CuS0SNI2o1WN17OZo8stOf/Sk/wAuDsh2eziOrjLTgqQwuGTmDY/V8xhLdD4RUnRJmjNlmeKSYxuVKSxxKpABomN6KqWBAsDVRFXYIBnDOGzVEhzCLDKsjwvJ4orSy6nWp7lgR4iR1BJohsGcc4NJPNLmO5mi712kdXilpWdrYBlQgrqJq6NUPU6S5j7GLLhXWOJcydZRreWePT7ovSg0oo6+8TzCgNV7GhYtKTT3I4u+hzHdyGSKWwhO9gNQ6HdCDe2xHKwcBT8UQGQSIZQwASj3QBDbswjrXsOR87vbB/CeLWEhzUcjxIR3bqv2sNG6W/fjvnETXVSp5r5Oz053MEo/9N/8uFJaXaNUp+rHS0thyZ0PDWzhVu8TMpAPtH9wwlvevXY0gDxVW1YjHGHkypmtoVeVu9Yu0nfy0pWlbm6qWJJNDWLNsASm4PL/AEHJGI27w51JAleMoIGUuE94jUQOWE0EEzZNctJBOpileSNxE5H2ioHRgBdfZqQwutxRuw9q0c+M9EzSIyytJLDM7yJGWYNYcxKKavEwdFXml+6DsQDTDLcLzHexwRZmpMzDHKiAGNW1DvVQ6dg9oCCRVgeIc8QcFglypeQRSySNHJGlRShV71CjOSygkhGalAqyCTtR37Qd+5h7hJwEy0MLkQuhtE0uNWmyh+O4O4xSW24U5NvYr7cVkY0XJ1EFumrqC1e8b33vfBGNcvwGZdzDL/7b/wAMSmBwaKMG8ipB+h3xIfuCy7Yafng8BxIr4lyvCppGCxxSOxugqMxNc9gMG/8AhLO//iZn/wBmT/Lh7VmRSoc5/OOOFZOnYfbZobMRsO6obHkLP1wN2XzAzOZjyuZHeRzt3YY7yRs2yujnxCmq1JKkXY5HG+ZR2ysOUbLZpZYnkkvu+feabGggEAaRvfniDJibJkyx5aYSgHTLKhqOwQXVAta6JpmJA51dEUkW5XsG5bs0v+zJ3aOxmzMc3jYFlhkQEoA2osFLEBFJO2xwuyOSiaHOso1CIxd00h0nS0xXcBgtla26HlhZJxWQxQofCImkZHGoNqcozHVe5BVDtuPnh1G2dnWZ1yjSLmdHeOkMlMyNq1AodIYtu1cz03wQsXZZB3ttGjrGFZkV/C/Kl1BttV70dqaqrBeb4fHl87TL3uXP2qAkjXCVLqNSkU1DSSDsynywLmuF5nToOVdBd7RygkgVvqJvmfqcSO2Z7uONsuSIlkVCY5L0yXqFgiwCzEeRJ88Xpk+xWpeQqPgccefRH+0y7SQlDZHeRTMNG43B0k3XIow542/oVWJWARvMksqvA7EMwV6QRgsNY0g2FOu76VgWPKZ4rD9hM6ZckxgxOQtvrqwLI1b1fU+eMzQzLy942V8etnsRSDxM5ckgGj4mNXe1DkKxNL8E1LyJnFE7VudvL03xmDZuGZl2Z2ilLMSzEo25Jsnl1Jx7i9L8Fal5NlFNsOdYgnlKtsfjgsUG39NuXlt/IOHHCOwr5xWeKRQQ5BV78gQQRfQ4Q3R2M1xjt5KuELHzOD1ygC2Rfn54Ycc7G5jJqWk0FfvK4P4GjhKJHPpXqB+ZwDt8GeLSNcwi/qmxiJVGMcG98SxZe8XwD+58ELHDjsx2plyUodCSh99LNMPh0PkcL3yv+mBmXE2ZTuLs+isn2oV0DA2GAIN9DywNm+0fTfHIuA9pjFFoJ907fA9PzxNmu2BPLCdLN0VjrVZcO0HHQEJ1fLFa9nba88//AAm/xx4q+c4m8h3OLV7JK/Tnvcdy/wDjjw/HHcy9TlThpjwdTy3CWY2BtjfOIyjSoHr54PaXRWlrH44hc9SNvPGvTS2OUcy9rPEGDZfKqSqMveNfUliqk+gCn6494V7LctmIdYzOlwN90ZQfUDcD54D9sAK5yCTmO6Fbfdkex6+8MOOy/aNSUMOXLAx6WWJFIvUDuS4rl123xmyOpGjFHUqOYcTyxhlaMlTpNalIKnyII5g4697Mcw2cyRWR21Zdwga99BFqLPlTD4Vis+1fuah0RpFJZtVVQ1Eb6tO2xrr1OHfsMQtFmhdDVF+UmLgDNF3PCI03IJ356vxwJxWdV2Unb8P5FYsK5Y/EDkP9cIuMZQKCaAJ5YNx7oWvcQLn76/jiX9OOPYOFhudbeWGEGUC8xti4qTLdCvvSbOKH2nhvOMepWMf9OOsGBCNhjmXbpQmaf+yn+H/XElFrkODSYZ2FzwTPQnzLL/zIwx1fiMruAInCGxZK6tuoAsc+WPn/ACfEO7mR+WmSM/8AVX8cX7tFmp2r7Rlh6hDpPzIBNfKsUpUtx8MLzZEk0vuD5yHNLxIzzOpT9Wvu1Vfv+WFnbjtD4NIPPCTiEkgkPdyyEbWWJYf9QHw5YR8czRJonEUrH5sPpvd3t88grC4B+zK30ZF/yH6Y7h7N+JCLhw1EDxtX0U/vxxFV+zYdNSH8HH8MdA4VxEJwyFtOq5JFok1sF8jh2CKnJJnK6iWiLZaON9oYXJFX8wP8WKrnu0iBqCDbqSCfwwFmpUdSe708twx9fXC1IYyeWkA2aNkixdautY7Kjp2RwpZXLk6TwTOgZZswinMS6VAjALCNizBtaLvsukgnY77+SnN8ZzM3voxPpEAR6bJdYqmQz7wvridkbla7bHp6j0O2JZ+LSP77sw8r2/5Rt+GAjCpNumXLNcUtxu3EWBosdvhjMI/0kYzGjYRrkVtpN8MODRvNNHEpI1N94ryHnvWw8sK8bwTsjBlJDKQQR0Ix5ZnttbO6SwwrBBl55ElcCzZBJJJIG5s0KG9nbBA9n+SkUMV1JzA1Gt/nii5Ht0z6WSKINpAdijO2q/urVg89/wB2LLk+LZx1uUAJ0Cxuh+epzXwxndomlpXYm9pvZqLuleBAphFEKOaf6c/rjmP6RjqvFOPKgPeEAeROOWcQkVpGKCgSaGDhuiW0rI++xo7Y8rHpXDOBbbZkYs43KYzL+8Pjg+SEYpyo0YsWuNi8Li4+ygqM82ttIMLAHpeuOr8h64qkkdYtnssyokzrA/7pj/1x4ODtqhGaDinZ2gcMJqgCD1xUeO+0PK5V2j+0kKkhtNVqHQXz3BF/ni0ZnO/omXklPuxqWroaGw+ZofPHzXxDMGSR3Y2zsWY+pNn8TjROTRiSss3brt0OId3UXd91qoltROrTz2A/Vxns54V307CyAq3te5sUNvS/pipHHQ/ZVnI1WZHdFYshCsQNWx5A86/fhEt+RkOQb2j8DkQrLdoPDXUdb+eKtwrtJmMtq7iZ4tVatLEXV1deVn647C+XSWV43cuWvSGN0K3QX6WfWscq7ZcAXKZgorAgjVV2Vsnwn8xfQ4CFLYKfklHtDz215mU0b99uf1x0bsz2rkz2WDOwaSMlW2HI+63xI6+YOOKnFl7CcdGWzKlzUb+CT0U8m/umj8Lw5CjrKZgKfE1cv1SefqBgoZxfP8G6C/LywQ/CVbnvy6npdcj6nEE3C12Gnly3bzvz898NScQbJIJVYbGxy6/vxy3t9txBhzAWP8V/jjpgiPmfzxyr2kOVzTm+Sx7+pA/dgJSsOJX+JtUb+YC/WycdF7JdsIZIlLkBgACG8x8djjlnFMzSsPvVhp2OUOGQ/HC1aGxqTpl/7S8eg0nSVJ8hX7sck4pmy8h9Tiz8T4Wy3QxVsxlirb+YxWpt7jZqo0hlMdiPVf5/HD7h+cAyYQn3JGIG36wq9/l9cIMq+pq9Rfz/AO2GnE8uyhCoJVquv2h/FMPwS0TTOf1MdeNoPmV227twDRAANG+Vc/P8cax5Rzyiev7LfTlzwPDm1CgMikjmSXv56WA2wRDxFeka18ZOtft+n447KnJvscCUIJbWb/oMtkaHsdNJ2vl0wG0mDZc+GFBAp23DP/8A0xvADR+uGXKhf02ZqxmPO7PmPrjMVv4JsJycZj2IDUL5WL+HyB/LBOiPbf40zf8Ax480ezPeG8QeCRZI2pl5eXwI6jDviHtGzki6dYUfsj+OE8cUf3h8bb0/Y5nfA+c03sNvjf7hiqTYyvpsjlzLObdiT5k43eMKvmT+WB6xLCmoqvmQB8zWLATJshwyWZtMSFz1obD4nkMOh2GmAtyqj03P7hjsfA+GwZeJYkUAL1rdj1YnqTiPiuTDA0BWEPI+xFRw3N8JKHwk2PPHkeZPJhRxdeO8D6jFXzGX8wLH4+h9MMTUkaYPTvEDc3i4eyGP/b2r/cv/AI48UoHcjy88Xj2RtWdf/gvy/tx4vGqmiZ5KeNsee2PtMEjXKKfE+mST0QE6R82F/wB31xzHsx2ckz+ZWGPa/E7HkiAi29eYAHUkfHFh9scdcQBJJ1wxnf0Livw/HDT2GwgzZk14u7QBr2ovuK9SAf7uNL3dM5PCKh204CMlnZIUB0LoK6tyQUU2fneFDTluQr4DF89s+bifNoI2DOkeiWuQIYkLfUgMbHTbHP4ibwLSCTaGGT4pmIypR2BU2DzI2I+lE4GmdiSTbMeZO/PmSTzJxtKaqvL0/dYwM0pwCQTlexcvZf2fjzWalSZA8fcPd7FSWQBgejc6OK/xnhLZXMyQMDcbEb9V5q23mpB+eL97EMxGpzZkYKwRGtqAEaltZs+RK38sVDtvxaHM5+WbLlmR9O5FWVUKSAd9Ph2uvgMM7Czovsz4w0mSIckmKTQLO+kqGAv0uvhWLC+fUWb86r8Mc+9lmWMiTqyNoJUiSvDYsFL6tuDQ6A30xev6OWuXIGvli/qfBWxh4mu1bnqPL+OORe1DOas4VHVY/wDD+GOsjK0PWscg9o6f/UXvZQkV3/ZxHdbhR5KzLkXZlRQWY9B8sWvsvwZ0mWwV6EEEH6HCvsxnbzqvo1AbAXWw5dMd1hzEcqLrhINbGga+BG+DjjUo87gvK8b42K2OE6+Y5Ypna3s3oR5ByVhfoOv41jpM2ZEchRbOqqv/ALeh/DC7t1HI+UZI1CpRs1Za+fwwLxru+AlnbdJcnIuFrUsvoR+Gr+GL1wXOCk5HoQeRGx/MY59kZ6ke+bDf4jn+/Fg4Lna2vkR+X8cI16ZJjNGpNHUeK5VQiNEqAE+IFFbYix74NcvxxNleGxMPHDC3xjQfioBwsiz2qIeVA4Ih4lQx1Z2t7OZjSa00AdouxcRikmyto0YLPCTYKjclCd9hvRvl8jzeTMnHSMxxYiVaPvHSfUHYjHNc5mFDHaq22GDhkdU2IzYFGSaR6J/T88ZgQzr6/wA/PHuC1ifT9jXLada6702NVc9Ni69avF44xkJY3efKJBmMlZ0iNI5FRCNhIpXvEcDm7b2LvFJyMyLKjSLrQMpZbrUoItb6WLF4e8C47FlJxPCJiyhtKMUCmwRTuu7qLutK3Q5Y4h6irB+O8ITLmAKzN3sEUx1ACu8B8O3Oq59fLDHiHYxV8YkYQpl4Z5HKgkd/7kaqCNTk7WSBzJqt/IY24i0Mao3fRRLEAjRASJHqKkCRl0sFJutQoXQwXxDtWrM0fdEwvBDBKneKf6j3JElUEagd7IIO989qtDNMmqK5kclDM3doJhI3hiHgcNIdkQ7KVBYgWLr8cW3sT2OjbPMtmY5U+NrCxmQEgKo0szgMCdR03p5VhNnOENk2hkAkVzolhOqE7AgrJUbOWFj9kH8MP+zXb+HL5iV3ieL9IYM4FFFezbqSNSoSx8NNXn0wLbopwrc6S+WUMo0kai/M9E0b7eev8MesnijTf7TWL8tOn03vX+GFPEeNBwjghqsqUNghgtj9oUoN7dfPYvJ8R191IE/q9e2rc6ivPw7e564WkhTsWT5BZe4BtO+bTpPvAHT4+W6+KuQ3FYqcfZ1ZsykdsFd9F7Ei203yo+dYtwkaFFRABpeNixN7x8gAAKvkTfLb1wAmbSKVZdDHS4cLqH3rrVVn6DFppcBxbKZxTs5HHHHMwlMbFrePSe7AcrpaxRehq0+HYiicE+yuWs4//Bf/ABR4Yji65eRZIxIKrWmoaZfNX2908iKb0roB7M0/26TYC4nNDardNh6Yfi3kgp3od+Cy9tuAyToDDMIZgSSWJQSrS6EEw2j0kN4GIBLk4qcGZzmVTNZiRpoc1l/0aOrUK6vrUF10kSUEsMDvd89z1G5kYkBGB2pmcdTzGlhfirboBjn/AGomd8zJlnkgKyxxR91ckehoHcqFlMbIWDM432JYrQIFaJxp2c9FT4RwP9KgkcamnOYghS2AUmfvN2tSbBTnf63puLn4YIZXjVXlEbFTJqCaipIJVdJ0rYNXqNb7cgZluJSQZYpHBJH3kkU0czMQ2qLVpI+zCsvjvbr1PLGvFH1v302XaJ5bYlX7uN2O7OqyRtVk2QGI32rlhNoascnukecW4bFDHFKe8b9IDvDGxUFYgxUNIwU2zMGpVA2F3vWM4Rw7LTxznTMrwwTSkd4hU6DEEAuOwDrax6Cjua9nzzOiQTQs3d2YtOpHRZCG0WysJIySGAIvfY0axmTeTLs9ZaRUeOSOUSa/Ej1dtoUIQVBB07Eb6htiakT05WS9i5jE2YzClg+Wh71QGAVvtI42RwVOpGEhsAjl8w84j2XXM5mR271dcMM4fwEFpVjbuQiotCnKhgdtNttZwg4ZnAiTxRwO/wCkR92x12yrqR7ASOqtRdg9Nx1ecG4izZ/Ly9w0MmhYEZ2JUBIe716TGus6RuNVWd9tsROypRceTp/D9lEKKqpFFFpAB5sp+Hh2+Js74AkzsjOUQKW0wEAk2e8j1uwA3YLajSBfiBJoHEuVy0kR0xlWIRE8ZIakB02Aps0TvtYA8rI02Uc6mPcspC2NR0/ZoqXuraa0+Zo9caN6FUFQBmB1gDfaje1C96+9q+VY477S8kW4i/loi/w47BkI3ti7AsxUVZ20oFAs7s2lLJO53NDFe412NbM51nOylYwT8F5DEknKOwUZRjvLgo/YLgTd8Wo0KF47VkIAFAwvy3AUijVFAChrI+9seZ+JB38sMIaR1Cj3yb9NK+XTkMJhmUJvG+U0vfet/t2/AnJL1PqXANxFgsifZE+Kr+9Y5Df+d8ecTGtaogFQdO23iIPyofiMbcbYll3ruyjCubFmIC+m4G/xwNmpjRLAUBbEE7AA8vM9By54L+Jg02uzp+1C4wd7nI+1PZxIc4ihGKyt7waqtytVpN0BZ+fKsDZPh6IrPqs09bmvDNHGP1LunPzrljqXEezP6SgDak8S+45BHiF7kUTV9OYGOV5DKMHlDGRQkUsgAcjkNQB23BI35XzxmzzUG012v+ZuwPWtmXfg0XiMdmhNo5719OeJY4SwIq2KjRV7tzA352AVHqwwPwnLhZipaUDXAo1OTr71VJrYeJdRPXYdOu2ZnGlib2jkkADdURmFkj0r5409P1cMuJvf6Vf45/sZM0Hiy7dwbN6bQqb3hrc7llezyPNozXLY4qvGuHpG7t4nVpIwmlhZWQS3VAgsHiZfkcH52Vo5XiPeAqwCnUQrJ4qYLy0tYZaNUx588VvjEr97JUhC3daiBvZ5cv1j9T54ZjnrhqjwTLWpKQPnKSR0D6tDMuoVR0sRY35GrxmF/dj74+uMwWtgenEaBd8SKuJsnkTIWq/CLJClgPEBZr3RZAvzIHXBK8KI7wFiDFRcGOQaQaFna18TAbjmRjAztRpMsXstI/pKEekv/wCmTCL9Iy+20v8Azp/8eDuCSSZeTvIJAsu4QtCWtSK1BWUnxAkcsLDwstJV1I+lkRYXpwwJ8IA2FCxtRBxKsN5HCVo6asn+28NC6gDw89d67mfyqzjn8ESy92WedoYtTymQWoACbL4j4n8Kcxuy/HE+e4hPMsTPPoCRhInjheP7MNpCAoFJTVY67g9cASRTEyRtmJToUmQHvyFptLB1I8NHTdirIHPF0J1X8+eSzZ3tJKYI87E5do/sM0NJQEkHupKBOnVHcdg80GGMnboDJZeYxuAZZ00q97qsJuzXmcUKTKOkJZJnMbXsBIqtprVz8Jq9/lgHXM0R3kMSEXuxRS16duSk0a+eJQB1ePtBFLHrWQaTZJJo2dzd9bOFGa42hNAlvgP40PriiZDLzWjJGzaywXwk6iotgPOgd65YsnC4xJXvlwCdIABAoknw71QJsHocBoSGxpgvF88xahYB+v4Yf+x3Kk599Q/8l+f9uLCifLMQWVTputXrV1Z61vi0eyWFl4i4ZSp7hzRBHN4qO/TDYPwTLG4M6hncouk22mt9Q6G9j9axRO1/YRM0yuWETy+BJEOqJ2dmddSHxR6mJ3UsLbF8zOegkLQmSm1BTRKkPswAatnqiBd+WKt22yqLkMz3OZkDRELWsCmJW0vSG1FGPW9/XDXNMwqEl2OY8aiCZTh4kVrEU63qof8A3MpqyhuxRvqCDgziWRBXJMYnMUeVLvYulWeY6boC2tQOXvg8t8IMpwtepqqqhf13GDH4NFvZYHn7o5efPbCZUb8WKbSrsHcTRs5lY5hrkky7CObw++jlmibwk+42pPgUx72pyc44nmXhSQP37FZBaKBtTazQ0+ZJqvTAkXAY2oW9kmrA6fFvKrxMvAohdn3Tv4QQNh1vYjA2g3hmuPl/gM7TmGaOVclW+Y1SqgrvFESAMi82hWQS0o2GpTQBBwH2UkOWWd5VKxmJgiEV3k1r3ZVT7xXxW3IKWBPiolf0XGRzbb9kfvPkcDRcHRTq1mtt9IN/9XnglIRPF23Z0tkZmjEDKWmKFXIBru1BWajzBh0C/vrXXGLkg76Nkig+12AbSWYGKIr10yhrXyhQ/rY17B8XWNhA5BIsIxUBlvxGMkXsTuBtz9cXCXM5cRysxj0KWExoEahQYPtzG13g9ZmeN3VFayeQhikiBjTUzeAo13rDkv0Y6fFYcEqGvUd8O8zAA1fDE3D3yweoljRyOQQRsR1q1BYfDGZ/3z8Bh2Kbboz9RGo7gErEEeElSDdC8CRwt3mvSQoNBetaSCa+JHyAwyGIc57jf2T+Rwrq8cVB5nbcU5L8b+Pb3EY5bqK77AOdiLF2oilUjlzRmbz9fzwFB41ZaO4IPT8+uPc3mQEiVOZW2I5V3ZB35Elq+mBcpnPtHXUB4yoA07Cttue3PGGMofVFJu9T5/dTXG3O9fj8mrS9Kf2/A8hbYDSb63sPrijdouArHqbS1tDJHsOpFWf9PPF2ilJVd6IB1fFdiP8Am/LCvicgaBWJ1sFViDRBJHp0J2xqy6MupN9lva3W9dvZiMUpY2n7lQgzQjmMi6m1d2FBFAFO68R36d21Vub6b4141mIooX1agDHKgIHLWjKL6del4MzkQVZqA8K2lgGg7xlSL5EK9fXCPtFmi2VXSI7MjDx93R09yQD3nMeJtvX4YR0sMUcbq6aS5XGm127Deok5Sj9/8lbg4uBAYtZkUSAxFgQY18WoeL3dVraKSti/ig4y9zOfh+Qwz4rnFiljHdRlDBlnZQqrZeCNnOpQGDEkm75ny2wD2jyPc5qaIHUEYgE8yKBUnyNEX6404Zx06V/9fV/v/H8/uXOL1X42EuPcZjMGGW/hXFFiSdWUsZYgi7bAiWJ7O4NVHW3nhjL2gi+3YK4eaJE0mmRGSSFgASbMemEKFItdhbVeMxmEG+trB83nYZ53mbvF7xi7IArUxJJAYsLW7qxsKG9WTZO0iJmsvNotYo4kYaE1EpHpNEnle/PGYzE7jWk8Qsl4xGYsslNcCFSe7jNkzPJYYtqUU9fI+eCJePQmbOSVJWaEoA0J4NcySC/tN60EYzGYMyA2Z4rE2WihAa4zMbaOM33miqJYlK0cx5+mNOD8cECFCpdJGAlXYBo9LDSD0cFtSmtmVT0xmMxRBhw/tZGrZcuj1BJMVVdJAjkiRFQaiNwyFiTzLE8ycBcP4+cuQ0H9Za+IoqABTYAWNt7YCyeigdTjzGYsi5HOb4/BJG6IrxgyiQClIW0ooPEDQa69KvfFt9lXFRJnlQAhYctKoJ946pkYk1yFsaHQdTZxmMxSH5P2svsnZtjLLL3g1NMksakMUtECgOm2r3bDCiDVctx852UMiyl3TU0rSqAGK+KHumQ3R5Cww5Hp55jMTSrM/rT8+xVJuyxZaHdrRXlqvY2d9q5Vy643zXZL39JUB1VRZZiCDZNm+d1jzGY3SxQfKLw9RkjST+fER5ns45ZTa7atizn3q6mz0xGOzsmiRAU8Zb721ivnyxmMwj0YNmyWecVsw6HgDd2wJGojbdiBt1Lb8x0wL/4KtSAwFAaRWwba29RQ2HTUcZjMH6MH2Mnr5FumHJwWVHkdWQFzY3fw+EL7opW898NoOzDd1LHDJpWaIo/eW1t+rIKHvUSD96x5YzGYrJijpFrPNO0/iH0vD5JZIWkZFWFtYCaiWYKyi2atK+I2AN9t/OLimbAlI9B+WMxmL6aKc2Yusm/TX3/2DDOjAmd4oFUhr3BArfmKxmMxsyYI5YSxy4aa/mjmerKLUl2E7cRQhF3NKCKH6y+Fhv0I/EA4TcNzBGZmdhQD2Bqvn5DSK2HU4zGYkOgxLM573zz5q/50r9/uwZdZlWKvwNZO0yx6zzuqG46fvNn54R8T7TXH3dbLpF3z0jyrHuMxsj0OCO6XZd324Of/ABuZyqxHL2j+yKlP1Cl6q270MD7p5Hb4Yr/GuNIYe7MZ0o7N/WbksYwR7m3uD648xmMGTpcUE3Fe/L539zr9Plnka1P5sIc5x6OSRJDDZSOJNJe0PdIqAkBQSCFFjUMDZjOtK7SOxZ3LMx8yTZO3rjMZjnY4RjwdWe6Ay2MxmMxdh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4" name="Picture 8" descr="http://media.tumblr.com/tumblr_me33w8QFX01qhzrag.jpg"/>
          <p:cNvPicPr>
            <a:picLocks noChangeAspect="1" noChangeArrowheads="1"/>
          </p:cNvPicPr>
          <p:nvPr/>
        </p:nvPicPr>
        <p:blipFill>
          <a:blip r:embed="rId2" cstate="print"/>
          <a:srcRect/>
          <a:stretch>
            <a:fillRect/>
          </a:stretch>
        </p:blipFill>
        <p:spPr bwMode="auto">
          <a:xfrm>
            <a:off x="1259632" y="908720"/>
            <a:ext cx="6192688" cy="5400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556792"/>
            <a:ext cx="8363272" cy="1066800"/>
          </a:xfrm>
        </p:spPr>
        <p:txBody>
          <a:bodyPr>
            <a:normAutofit fontScale="90000"/>
          </a:bodyPr>
          <a:lstStyle/>
          <a:p>
            <a:r>
              <a:rPr lang="en-US" b="1" dirty="0" smtClean="0"/>
              <a:t>Dark Swan </a:t>
            </a:r>
            <a:r>
              <a:rPr lang="en-US" b="1" dirty="0" smtClean="0"/>
              <a:t>series</a:t>
            </a:r>
            <a:r>
              <a:rPr lang="en-US" b="1" dirty="0" smtClean="0"/>
              <a:t/>
            </a:r>
            <a:br>
              <a:rPr lang="en-US" b="1" dirty="0" smtClean="0"/>
            </a:br>
            <a:r>
              <a:rPr lang="en-US" dirty="0" smtClean="0"/>
              <a:t/>
            </a:r>
            <a:br>
              <a:rPr lang="en-US" dirty="0" smtClean="0"/>
            </a:br>
            <a:r>
              <a:rPr lang="en-US" dirty="0" smtClean="0"/>
              <a:t/>
            </a:r>
            <a:br>
              <a:rPr lang="en-US" dirty="0" smtClean="0"/>
            </a:br>
            <a:endParaRPr lang="ru-RU" dirty="0"/>
          </a:p>
        </p:txBody>
      </p:sp>
      <p:sp>
        <p:nvSpPr>
          <p:cNvPr id="3" name="Содержимое 2"/>
          <p:cNvSpPr>
            <a:spLocks noGrp="1"/>
          </p:cNvSpPr>
          <p:nvPr>
            <p:ph idx="1"/>
          </p:nvPr>
        </p:nvSpPr>
        <p:spPr>
          <a:xfrm>
            <a:off x="179512" y="1556792"/>
            <a:ext cx="8291264" cy="4657704"/>
          </a:xfrm>
        </p:spPr>
        <p:txBody>
          <a:bodyPr/>
          <a:lstStyle/>
          <a:p>
            <a:r>
              <a:rPr lang="en-US" i="1" dirty="0" smtClean="0"/>
              <a:t>Storm </a:t>
            </a:r>
            <a:r>
              <a:rPr lang="en-US" i="1" dirty="0" smtClean="0"/>
              <a:t>Born</a:t>
            </a:r>
            <a:r>
              <a:rPr lang="en-US" dirty="0" smtClean="0"/>
              <a:t> (August 5th, 2008): Nominee - 2008 Reviewers' Choice Awards - Best Urban Fantasy Novel </a:t>
            </a:r>
          </a:p>
          <a:p>
            <a:r>
              <a:rPr lang="en-US" i="1" dirty="0" smtClean="0"/>
              <a:t>Thorn Queen</a:t>
            </a:r>
            <a:r>
              <a:rPr lang="en-US" dirty="0" smtClean="0"/>
              <a:t> (July 28th, 2009)</a:t>
            </a:r>
          </a:p>
          <a:p>
            <a:r>
              <a:rPr lang="en-US" i="1" dirty="0" smtClean="0"/>
              <a:t>Iron Crowned</a:t>
            </a:r>
            <a:r>
              <a:rPr lang="en-US" dirty="0" smtClean="0"/>
              <a:t> (February 22nd, 2011)</a:t>
            </a:r>
          </a:p>
          <a:p>
            <a:r>
              <a:rPr lang="en-US" i="1" dirty="0" smtClean="0"/>
              <a:t>Shadow Heir</a:t>
            </a:r>
            <a:r>
              <a:rPr lang="en-US" dirty="0" smtClean="0"/>
              <a:t> (December 27th, 2011)</a:t>
            </a:r>
          </a:p>
          <a:p>
            <a:endParaRPr lang="ru-RU" dirty="0"/>
          </a:p>
        </p:txBody>
      </p:sp>
      <p:pic>
        <p:nvPicPr>
          <p:cNvPr id="18434" name="Picture 2" descr="http://media-cache-ec0.pinimg.com/236x/37/f7/86/37f78665af4dcdee8ea5a44ef1b61a0d.jpg"/>
          <p:cNvPicPr>
            <a:picLocks noChangeAspect="1" noChangeArrowheads="1"/>
          </p:cNvPicPr>
          <p:nvPr/>
        </p:nvPicPr>
        <p:blipFill>
          <a:blip r:embed="rId2" cstate="print"/>
          <a:srcRect/>
          <a:stretch>
            <a:fillRect/>
          </a:stretch>
        </p:blipFill>
        <p:spPr bwMode="auto">
          <a:xfrm>
            <a:off x="6480427" y="2636912"/>
            <a:ext cx="2663573" cy="42210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169</TotalTime>
  <Words>98</Words>
  <Application>Microsoft Office PowerPoint</Application>
  <PresentationFormat>Экран (4:3)</PresentationFormat>
  <Paragraphs>54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Городская</vt:lpstr>
      <vt:lpstr>Слайд 1</vt:lpstr>
      <vt:lpstr>Слайд 2</vt:lpstr>
      <vt:lpstr>Richelle Mead (born November 12, 1976) is a bestselling American fantasy author. She is known for the Georgina Kincaid series, Vampire Academy, and the Dark Swan series.</vt:lpstr>
      <vt:lpstr>Education and career </vt:lpstr>
      <vt:lpstr>Слайд 5</vt:lpstr>
      <vt:lpstr>Family</vt:lpstr>
      <vt:lpstr>Bibliography </vt:lpstr>
      <vt:lpstr>Слайд 8</vt:lpstr>
      <vt:lpstr>Dark Swan series   </vt:lpstr>
      <vt:lpstr>Age of X Series </vt:lpstr>
      <vt:lpstr>Young adult novel Vampire Academy series </vt:lpstr>
      <vt:lpstr>Слайд 12</vt:lpstr>
      <vt:lpstr>Vampire Academy: Blood Sisters</vt:lpstr>
      <vt:lpstr>Main Characters and Actors</vt:lpstr>
      <vt:lpstr>Слайд 15</vt:lpstr>
      <vt:lpstr>Graphic Novel</vt:lpstr>
      <vt:lpstr>Bloodlines series </vt:lpstr>
      <vt:lpstr>Слайд 18</vt:lpstr>
      <vt:lpstr>Children's novels </vt:lpstr>
      <vt:lpstr>Awards and recognitions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16</cp:revision>
  <dcterms:created xsi:type="dcterms:W3CDTF">2013-12-24T19:05:42Z</dcterms:created>
  <dcterms:modified xsi:type="dcterms:W3CDTF">2013-12-24T21:54:47Z</dcterms:modified>
</cp:coreProperties>
</file>