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uropaplus.u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hyperlink" Target="http://uk.wikipedia.org/wiki/%D0%91%D0%B5%D0%B7%D0%B4%D1%80%D0%BE%D1%82%D0%BE%D0%B2%D0%B0_%D0%BC%D0%B5%D1%80%D0%B5%D0%B6%D0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1844824"/>
            <a:ext cx="676875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 інформаційні джерела. Технологія пошуку інформації засобами Інтернету</a:t>
            </a:r>
            <a:endParaRPr lang="ru-RU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nwo453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293096"/>
            <a:ext cx="1872208" cy="1872208"/>
          </a:xfrm>
          <a:prstGeom prst="rect">
            <a:avLst/>
          </a:prstGeom>
        </p:spPr>
      </p:pic>
      <p:pic>
        <p:nvPicPr>
          <p:cNvPr id="9" name="Рисунок 8" descr="nwo453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1792" y="2852936"/>
            <a:ext cx="1872208" cy="1872208"/>
          </a:xfrm>
          <a:prstGeom prst="rect">
            <a:avLst/>
          </a:prstGeom>
        </p:spPr>
      </p:pic>
      <p:pic>
        <p:nvPicPr>
          <p:cNvPr id="10" name="Рисунок 9" descr="nwo453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76672"/>
            <a:ext cx="1872208" cy="1872208"/>
          </a:xfrm>
          <a:prstGeom prst="rect">
            <a:avLst/>
          </a:prstGeom>
        </p:spPr>
      </p:pic>
      <p:pic>
        <p:nvPicPr>
          <p:cNvPr id="11" name="Рисунок 10" descr="nwo453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005064"/>
            <a:ext cx="1872208" cy="1872208"/>
          </a:xfrm>
          <a:prstGeom prst="rect">
            <a:avLst/>
          </a:prstGeom>
        </p:spPr>
      </p:pic>
      <p:pic>
        <p:nvPicPr>
          <p:cNvPr id="12" name="Рисунок 11" descr="nwo453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1872208" cy="1872208"/>
          </a:xfrm>
          <a:prstGeom prst="rect">
            <a:avLst/>
          </a:prstGeom>
        </p:spPr>
      </p:pic>
      <p:pic>
        <p:nvPicPr>
          <p:cNvPr id="13" name="Рисунок 12" descr="nwo453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0"/>
            <a:ext cx="1872208" cy="1872208"/>
          </a:xfrm>
          <a:prstGeom prst="rect">
            <a:avLst/>
          </a:prstGeom>
        </p:spPr>
      </p:pic>
      <p:pic>
        <p:nvPicPr>
          <p:cNvPr id="14" name="Рисунок 13" descr="nwo453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187220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До основних способів пошуку в Інтернеті належать: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 </a:t>
            </a:r>
            <a:r>
              <a:rPr lang="ru-RU" sz="2000" dirty="0" smtClean="0"/>
              <a:t>Вказівка (зазначення) адреси веб-сторінки. Це найшвидший спосіб пошуку. Його слід використовувати в тому випадку, коли точно відома адреса сторінки.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892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 </a:t>
            </a:r>
            <a:r>
              <a:rPr lang="ru-RU" sz="2000" dirty="0" smtClean="0"/>
              <a:t>Переміщення за допомогою гіперпосилань. З його допомогою можна переходити зі сторінки на сторінку, шукаючи потрібну інформацію. Недоліком цього способу пошуку є те, що, користуючись гіпертекстовими посиланнями, можна нескінченно довго подорожувати Інтернетом. Враховуючи те, що в Інтернеті створені мільйони веб-сторінок, знайти потрібну інформацію таким способом не завжди вдається.</a:t>
            </a:r>
            <a:br>
              <a:rPr lang="ru-RU" sz="2000" dirty="0" smtClean="0"/>
            </a:br>
            <a:r>
              <a:rPr lang="ru-RU" sz="2000" b="1" dirty="0" smtClean="0"/>
              <a:t>3. </a:t>
            </a:r>
            <a:r>
              <a:rPr lang="ru-RU" sz="2000" dirty="0" smtClean="0"/>
              <a:t>Використання спеціальних інструментів пошуку — добірок посилань, пошукових каталогів та систем, метапошуку. Ці інструменти мають спеціальні засоби організації пошуку що забезпечує ефективний пошук потрібної інформації в Інтернеті.</a:t>
            </a:r>
            <a:br>
              <a:rPr lang="ru-RU" sz="2000" dirty="0" smtClean="0"/>
            </a:br>
            <a:r>
              <a:rPr lang="ru-RU" sz="2000" dirty="0" smtClean="0"/>
              <a:t>Знайдену в результаті пошуку інформацію обов'язково потрібно проаналізувати. Ви повинні розуміти, що інформація, яка знаходиться в Інтернеті, не завжди достовірна, може бути застарілою, містити помилки.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88640"/>
            <a:ext cx="2713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Пошукові каталоги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2068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Пошукові </a:t>
            </a:r>
            <a:r>
              <a:rPr lang="ru-RU" sz="2000" dirty="0" smtClean="0"/>
              <a:t>каталоги служать для пошуку інформації з різноманітних тем. Вони, як і добірки посилань, створюються вручну.</a:t>
            </a:r>
            <a:br>
              <a:rPr lang="ru-RU" sz="2000" dirty="0" smtClean="0"/>
            </a:br>
            <a:r>
              <a:rPr lang="ru-RU" sz="2000" dirty="0" smtClean="0"/>
              <a:t>Посилання на джерела інформації класифіковані в пошукових каталогах за темами, наприклад, освіта, наука, техніка, розваги, подорожі тощо. Кожна з цих тем може бути розбита на підтеми, що дозволяє звужувати область пошуку. Вибравши в каталозі тему, яка вас цікавить, ви отримуєте перелік посилань на інші сайти, з яких можна розпочинати пошук. 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06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Пошуковий каталог </a:t>
            </a:r>
            <a:r>
              <a:rPr lang="ru-RU" sz="2000" dirty="0" smtClean="0"/>
              <a:t>— це структурований набір посилань на сайти з їх коротким описом.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42900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пошуку потрібної інформації ви можете скористатися наступними пошуковими каталогами:</a:t>
            </a:r>
          </a:p>
          <a:p>
            <a:r>
              <a:rPr lang="ru-RU" sz="2000" dirty="0" smtClean="0"/>
              <a:t>Діти України; </a:t>
            </a:r>
            <a:br>
              <a:rPr lang="ru-RU" sz="2000" dirty="0" smtClean="0"/>
            </a:br>
            <a:r>
              <a:rPr lang="ru-RU" sz="2000" dirty="0" smtClean="0"/>
              <a:t>Закладка;</a:t>
            </a:r>
            <a:br>
              <a:rPr lang="ru-RU" sz="2000" dirty="0" smtClean="0"/>
            </a:br>
            <a:r>
              <a:rPr lang="ru-RU" sz="2000" dirty="0" smtClean="0"/>
              <a:t>Ualist;</a:t>
            </a:r>
            <a:br>
              <a:rPr lang="ru-RU" sz="2000" dirty="0" smtClean="0"/>
            </a:br>
            <a:r>
              <a:rPr lang="ru-RU" sz="2000" dirty="0" smtClean="0"/>
              <a:t>МаvicaNET</a:t>
            </a:r>
            <a:endParaRPr lang="ru-RU" sz="2000" dirty="0"/>
          </a:p>
        </p:txBody>
      </p:sp>
      <p:pic>
        <p:nvPicPr>
          <p:cNvPr id="24578" name="Picture 2" descr="http://www.perfectanswers.com/free/search-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89835"/>
            <a:ext cx="3143664" cy="3268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0"/>
            <a:ext cx="262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Пошукові системи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76672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Пошукова система </a:t>
            </a:r>
            <a:r>
              <a:rPr lang="ru-RU" sz="2000" dirty="0" smtClean="0"/>
              <a:t>— це комплекс програм і потужних комп'ютерів, здатних приймати, аналізувати й обслуговувати запити користувачів з пошуку інформації в Інтернеті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Пошук </a:t>
            </a:r>
            <a:r>
              <a:rPr lang="ru-RU" sz="2000" dirty="0" smtClean="0"/>
              <a:t>у таких системах здійснюється за допомогою спеціальних програм, які постійно переглядають веб-сайти Інтернету, автоматично створюють каталоги посилань та підтримують відповідність між створеними каталогами і наявними в мережі матеріалами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Ключове </a:t>
            </a:r>
            <a:r>
              <a:rPr lang="ru-RU" sz="2000" b="1" dirty="0" smtClean="0"/>
              <a:t>слово </a:t>
            </a:r>
            <a:r>
              <a:rPr lang="ru-RU" sz="2000" dirty="0" smtClean="0"/>
              <a:t>— це слово, яке в найбільшій мірі відображає інформацію, яку потрібно </a:t>
            </a:r>
            <a:r>
              <a:rPr lang="ru-RU" sz="2000" dirty="0" smtClean="0"/>
              <a:t>знайти.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Запит</a:t>
            </a:r>
            <a:r>
              <a:rPr lang="ru-RU" sz="2000" dirty="0" smtClean="0"/>
              <a:t> </a:t>
            </a:r>
            <a:r>
              <a:rPr lang="ru-RU" sz="2000" dirty="0" smtClean="0"/>
              <a:t>— це набір ключових слів, за якими відбувається пошук і відбір необхідних документів.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799" y="3546351"/>
            <a:ext cx="4536505" cy="3311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188640"/>
            <a:ext cx="2933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Формування запитів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92696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1.Кількість посилань, які знайде пошукова система, та їх відповідність темі пошуку лежать від того, наскільки правильно сформульовано запит. </a:t>
            </a: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 smtClean="0"/>
              <a:t>. Перевіряйте орфографію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 smtClean="0"/>
              <a:t>. Використовуйте малі літери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dirty="0" smtClean="0"/>
              <a:t>. Використовуйте подвійні лапки " </a:t>
            </a:r>
            <a:r>
              <a:rPr lang="ru-RU" sz="2000" dirty="0" smtClean="0"/>
              <a:t>".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5</a:t>
            </a:r>
            <a:r>
              <a:rPr lang="ru-RU" sz="2000" dirty="0" smtClean="0"/>
              <a:t>. Використовуйте знаки  + та </a:t>
            </a:r>
            <a:r>
              <a:rPr lang="ru-RU" sz="2000" dirty="0" smtClean="0"/>
              <a:t>-.</a:t>
            </a:r>
          </a:p>
          <a:p>
            <a:endParaRPr lang="ru-RU" sz="2000" dirty="0"/>
          </a:p>
        </p:txBody>
      </p:sp>
      <p:pic>
        <p:nvPicPr>
          <p:cNvPr id="6" name="Рисунок 5" descr="leerkrachten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3312368" cy="496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sevur.com.ua/images/uploads/image/%D0%A1%D0%BC%D0%B0%D0%B9%D0%BB%D0%B8%D0%BA%20%D0%B0%D0%BD%D0%B8%D0%BC%D0%B0%D1%86%D0%B8%D1%8F%20%D0%A1%D0%BE%D0%BB%D0%BD%D1%8B%D1%88%D0%BA%D0%B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3816424" cy="39312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729066">
            <a:off x="3203848" y="3645024"/>
            <a:ext cx="4951997" cy="923330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 flip="none" rotWithShape="1">
                  <a:gsLst>
                    <a:gs pos="18000">
                      <a:srgbClr val="FF3399"/>
                    </a:gs>
                    <a:gs pos="47000">
                      <a:srgbClr val="FFC000"/>
                    </a:gs>
                    <a:gs pos="95000">
                      <a:srgbClr val="FFFF00"/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  <a:endParaRPr lang="ru-RU" sz="5400" b="1" dirty="0">
              <a:ln w="11430"/>
              <a:gradFill flip="none" rotWithShape="1">
                <a:gsLst>
                  <a:gs pos="18000">
                    <a:srgbClr val="FF3399"/>
                  </a:gs>
                  <a:gs pos="47000">
                    <a:srgbClr val="FFC000"/>
                  </a:gs>
                  <a:gs pos="95000">
                    <a:srgbClr val="FFFF00"/>
                  </a:gs>
                </a:gsLst>
                <a:lin ang="54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204864"/>
            <a:ext cx="364215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Виконала</a:t>
            </a:r>
          </a:p>
          <a:p>
            <a:r>
              <a:rPr lang="uk-UA" sz="3200" b="1" dirty="0" smtClean="0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Учениця 11-Б класу</a:t>
            </a:r>
          </a:p>
          <a:p>
            <a:r>
              <a:rPr lang="uk-UA" sz="3200" b="1" dirty="0" smtClean="0">
                <a:ln w="1143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Казанцева Анна</a:t>
            </a:r>
            <a:endParaRPr lang="ru-RU" sz="3200" b="1" dirty="0">
              <a:ln w="11430">
                <a:solidFill>
                  <a:srgbClr val="FF3399"/>
                </a:solidFill>
              </a:ln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0_455db_de2e17a9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76672"/>
            <a:ext cx="9144000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640960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Отже,  розглянемо  інформацію  як  провідний  ресурс  проекту, відповідні джерела інформації та засоби і прийоми її пошуку. </a:t>
            </a:r>
          </a:p>
          <a:p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Усе інформаційне середовище поділяється на три типи джерел інформації:</a:t>
            </a:r>
          </a:p>
          <a:p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 </a:t>
            </a:r>
            <a:r>
              <a:rPr lang="uk-U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засоби масової інформації;</a:t>
            </a:r>
            <a:endParaRPr lang="ru-RU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• людина;</a:t>
            </a:r>
          </a:p>
          <a:p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•  предметно-речове середовище.</a:t>
            </a: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vn_redakt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8640"/>
            <a:ext cx="3799015" cy="39920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764704"/>
            <a:ext cx="547260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Засоби масової інформації (ЗМІ)</a:t>
            </a:r>
            <a:endParaRPr lang="ru-RU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ЗМІ</a:t>
            </a:r>
            <a:r>
              <a:rPr lang="ru-RU" sz="3200" dirty="0" smtClean="0"/>
              <a:t> — преса (газети, журнали, книги), радіо, телебачення, інтернет, кінематограф, звукозаписи та відеозаписи, відеотекст, телетекст, рекламні щити та панелі, домашні відеоцентри, що поєднують телевізійні, телефонні, комп'ютерні та інші лінії зв'язку.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Преса</a:t>
            </a:r>
            <a:r>
              <a:rPr lang="ru-RU" sz="2000" dirty="0" smtClean="0"/>
              <a:t> — друковані засоби масової інформації (періодичні друковані видання), які виходять під постійною назвою, з періодичністю один і більше номерів (випусків) протягом року. Під пресою розуміють газети, журнали, альманахи, збірки, бюлетені, рідше книги, листівки, що мають визначений тираж. </a:t>
            </a:r>
            <a:endParaRPr lang="ru-RU" sz="2000" dirty="0"/>
          </a:p>
        </p:txBody>
      </p:sp>
      <p:pic>
        <p:nvPicPr>
          <p:cNvPr id="3" name="Рисунок 2" descr="480792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4944"/>
            <a:ext cx="2736304" cy="3503298"/>
          </a:xfrm>
          <a:prstGeom prst="rect">
            <a:avLst/>
          </a:prstGeom>
        </p:spPr>
      </p:pic>
      <p:pic>
        <p:nvPicPr>
          <p:cNvPr id="4098" name="Picture 2" descr="http://envim.info/uploads/posts/2014-01/1389796865_knig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4008445" cy="3006334"/>
          </a:xfrm>
          <a:prstGeom prst="rect">
            <a:avLst/>
          </a:prstGeom>
          <a:noFill/>
        </p:spPr>
      </p:pic>
      <p:pic>
        <p:nvPicPr>
          <p:cNvPr id="4100" name="Picture 4" descr="http://blog.abakshin.com/wp-content/uploads/2009/05/animation_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72000"/>
            <a:ext cx="4572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 smtClean="0"/>
              <a:t>Телебачення</a:t>
            </a:r>
            <a:r>
              <a:rPr lang="uk-UA" sz="2000" dirty="0" smtClean="0"/>
              <a:t> – </a:t>
            </a:r>
            <a:r>
              <a:rPr lang="ru-RU" sz="2000" dirty="0" smtClean="0"/>
              <a:t>загальний термін</a:t>
            </a:r>
            <a:r>
              <a:rPr lang="ru-RU" sz="2000" dirty="0" smtClean="0"/>
              <a:t>, що охоплює всі аспекти технології та практичної діяльності, пов’язаних з передачею зображень із звуковим супроводом на далекі віддалі. Телебачення є потужним засобом комунікації,засобом масової інформації. Водночас, у вужчому сенсі під телебаченням розуміють галузь техніки і відповідної технічної </a:t>
            </a:r>
            <a:r>
              <a:rPr lang="ru-RU" sz="2000" dirty="0" smtClean="0"/>
              <a:t>науки.</a:t>
            </a:r>
            <a:endParaRPr lang="uk-UA" sz="2000" dirty="0"/>
          </a:p>
        </p:txBody>
      </p:sp>
      <p:pic>
        <p:nvPicPr>
          <p:cNvPr id="3" name="Рисунок 2" descr="28783790_1215774598_27703817_1214191121_21696436_17027836_1202240942_15251390_z4298977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844824"/>
            <a:ext cx="2615496" cy="3133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2204864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Телебачення було винайдене в 20-их роках 20 століття і відтоді поступово стало звичним в оселях людей та в різних областях діяльності, служачи для передачі інформації, розваг, реклами, моніторингу.</a:t>
            </a:r>
            <a:endParaRPr lang="ru-RU" sz="2000" dirty="0"/>
          </a:p>
        </p:txBody>
      </p:sp>
      <p:pic>
        <p:nvPicPr>
          <p:cNvPr id="4100" name="Picture 4" descr="http://chitay.net/userfiles/data/18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23478"/>
            <a:ext cx="4320480" cy="323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9756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 smtClean="0"/>
              <a:t>Радіо</a:t>
            </a:r>
            <a:r>
              <a:rPr lang="uk-UA" sz="2000" dirty="0" smtClean="0"/>
              <a:t> – </a:t>
            </a:r>
            <a:r>
              <a:rPr lang="ru-RU" sz="2000" dirty="0" smtClean="0"/>
              <a:t>область науки </a:t>
            </a:r>
            <a:r>
              <a:rPr lang="ru-RU" sz="2000" dirty="0" smtClean="0"/>
              <a:t>й техніки, пов'язана з передаванням на відстань електромагнітних коливань високої частоти — радіохвиль, з допомогою якого здійснюється зокрема радіомовлення — передача через радіо сигналів, мови, музики для необмеженої кількості слухачів.</a:t>
            </a:r>
            <a:endParaRPr lang="uk-UA" sz="2000" dirty="0"/>
          </a:p>
        </p:txBody>
      </p:sp>
      <p:pic>
        <p:nvPicPr>
          <p:cNvPr id="3" name="Рисунок 2" descr="anime-muzika-10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700808"/>
            <a:ext cx="3024336" cy="3024336"/>
          </a:xfrm>
          <a:prstGeom prst="rect">
            <a:avLst/>
          </a:prstGeom>
        </p:spPr>
      </p:pic>
      <p:pic>
        <p:nvPicPr>
          <p:cNvPr id="5" name="Рисунок 4" descr="radio-tow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53572"/>
            <a:ext cx="6732240" cy="5404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dio-voli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101505"/>
            <a:ext cx="5616624" cy="37564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0"/>
            <a:ext cx="680506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7500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Список </a:t>
            </a:r>
            <a:r>
              <a:rPr lang="uk-UA" sz="3600" b="1" dirty="0" smtClean="0">
                <a:ln w="11430"/>
                <a:gradFill flip="none" rotWithShape="1">
                  <a:gsLst>
                    <a:gs pos="18000">
                      <a:srgbClr val="FF3399"/>
                    </a:gs>
                    <a:gs pos="56000">
                      <a:srgbClr val="FFC000"/>
                    </a:gs>
                    <a:gs pos="93000">
                      <a:srgbClr val="FFFF0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українських</a:t>
            </a:r>
            <a:r>
              <a:rPr lang="uk-UA" sz="36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7500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радіостанцій</a:t>
            </a:r>
            <a:endParaRPr lang="uk-UA" sz="3600" b="1" dirty="0">
              <a:ln w="11430"/>
              <a:gradFill flip="none" rotWithShape="1">
                <a:gsLst>
                  <a:gs pos="0">
                    <a:srgbClr val="FF3399"/>
                  </a:gs>
                  <a:gs pos="75000">
                    <a:srgbClr val="FFC000"/>
                  </a:gs>
                  <a:gs pos="100000">
                    <a:srgbClr val="FFFF00"/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Люкс </a:t>
            </a:r>
            <a:r>
              <a:rPr lang="en-US" dirty="0" smtClean="0"/>
              <a:t>FM (</a:t>
            </a:r>
            <a:r>
              <a:rPr lang="ru-RU" dirty="0" smtClean="0"/>
              <a:t>Київ) 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Радіо 24, Всеукраїнська мережа (Київ)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УР-1 (Київ)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УР-2 (Радіо "Промінь") (Київ)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УР-3 (Радіо «Культура») (Київ)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 </a:t>
            </a:r>
            <a:r>
              <a:rPr lang="ru-RU" dirty="0" smtClean="0"/>
              <a:t>"</a:t>
            </a:r>
            <a:r>
              <a:rPr lang="ru-RU" dirty="0" smtClean="0"/>
              <a:t>Ретро </a:t>
            </a:r>
            <a:r>
              <a:rPr lang="en-US" dirty="0" smtClean="0"/>
              <a:t>FM" (</a:t>
            </a:r>
            <a:r>
              <a:rPr lang="ru-RU" dirty="0" smtClean="0"/>
              <a:t>Київ)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Радіо "Європа плюс Київ"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 «Хіт </a:t>
            </a:r>
            <a:r>
              <a:rPr lang="en-US" dirty="0" smtClean="0"/>
              <a:t>FM» (</a:t>
            </a:r>
            <a:r>
              <a:rPr lang="ru-RU" dirty="0" smtClean="0"/>
              <a:t>Київ)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"Русское Радио — Україна" (Київ)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Улюблене </a:t>
            </a:r>
            <a:r>
              <a:rPr lang="ru-RU" dirty="0" smtClean="0"/>
              <a:t>Радіо (Київ)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"Авторадіо-Україна" (</a:t>
            </a:r>
            <a:r>
              <a:rPr lang="ru-RU" dirty="0" smtClean="0"/>
              <a:t>Київ)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hlinkClick r:id="rId4"/>
              </a:rPr>
              <a:t> </a:t>
            </a:r>
            <a:r>
              <a:rPr lang="ru-RU" dirty="0" smtClean="0"/>
              <a:t>Радіо "</a:t>
            </a:r>
            <a:r>
              <a:rPr lang="en-US" dirty="0" smtClean="0"/>
              <a:t>Europa Plus </a:t>
            </a:r>
            <a:r>
              <a:rPr lang="ru-RU" dirty="0" smtClean="0"/>
              <a:t>Україна" (Київ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548680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Радіо "Мелодія" (Київ)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"Стильне радіо "Перець </a:t>
            </a:r>
            <a:r>
              <a:rPr lang="en-US" dirty="0" smtClean="0"/>
              <a:t>FM" (</a:t>
            </a:r>
            <a:r>
              <a:rPr lang="ru-RU" dirty="0" smtClean="0"/>
              <a:t>Київ)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Радіо "</a:t>
            </a:r>
            <a:r>
              <a:rPr lang="en-US" dirty="0" smtClean="0"/>
              <a:t>M-FM" (</a:t>
            </a:r>
            <a:r>
              <a:rPr lang="ru-RU" dirty="0" smtClean="0"/>
              <a:t>Донецьк)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Розважальне Радіо № 1 «</a:t>
            </a:r>
            <a:r>
              <a:rPr lang="en-US" dirty="0" smtClean="0"/>
              <a:t>BEST FM </a:t>
            </a:r>
            <a:r>
              <a:rPr lang="ru-RU" dirty="0" smtClean="0"/>
              <a:t>Україна» (Донецьк, Маріуполь, Харків)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"Наше Радіо" (Київ)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Радіо «Ера»|Ера </a:t>
            </a:r>
            <a:r>
              <a:rPr lang="en-US" dirty="0" smtClean="0"/>
              <a:t>FM] (</a:t>
            </a:r>
            <a:r>
              <a:rPr lang="ru-RU" dirty="0" smtClean="0"/>
              <a:t>Київ)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"Просто Раді.О" (Одеса)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Радіо «Тиса </a:t>
            </a:r>
            <a:r>
              <a:rPr lang="en-US" dirty="0" smtClean="0"/>
              <a:t>FM» (</a:t>
            </a:r>
            <a:r>
              <a:rPr lang="ru-RU" dirty="0" smtClean="0"/>
              <a:t>Ужгород)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Радіо </a:t>
            </a:r>
            <a:r>
              <a:rPr lang="ru-RU" dirty="0" smtClean="0"/>
              <a:t>РОКС (Київ)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Радіо "Вести" (Київ)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etchap.ks.ua/WimaxTower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06672"/>
            <a:ext cx="5040560" cy="57513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4680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 smtClean="0"/>
              <a:t>Інтернет</a:t>
            </a:r>
            <a:r>
              <a:rPr lang="ru-RU" sz="2000" dirty="0" smtClean="0"/>
              <a:t>  — всесвітня система взаємосполучених комп'ютерних мереж, що базуються </a:t>
            </a:r>
            <a:r>
              <a:rPr lang="ru-RU" sz="2000" dirty="0" smtClean="0"/>
              <a:t>на комплекті </a:t>
            </a:r>
            <a:r>
              <a:rPr lang="ru-RU" sz="2000" dirty="0" smtClean="0"/>
              <a:t>Інтернет-протоколів. Інтернет також називають мережею мереж. Інтернет складається з мільйонів локальних і глобальних приватних, публічних, академічних, ділових і урядових мереж, пов'язаних між собою з використанням різноманітних дротових, оптичних і бездротових</a:t>
            </a:r>
            <a:r>
              <a:rPr lang="ru-RU" sz="2000" dirty="0" smtClean="0">
                <a:hlinkClick r:id="rId4" tooltip="Бездротова мережа"/>
              </a:rPr>
              <a:t> </a:t>
            </a:r>
            <a:r>
              <a:rPr lang="ru-RU" sz="2000" dirty="0" smtClean="0"/>
              <a:t>технологій. Інтернет становить фізичну основу для розміщення величезної кількості інформаційних ресурсів і послуг, таких як взаємопов'язані гіпертекстові </a:t>
            </a:r>
            <a:r>
              <a:rPr lang="ru-RU" sz="2000" dirty="0" smtClean="0"/>
              <a:t>документи Всесвітньої </a:t>
            </a:r>
            <a:r>
              <a:rPr lang="ru-RU" sz="2000" dirty="0" smtClean="0"/>
              <a:t>павутини (</a:t>
            </a:r>
            <a:r>
              <a:rPr lang="en-US" sz="2000" dirty="0" smtClean="0"/>
              <a:t>World Wide Web — WWW) </a:t>
            </a:r>
            <a:r>
              <a:rPr lang="ru-RU" sz="2000" dirty="0" smtClean="0"/>
              <a:t>та електронна пошта.</a:t>
            </a:r>
            <a:endParaRPr lang="uk-UA" sz="2000" dirty="0"/>
          </a:p>
        </p:txBody>
      </p:sp>
      <p:pic>
        <p:nvPicPr>
          <p:cNvPr id="3" name="Рисунок 2" descr="2d68c77a0363f4914aac4562ba80b98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2556" y="-531440"/>
            <a:ext cx="4811444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3791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Послуги комп'ютерної мережі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INTERNET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/>
              <a:t>1.</a:t>
            </a:r>
            <a:r>
              <a:rPr lang="en-US" sz="2000" b="1" dirty="0" smtClean="0"/>
              <a:t>e-mail</a:t>
            </a:r>
            <a:r>
              <a:rPr lang="en-US" sz="2000" b="1" dirty="0" smtClean="0"/>
              <a:t> — </a:t>
            </a:r>
            <a:r>
              <a:rPr lang="ru-RU" sz="2000" b="1" dirty="0" smtClean="0"/>
              <a:t>електронна пошта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2.групи </a:t>
            </a:r>
            <a:r>
              <a:rPr lang="ru-RU" sz="2000" b="1" dirty="0" smtClean="0"/>
              <a:t>новин;</a:t>
            </a:r>
          </a:p>
          <a:p>
            <a:r>
              <a:rPr lang="ru-RU" sz="2000" b="1" dirty="0" smtClean="0"/>
              <a:t>3.списки </a:t>
            </a:r>
            <a:r>
              <a:rPr lang="ru-RU" sz="2000" b="1" dirty="0" smtClean="0"/>
              <a:t>поштової розсилки;</a:t>
            </a:r>
          </a:p>
          <a:p>
            <a:r>
              <a:rPr lang="ru-RU" sz="2000" b="1" dirty="0" smtClean="0"/>
              <a:t>4.доступ </a:t>
            </a:r>
            <a:r>
              <a:rPr lang="ru-RU" sz="2000" b="1" dirty="0" smtClean="0"/>
              <a:t>до файлів віддалених комп'ютерів;</a:t>
            </a:r>
          </a:p>
          <a:p>
            <a:r>
              <a:rPr lang="ru-RU" sz="2000" b="1" dirty="0" smtClean="0"/>
              <a:t>5.сеанси </a:t>
            </a:r>
            <a:r>
              <a:rPr lang="ru-RU" sz="2000" b="1" dirty="0" smtClean="0"/>
              <a:t>зв'язку з іншими комп'ютерами, під'єднаними до </a:t>
            </a:r>
            <a:r>
              <a:rPr lang="en-US" sz="2000" b="1" dirty="0" smtClean="0"/>
              <a:t>INTERNET;</a:t>
            </a:r>
          </a:p>
          <a:p>
            <a:r>
              <a:rPr lang="ru-RU" sz="2000" b="1" dirty="0" smtClean="0"/>
              <a:t>6.пошук </a:t>
            </a:r>
            <a:r>
              <a:rPr lang="ru-RU" sz="2000" b="1" dirty="0" smtClean="0"/>
              <a:t>інформації в базі даних в оперативному режимі;</a:t>
            </a:r>
          </a:p>
          <a:p>
            <a:r>
              <a:rPr lang="ru-RU" sz="2000" b="1" dirty="0" smtClean="0"/>
              <a:t>7.спілкування </a:t>
            </a:r>
            <a:r>
              <a:rPr lang="ru-RU" sz="2000" b="1" dirty="0" smtClean="0"/>
              <a:t>з іншими користувачами шляхом використання сервісу </a:t>
            </a:r>
            <a:r>
              <a:rPr lang="en-US" sz="2000" b="1" dirty="0" smtClean="0"/>
              <a:t>Internet Relay Chart;</a:t>
            </a:r>
          </a:p>
          <a:p>
            <a:r>
              <a:rPr lang="ru-RU" sz="2000" b="1" dirty="0" smtClean="0"/>
              <a:t>8.доступ </a:t>
            </a:r>
            <a:r>
              <a:rPr lang="ru-RU" sz="2000" b="1" dirty="0" smtClean="0"/>
              <a:t>до інформаційної системи </a:t>
            </a:r>
            <a:r>
              <a:rPr lang="en-US" sz="2000" b="1" dirty="0" smtClean="0"/>
              <a:t>World Wide Web (WWW).</a:t>
            </a:r>
            <a:endParaRPr lang="en-US" sz="2000" b="1" dirty="0"/>
          </a:p>
        </p:txBody>
      </p:sp>
      <p:pic>
        <p:nvPicPr>
          <p:cNvPr id="21506" name="Picture 2" descr="http://s10.rimg.info/b74db4e2ad5daaf234914d23a2a6476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648" y="3140968"/>
            <a:ext cx="3168352" cy="403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319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ук</dc:creator>
  <cp:lastModifiedBy>ук</cp:lastModifiedBy>
  <cp:revision>54</cp:revision>
  <dcterms:created xsi:type="dcterms:W3CDTF">2014-03-10T20:58:45Z</dcterms:created>
  <dcterms:modified xsi:type="dcterms:W3CDTF">2014-03-17T21:02:39Z</dcterms:modified>
</cp:coreProperties>
</file>