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80" r:id="rId5"/>
    <p:sldId id="259" r:id="rId6"/>
    <p:sldId id="281" r:id="rId7"/>
    <p:sldId id="260" r:id="rId8"/>
    <p:sldId id="282" r:id="rId9"/>
    <p:sldId id="262" r:id="rId10"/>
    <p:sldId id="283" r:id="rId11"/>
    <p:sldId id="263" r:id="rId12"/>
    <p:sldId id="284" r:id="rId13"/>
    <p:sldId id="264" r:id="rId14"/>
    <p:sldId id="285" r:id="rId15"/>
    <p:sldId id="265" r:id="rId16"/>
    <p:sldId id="286" r:id="rId17"/>
    <p:sldId id="266" r:id="rId18"/>
    <p:sldId id="287" r:id="rId19"/>
    <p:sldId id="267" r:id="rId20"/>
    <p:sldId id="288" r:id="rId21"/>
    <p:sldId id="268" r:id="rId22"/>
    <p:sldId id="289" r:id="rId23"/>
    <p:sldId id="269" r:id="rId24"/>
    <p:sldId id="290" r:id="rId25"/>
    <p:sldId id="270" r:id="rId26"/>
    <p:sldId id="29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4" autoAdjust="0"/>
    <p:restoredTop sz="94660"/>
  </p:normalViewPr>
  <p:slideViewPr>
    <p:cSldViewPr>
      <p:cViewPr varScale="1">
        <p:scale>
          <a:sx n="83" d="100"/>
          <a:sy n="83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9592D-08E7-418B-9331-624BBE148D89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81B76-9EBE-4FE4-80CC-D2447ACFB56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81B76-9EBE-4FE4-80CC-D2447ACFB560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81B76-9EBE-4FE4-80CC-D2447ACFB560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5984-8D9E-4D6A-95EB-2F84B811A81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D4DA-6B8A-454E-9FF8-53B24DBD51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5984-8D9E-4D6A-95EB-2F84B811A81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D4DA-6B8A-454E-9FF8-53B24DBD51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5984-8D9E-4D6A-95EB-2F84B811A81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D4DA-6B8A-454E-9FF8-53B24DBD51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5984-8D9E-4D6A-95EB-2F84B811A81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D4DA-6B8A-454E-9FF8-53B24DBD51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5984-8D9E-4D6A-95EB-2F84B811A81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D4DA-6B8A-454E-9FF8-53B24DBD51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5984-8D9E-4D6A-95EB-2F84B811A81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D4DA-6B8A-454E-9FF8-53B24DBD51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5984-8D9E-4D6A-95EB-2F84B811A81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D4DA-6B8A-454E-9FF8-53B24DBD51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5984-8D9E-4D6A-95EB-2F84B811A81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D4DA-6B8A-454E-9FF8-53B24DBD51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5984-8D9E-4D6A-95EB-2F84B811A81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D4DA-6B8A-454E-9FF8-53B24DBD51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5984-8D9E-4D6A-95EB-2F84B811A81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D4DA-6B8A-454E-9FF8-53B24DBD51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5984-8D9E-4D6A-95EB-2F84B811A81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D4DA-6B8A-454E-9FF8-53B24DBD51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55984-8D9E-4D6A-95EB-2F84B811A81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AD4DA-6B8A-454E-9FF8-53B24DBD517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slide" Target="slide7.xml"/><Relationship Id="rId7" Type="http://schemas.openxmlformats.org/officeDocument/2006/relationships/slide" Target="slide15.xml"/><Relationship Id="rId12" Type="http://schemas.openxmlformats.org/officeDocument/2006/relationships/slide" Target="slide25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11" Type="http://schemas.openxmlformats.org/officeDocument/2006/relationships/slide" Target="slide23.xml"/><Relationship Id="rId5" Type="http://schemas.openxmlformats.org/officeDocument/2006/relationships/slide" Target="slide3.xml"/><Relationship Id="rId10" Type="http://schemas.openxmlformats.org/officeDocument/2006/relationships/slide" Target="slide21.xml"/><Relationship Id="rId4" Type="http://schemas.openxmlformats.org/officeDocument/2006/relationships/slide" Target="slide5.xml"/><Relationship Id="rId9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214290"/>
            <a:ext cx="8358246" cy="15001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8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</a:rPr>
              <a:t>Конкурс: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-2071734" y="2000240"/>
            <a:ext cx="11070658" cy="433965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13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 “ УЧЕНЬ</a:t>
            </a:r>
          </a:p>
          <a:p>
            <a:pPr algn="ctr"/>
            <a:r>
              <a:rPr lang="uk-UA" sz="13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             РОКУ ”</a:t>
            </a:r>
            <a:endParaRPr lang="ru-RU" sz="13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>
                <a:alpha val="31000"/>
              </a:srgbClr>
            </a:gs>
            <a:gs pos="100000">
              <a:srgbClr val="663012">
                <a:alpha val="28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285720" y="214290"/>
            <a:ext cx="1071570" cy="10772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</a:p>
          <a:p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928630" y="285728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i="1" dirty="0" smtClean="0"/>
              <a:t>Відповідь: </a:t>
            </a:r>
            <a:endParaRPr lang="ru-RU" sz="6000" b="1" i="1" dirty="0"/>
          </a:p>
        </p:txBody>
      </p:sp>
      <p:pic>
        <p:nvPicPr>
          <p:cNvPr id="38914" name="Picture 2" descr="&amp;Scy;&amp;tcy;&amp;rcy;&amp;iukcy;&amp;lcy;&amp;kcy;&amp;acy; - &amp;Vcy;&amp;iukcy;&amp;dcy;&amp;pcy;&amp;ocy;&amp;vcy;&amp;iukcy;&amp;dcy;&amp;soft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1357298"/>
            <a:ext cx="5572164" cy="515713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>
                <a:alpha val="29000"/>
              </a:srgbClr>
            </a:gs>
            <a:gs pos="45000">
              <a:srgbClr val="FF7A00">
                <a:alpha val="47000"/>
              </a:srgbClr>
            </a:gs>
            <a:gs pos="70000">
              <a:srgbClr val="FF0300">
                <a:alpha val="26000"/>
              </a:srgbClr>
            </a:gs>
            <a:gs pos="100000">
              <a:srgbClr val="4D0808">
                <a:alpha val="39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285720" y="214290"/>
            <a:ext cx="1071570" cy="107721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uk-UA" sz="3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928802"/>
            <a:ext cx="768275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dirty="0" err="1" smtClean="0"/>
              <a:t>Чи</a:t>
            </a:r>
            <a:r>
              <a:rPr lang="ru-RU" sz="8000" dirty="0" smtClean="0"/>
              <a:t> </a:t>
            </a:r>
            <a:r>
              <a:rPr lang="ru-RU" sz="8000" dirty="0" err="1" smtClean="0"/>
              <a:t>може</a:t>
            </a:r>
            <a:r>
              <a:rPr lang="ru-RU" sz="8000" dirty="0" smtClean="0"/>
              <a:t> страус </a:t>
            </a:r>
            <a:r>
              <a:rPr lang="ru-RU" sz="8000" dirty="0" err="1" smtClean="0"/>
              <a:t>назвати</a:t>
            </a:r>
            <a:r>
              <a:rPr lang="ru-RU" sz="8000" dirty="0" smtClean="0"/>
              <a:t> себе птицею?</a:t>
            </a:r>
            <a:endParaRPr lang="ru-RU" sz="8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>
                <a:alpha val="29000"/>
              </a:srgbClr>
            </a:gs>
            <a:gs pos="45000">
              <a:srgbClr val="FF7A00">
                <a:alpha val="47000"/>
              </a:srgbClr>
            </a:gs>
            <a:gs pos="70000">
              <a:srgbClr val="FF0300">
                <a:alpha val="26000"/>
              </a:srgbClr>
            </a:gs>
            <a:gs pos="100000">
              <a:srgbClr val="4D0808">
                <a:alpha val="39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285720" y="214290"/>
            <a:ext cx="1071570" cy="107721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uk-UA" sz="3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928630" y="285728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i="1" dirty="0" smtClean="0"/>
              <a:t>Відповідь: </a:t>
            </a:r>
            <a:endParaRPr lang="ru-RU" sz="60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2428868"/>
            <a:ext cx="7808228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 </a:t>
            </a:r>
            <a:r>
              <a:rPr lang="ru-RU" sz="8000" dirty="0" err="1" smtClean="0"/>
              <a:t>Ні</a:t>
            </a:r>
            <a:r>
              <a:rPr lang="ru-RU" sz="8000" dirty="0" smtClean="0"/>
              <a:t>. Тому </a:t>
            </a:r>
            <a:r>
              <a:rPr lang="ru-RU" sz="8000" dirty="0" err="1" smtClean="0"/>
              <a:t>що</a:t>
            </a:r>
            <a:r>
              <a:rPr lang="ru-RU" sz="8000" dirty="0" smtClean="0"/>
              <a:t> </a:t>
            </a:r>
            <a:r>
              <a:rPr lang="ru-RU" sz="8000" dirty="0" err="1" smtClean="0"/>
              <a:t>він</a:t>
            </a:r>
            <a:r>
              <a:rPr lang="ru-RU" sz="8000" dirty="0" smtClean="0"/>
              <a:t> </a:t>
            </a:r>
          </a:p>
          <a:p>
            <a:r>
              <a:rPr lang="ru-RU" sz="8000" dirty="0" smtClean="0"/>
              <a:t>не </a:t>
            </a:r>
            <a:r>
              <a:rPr lang="ru-RU" sz="8000" dirty="0" err="1" smtClean="0"/>
              <a:t>вміє</a:t>
            </a:r>
            <a:r>
              <a:rPr lang="ru-RU" sz="8000" dirty="0" smtClean="0"/>
              <a:t> </a:t>
            </a:r>
            <a:r>
              <a:rPr lang="ru-RU" sz="8000" dirty="0" err="1" smtClean="0"/>
              <a:t>говорити</a:t>
            </a:r>
            <a:r>
              <a:rPr lang="ru-RU" sz="8000" dirty="0" smtClean="0"/>
              <a:t>.</a:t>
            </a:r>
            <a:endParaRPr lang="ru-RU" sz="8000" dirty="0"/>
          </a:p>
        </p:txBody>
      </p:sp>
    </p:spTree>
  </p:cSld>
  <p:clrMapOvr>
    <a:masterClrMapping/>
  </p:clrMapOvr>
  <p:transition spd="slow">
    <p:circl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>
                <a:alpha val="22000"/>
              </a:srgbClr>
            </a:gs>
            <a:gs pos="13000">
              <a:srgbClr val="F8B049">
                <a:alpha val="30000"/>
              </a:srgbClr>
            </a:gs>
            <a:gs pos="21001">
              <a:srgbClr val="F8B049">
                <a:alpha val="35000"/>
              </a:srgbClr>
            </a:gs>
            <a:gs pos="63000">
              <a:srgbClr val="FEE7F2">
                <a:alpha val="26000"/>
              </a:srgbClr>
            </a:gs>
            <a:gs pos="67000">
              <a:srgbClr val="F952A0">
                <a:alpha val="21000"/>
              </a:srgbClr>
            </a:gs>
            <a:gs pos="69000">
              <a:srgbClr val="C50849">
                <a:alpha val="20000"/>
              </a:srgbClr>
            </a:gs>
            <a:gs pos="82001">
              <a:srgbClr val="B43E85">
                <a:alpha val="43000"/>
              </a:srgbClr>
            </a:gs>
            <a:gs pos="100000">
              <a:srgbClr val="F8B049">
                <a:alpha val="26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142844" y="142852"/>
            <a:ext cx="1071570" cy="10772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</a:p>
          <a:p>
            <a:endParaRPr lang="uk-UA" dirty="0"/>
          </a:p>
        </p:txBody>
      </p:sp>
      <p:pic>
        <p:nvPicPr>
          <p:cNvPr id="16386" name="Picture 2" descr="&amp;CHcy;&amp;ocy;&amp;tcy;&amp;icy;&amp;rcy;&amp;icy; &amp;iukcy;&amp;zcy; &amp;shcy;&amp;iukcy;&amp;scy;&amp;tcy;&amp;ncy;&amp;acy;&amp;dcy;&amp;tscy;&amp;yacy;&amp;tcy;&amp;i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1928777"/>
            <a:ext cx="4929222" cy="492922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857224" y="0"/>
            <a:ext cx="84296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  </a:t>
            </a:r>
            <a:r>
              <a:rPr lang="ru-RU" sz="4000" b="1" dirty="0" err="1" smtClean="0"/>
              <a:t>Перекладіть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чотири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сірники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із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шістнадцяти</a:t>
            </a:r>
            <a:r>
              <a:rPr lang="ru-RU" sz="4000" b="1" dirty="0" smtClean="0"/>
              <a:t> так, </a:t>
            </a:r>
            <a:r>
              <a:rPr lang="ru-RU" sz="4000" b="1" dirty="0" err="1" smtClean="0"/>
              <a:t>щоб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вийшло</a:t>
            </a:r>
            <a:r>
              <a:rPr lang="ru-RU" sz="4000" b="1" dirty="0" smtClean="0"/>
              <a:t> три </a:t>
            </a:r>
            <a:r>
              <a:rPr lang="ru-RU" sz="4000" b="1" dirty="0" err="1" smtClean="0"/>
              <a:t>квадрати</a:t>
            </a:r>
            <a:r>
              <a:rPr lang="ru-RU" sz="4000" b="1" dirty="0" smtClean="0"/>
              <a:t>.</a:t>
            </a:r>
            <a:endParaRPr lang="ru-RU" sz="2800" b="1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>
                <a:alpha val="22000"/>
              </a:srgbClr>
            </a:gs>
            <a:gs pos="13000">
              <a:srgbClr val="F8B049">
                <a:alpha val="30000"/>
              </a:srgbClr>
            </a:gs>
            <a:gs pos="21001">
              <a:srgbClr val="F8B049">
                <a:alpha val="35000"/>
              </a:srgbClr>
            </a:gs>
            <a:gs pos="63000">
              <a:srgbClr val="FEE7F2">
                <a:alpha val="26000"/>
              </a:srgbClr>
            </a:gs>
            <a:gs pos="67000">
              <a:srgbClr val="F952A0">
                <a:alpha val="21000"/>
              </a:srgbClr>
            </a:gs>
            <a:gs pos="69000">
              <a:srgbClr val="C50849">
                <a:alpha val="20000"/>
              </a:srgbClr>
            </a:gs>
            <a:gs pos="82001">
              <a:srgbClr val="B43E85">
                <a:alpha val="43000"/>
              </a:srgbClr>
            </a:gs>
            <a:gs pos="100000">
              <a:srgbClr val="F8B049">
                <a:alpha val="26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142844" y="142852"/>
            <a:ext cx="1071570" cy="10772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</a:p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928630" y="285728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i="1" dirty="0" smtClean="0"/>
              <a:t>Відповідь: </a:t>
            </a:r>
            <a:endParaRPr lang="ru-RU" sz="6000" b="1" i="1" dirty="0"/>
          </a:p>
        </p:txBody>
      </p:sp>
      <p:pic>
        <p:nvPicPr>
          <p:cNvPr id="46082" name="Picture 2" descr="&amp;CHcy;&amp;ocy;&amp;tcy;&amp;icy;&amp;rcy;&amp;icy; &amp;iukcy;&amp;zcy; &amp;shcy;&amp;iukcy;&amp;scy;&amp;tcy;&amp;ncy;&amp;acy;&amp;dcy;&amp;tscy;&amp;yacy;&amp;tcy;&amp;icy; (&amp;vcy;&amp;acy;&amp;rcy;&amp;iukcy;&amp;acy;&amp;ncy;&amp;tcy; 1) - &amp;Vcy;&amp;iukcy;&amp;dcy;&amp;pcy;&amp;ocy;&amp;vcy;&amp;iukcy;&amp;dcy;&amp;soft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000240"/>
            <a:ext cx="3357586" cy="3357587"/>
          </a:xfrm>
          <a:prstGeom prst="rect">
            <a:avLst/>
          </a:prstGeom>
          <a:noFill/>
        </p:spPr>
      </p:pic>
      <p:pic>
        <p:nvPicPr>
          <p:cNvPr id="46084" name="Picture 4" descr="&amp;CHcy;&amp;ocy;&amp;tcy;&amp;icy;&amp;rcy;&amp;icy; &amp;iukcy;&amp;zcy; &amp;shcy;&amp;iukcy;&amp;scy;&amp;tcy;&amp;ncy;&amp;acy;&amp;dcy;&amp;tscy;&amp;yacy;&amp;tcy;&amp;icy; (&amp;vcy;&amp;acy;&amp;rcy;&amp;iukcy;&amp;acy;&amp;ncy;&amp;tcy; 2) - &amp;Vcy;&amp;iukcy;&amp;dcy;&amp;pcy;&amp;ocy;&amp;vcy;&amp;iukcy;&amp;dcy;&amp;softcy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3" y="2000240"/>
            <a:ext cx="3429023" cy="342902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14348" y="5857892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dirty="0" smtClean="0"/>
              <a:t>Варіант 1</a:t>
            </a:r>
            <a:endParaRPr lang="ru-RU" sz="28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429256" y="5929330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dirty="0" smtClean="0"/>
              <a:t>Варіант 2</a:t>
            </a:r>
            <a:endParaRPr lang="ru-RU" sz="2800" b="1" i="1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>
                <a:alpha val="52000"/>
              </a:srgbClr>
            </a:gs>
            <a:gs pos="12000">
              <a:srgbClr val="E6D78A"/>
            </a:gs>
            <a:gs pos="30000">
              <a:srgbClr val="C7AC4C">
                <a:alpha val="33000"/>
              </a:srgbClr>
            </a:gs>
            <a:gs pos="45000">
              <a:srgbClr val="E6D78A"/>
            </a:gs>
            <a:gs pos="77000">
              <a:srgbClr val="C7AC4C">
                <a:alpha val="15000"/>
              </a:srgbClr>
            </a:gs>
            <a:gs pos="100000">
              <a:srgbClr val="E6DCAC">
                <a:alpha val="30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142844" y="142852"/>
            <a:ext cx="1071570" cy="10772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endParaRPr lang="uk-UA" sz="3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428736"/>
            <a:ext cx="907259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/>
              <a:t> </a:t>
            </a:r>
            <a:r>
              <a:rPr lang="ru-RU" sz="6600" dirty="0" err="1" smtClean="0"/>
              <a:t>Від</a:t>
            </a:r>
            <a:r>
              <a:rPr lang="ru-RU" sz="6600" dirty="0" smtClean="0"/>
              <a:t> </a:t>
            </a:r>
            <a:r>
              <a:rPr lang="ru-RU" sz="6600" dirty="0" err="1" smtClean="0"/>
              <a:t>готелю</a:t>
            </a:r>
            <a:r>
              <a:rPr lang="ru-RU" sz="6600" dirty="0" smtClean="0"/>
              <a:t> до </a:t>
            </a:r>
            <a:r>
              <a:rPr lang="ru-RU" sz="6600" dirty="0" err="1" smtClean="0"/>
              <a:t>аеропорту</a:t>
            </a:r>
            <a:r>
              <a:rPr lang="ru-RU" sz="6600" dirty="0" smtClean="0"/>
              <a:t> </a:t>
            </a:r>
            <a:r>
              <a:rPr lang="ru-RU" sz="6600" dirty="0" err="1" smtClean="0"/>
              <a:t>таксі</a:t>
            </a:r>
            <a:r>
              <a:rPr lang="ru-RU" sz="6600" dirty="0" smtClean="0"/>
              <a:t> </a:t>
            </a:r>
            <a:r>
              <a:rPr lang="ru-RU" sz="6600" dirty="0" err="1" smtClean="0"/>
              <a:t>йде</a:t>
            </a:r>
            <a:r>
              <a:rPr lang="ru-RU" sz="6600" dirty="0" smtClean="0"/>
              <a:t> 80 </a:t>
            </a:r>
            <a:r>
              <a:rPr lang="ru-RU" sz="6600" dirty="0" err="1" smtClean="0"/>
              <a:t>хвилин</a:t>
            </a:r>
            <a:r>
              <a:rPr lang="ru-RU" sz="6600" dirty="0" smtClean="0"/>
              <a:t>, </a:t>
            </a:r>
          </a:p>
          <a:p>
            <a:pPr algn="ctr"/>
            <a:r>
              <a:rPr lang="ru-RU" sz="6600" dirty="0" smtClean="0"/>
              <a:t>а назад 1 годину 20 </a:t>
            </a:r>
            <a:r>
              <a:rPr lang="ru-RU" sz="6600" dirty="0" err="1" smtClean="0"/>
              <a:t>хвилин</a:t>
            </a:r>
            <a:r>
              <a:rPr lang="ru-RU" sz="6600" dirty="0" smtClean="0"/>
              <a:t>. </a:t>
            </a:r>
            <a:r>
              <a:rPr lang="ru-RU" sz="6600" dirty="0" err="1" smtClean="0"/>
              <a:t>Чому</a:t>
            </a:r>
            <a:r>
              <a:rPr lang="ru-RU" sz="6600" dirty="0" smtClean="0"/>
              <a:t>?</a:t>
            </a:r>
            <a:endParaRPr lang="ru-RU" sz="72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>
                <a:alpha val="52000"/>
              </a:srgbClr>
            </a:gs>
            <a:gs pos="12000">
              <a:srgbClr val="E6D78A"/>
            </a:gs>
            <a:gs pos="30000">
              <a:srgbClr val="C7AC4C">
                <a:alpha val="33000"/>
              </a:srgbClr>
            </a:gs>
            <a:gs pos="45000">
              <a:srgbClr val="E6D78A"/>
            </a:gs>
            <a:gs pos="77000">
              <a:srgbClr val="C7AC4C">
                <a:alpha val="15000"/>
              </a:srgbClr>
            </a:gs>
            <a:gs pos="100000">
              <a:srgbClr val="E6DCAC">
                <a:alpha val="30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142844" y="142852"/>
            <a:ext cx="1071570" cy="10772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endParaRPr lang="uk-UA" sz="3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928630" y="285728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i="1" dirty="0" smtClean="0"/>
              <a:t>Відповідь: </a:t>
            </a:r>
            <a:endParaRPr lang="ru-RU" sz="60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8677" y="2500306"/>
            <a:ext cx="878811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/>
              <a:t>  </a:t>
            </a:r>
            <a:r>
              <a:rPr lang="ru-RU" sz="4800" b="1" dirty="0" err="1" smtClean="0"/>
              <a:t>Це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одне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й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теж</a:t>
            </a:r>
            <a:r>
              <a:rPr lang="ru-RU" sz="4800" b="1" dirty="0" smtClean="0"/>
              <a:t>. </a:t>
            </a:r>
          </a:p>
          <a:p>
            <a:pPr algn="ctr"/>
            <a:r>
              <a:rPr lang="ru-RU" sz="4800" b="1" dirty="0" smtClean="0"/>
              <a:t>80 </a:t>
            </a:r>
            <a:r>
              <a:rPr lang="ru-RU" sz="4800" b="1" dirty="0" err="1" smtClean="0"/>
              <a:t>хвилин</a:t>
            </a:r>
            <a:r>
              <a:rPr lang="ru-RU" sz="4800" b="1" dirty="0" smtClean="0"/>
              <a:t> = 1 година 20 </a:t>
            </a:r>
            <a:r>
              <a:rPr lang="ru-RU" sz="4800" b="1" dirty="0" err="1" smtClean="0"/>
              <a:t>хвилин</a:t>
            </a:r>
            <a:r>
              <a:rPr lang="ru-RU" sz="4800" b="1" dirty="0" smtClean="0"/>
              <a:t>.</a:t>
            </a:r>
            <a:endParaRPr lang="ru-RU" sz="4800" b="1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>
                <a:alpha val="47000"/>
              </a:srgbClr>
            </a:gs>
            <a:gs pos="100000">
              <a:srgbClr val="156B13">
                <a:alpha val="32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142844" y="142852"/>
            <a:ext cx="1071570" cy="107721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</a:p>
          <a:p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26" y="1500174"/>
            <a:ext cx="8786874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dirty="0" smtClean="0"/>
              <a:t> </a:t>
            </a:r>
            <a:r>
              <a:rPr lang="ru-RU" sz="6600" dirty="0" smtClean="0"/>
              <a:t>На </a:t>
            </a:r>
            <a:r>
              <a:rPr lang="ru-RU" sz="6600" dirty="0" err="1" smtClean="0"/>
              <a:t>віконці</a:t>
            </a:r>
            <a:r>
              <a:rPr lang="ru-RU" sz="6600" dirty="0" smtClean="0"/>
              <a:t> </a:t>
            </a:r>
            <a:r>
              <a:rPr lang="ru-RU" sz="6600" dirty="0" err="1" smtClean="0"/>
              <a:t>сидить</a:t>
            </a:r>
            <a:r>
              <a:rPr lang="ru-RU" sz="6600" dirty="0" smtClean="0"/>
              <a:t> </a:t>
            </a:r>
            <a:r>
              <a:rPr lang="ru-RU" sz="6600" dirty="0" err="1" smtClean="0"/>
              <a:t>котеня</a:t>
            </a:r>
            <a:r>
              <a:rPr lang="ru-RU" sz="6600" dirty="0" smtClean="0"/>
              <a:t>, </a:t>
            </a:r>
            <a:r>
              <a:rPr lang="ru-RU" sz="6600" dirty="0" err="1" smtClean="0"/>
              <a:t>і</a:t>
            </a:r>
            <a:r>
              <a:rPr lang="ru-RU" sz="6600" dirty="0" smtClean="0"/>
              <a:t> </a:t>
            </a:r>
            <a:r>
              <a:rPr lang="ru-RU" sz="6600" dirty="0" err="1" smtClean="0"/>
              <a:t>вуса</a:t>
            </a:r>
            <a:r>
              <a:rPr lang="ru-RU" sz="6600" dirty="0" smtClean="0"/>
              <a:t> </a:t>
            </a:r>
            <a:r>
              <a:rPr lang="ru-RU" sz="6600" dirty="0" err="1" smtClean="0"/>
              <a:t>й</a:t>
            </a:r>
            <a:r>
              <a:rPr lang="ru-RU" sz="6600" dirty="0" smtClean="0"/>
              <a:t> шерсть як у </a:t>
            </a:r>
            <a:r>
              <a:rPr lang="ru-RU" sz="6600" dirty="0" err="1" smtClean="0"/>
              <a:t>кішки</a:t>
            </a:r>
            <a:r>
              <a:rPr lang="ru-RU" sz="6600" dirty="0" smtClean="0"/>
              <a:t>, </a:t>
            </a:r>
            <a:r>
              <a:rPr lang="ru-RU" sz="6600" dirty="0" err="1" smtClean="0"/>
              <a:t>але</a:t>
            </a:r>
            <a:r>
              <a:rPr lang="ru-RU" sz="6600" dirty="0" smtClean="0"/>
              <a:t> </a:t>
            </a:r>
            <a:r>
              <a:rPr lang="ru-RU" sz="6600" dirty="0" err="1" smtClean="0"/>
              <a:t>це</a:t>
            </a:r>
            <a:r>
              <a:rPr lang="ru-RU" sz="6600" dirty="0" smtClean="0"/>
              <a:t> не </a:t>
            </a:r>
            <a:r>
              <a:rPr lang="ru-RU" sz="6600" dirty="0" err="1" smtClean="0"/>
              <a:t>кішка</a:t>
            </a:r>
            <a:r>
              <a:rPr lang="ru-RU" sz="6600" dirty="0" smtClean="0"/>
              <a:t>. </a:t>
            </a:r>
            <a:r>
              <a:rPr lang="ru-RU" sz="6600" dirty="0" err="1" smtClean="0"/>
              <a:t>Хто</a:t>
            </a:r>
            <a:r>
              <a:rPr lang="ru-RU" sz="6600" dirty="0" smtClean="0"/>
              <a:t> </a:t>
            </a:r>
            <a:r>
              <a:rPr lang="ru-RU" sz="6600" dirty="0" err="1" smtClean="0"/>
              <a:t>це</a:t>
            </a:r>
            <a:r>
              <a:rPr lang="ru-RU" sz="6600" dirty="0" smtClean="0"/>
              <a:t>?</a:t>
            </a:r>
            <a:endParaRPr lang="ru-RU" sz="8000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>
                <a:alpha val="47000"/>
              </a:srgbClr>
            </a:gs>
            <a:gs pos="100000">
              <a:srgbClr val="156B13">
                <a:alpha val="32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142844" y="142852"/>
            <a:ext cx="1071570" cy="107721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</a:p>
          <a:p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928630" y="285728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i="1" dirty="0" smtClean="0"/>
              <a:t>Відповідь: </a:t>
            </a:r>
            <a:endParaRPr lang="ru-RU" sz="6000" b="1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14678" y="2786058"/>
            <a:ext cx="286402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800" dirty="0" err="1" smtClean="0"/>
              <a:t>Кіт</a:t>
            </a:r>
            <a:endParaRPr lang="ru-RU" sz="13800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142844" y="142852"/>
            <a:ext cx="1071570" cy="107721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endParaRPr lang="uk-UA" sz="3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pic>
        <p:nvPicPr>
          <p:cNvPr id="13314" name="Picture 2" descr="&amp;Gcy;&amp;rcy;&amp;acy; &amp;zcy; &amp;kcy;&amp;vcy;&amp;acy;&amp;dcy;&amp;rcy;&amp;acy;&amp;tcy;&amp;acy;&amp;mcy;&amp;i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1285860"/>
            <a:ext cx="5286412" cy="539609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857224" y="0"/>
            <a:ext cx="84296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  </a:t>
            </a:r>
            <a:r>
              <a:rPr lang="ru-RU" sz="4000" b="1" dirty="0" err="1" smtClean="0"/>
              <a:t>Перекладіть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чотири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сірники</a:t>
            </a:r>
            <a:r>
              <a:rPr lang="ru-RU" sz="4000" b="1" dirty="0" smtClean="0"/>
              <a:t> так, </a:t>
            </a:r>
            <a:r>
              <a:rPr lang="ru-RU" sz="4000" b="1" dirty="0" err="1" smtClean="0"/>
              <a:t>щоб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вийшло</a:t>
            </a:r>
            <a:r>
              <a:rPr lang="ru-RU" sz="4000" b="1" dirty="0" smtClean="0"/>
              <a:t> десять </a:t>
            </a:r>
            <a:r>
              <a:rPr lang="ru-RU" sz="4000" b="1" dirty="0" err="1" smtClean="0"/>
              <a:t>квадратів</a:t>
            </a:r>
            <a:r>
              <a:rPr lang="ru-RU" sz="4000" b="1" dirty="0" smtClean="0"/>
              <a:t>.</a:t>
            </a:r>
            <a:endParaRPr lang="ru-RU" sz="2800" b="1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6858016" y="285728"/>
            <a:ext cx="1857388" cy="169277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7200" b="1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hlinkClick r:id="rId2" action="ppaction://hlinksldjump"/>
              </a:rPr>
              <a:t>4</a:t>
            </a:r>
            <a:endParaRPr lang="uk-UA" sz="7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sp>
        <p:nvSpPr>
          <p:cNvPr id="22" name="TextBox 21"/>
          <p:cNvSpPr txBox="1"/>
          <p:nvPr/>
        </p:nvSpPr>
        <p:spPr>
          <a:xfrm>
            <a:off x="357158" y="2500306"/>
            <a:ext cx="1857388" cy="169277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7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hlinkClick r:id="rId2" action="ppaction://hlinksldjump"/>
              </a:rPr>
              <a:t>5</a:t>
            </a:r>
            <a:endParaRPr lang="uk-UA" sz="7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sp>
        <p:nvSpPr>
          <p:cNvPr id="23" name="TextBox 22">
            <a:hlinkClick r:id="rId3" action="ppaction://hlinksldjump"/>
          </p:cNvPr>
          <p:cNvSpPr txBox="1"/>
          <p:nvPr/>
        </p:nvSpPr>
        <p:spPr>
          <a:xfrm>
            <a:off x="4714876" y="285728"/>
            <a:ext cx="1857388" cy="169277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7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hlinkClick r:id="rId3" action="ppaction://hlinksldjump"/>
              </a:rPr>
              <a:t>3</a:t>
            </a:r>
            <a:endParaRPr lang="uk-UA" sz="7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sp>
        <p:nvSpPr>
          <p:cNvPr id="24" name="TextBox 23">
            <a:hlinkClick r:id="rId4" action="ppaction://hlinksldjump"/>
          </p:cNvPr>
          <p:cNvSpPr txBox="1"/>
          <p:nvPr/>
        </p:nvSpPr>
        <p:spPr>
          <a:xfrm>
            <a:off x="2500298" y="285728"/>
            <a:ext cx="1857388" cy="169277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7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hlinkClick r:id="rId4" action="ppaction://hlinksldjump"/>
              </a:rPr>
              <a:t>2</a:t>
            </a:r>
            <a:endParaRPr lang="uk-UA" sz="7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sp>
        <p:nvSpPr>
          <p:cNvPr id="25" name="TextBox 24">
            <a:hlinkClick r:id="rId5" action="ppaction://hlinksldjump"/>
          </p:cNvPr>
          <p:cNvSpPr txBox="1"/>
          <p:nvPr/>
        </p:nvSpPr>
        <p:spPr>
          <a:xfrm>
            <a:off x="357158" y="285728"/>
            <a:ext cx="1857388" cy="169277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7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hlinkClick r:id="rId5" action="ppaction://hlinksldjump"/>
              </a:rPr>
              <a:t>1</a:t>
            </a:r>
            <a:endParaRPr lang="uk-UA" sz="7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sp>
        <p:nvSpPr>
          <p:cNvPr id="26" name="TextBox 25"/>
          <p:cNvSpPr txBox="1"/>
          <p:nvPr/>
        </p:nvSpPr>
        <p:spPr>
          <a:xfrm>
            <a:off x="2500298" y="2500306"/>
            <a:ext cx="1857388" cy="169277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7200" b="1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hlinkClick r:id="rId6" action="ppaction://hlinksldjump"/>
              </a:rPr>
              <a:t>6</a:t>
            </a:r>
            <a:endParaRPr lang="uk-UA" sz="7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sp>
        <p:nvSpPr>
          <p:cNvPr id="27" name="TextBox 26"/>
          <p:cNvSpPr txBox="1"/>
          <p:nvPr/>
        </p:nvSpPr>
        <p:spPr>
          <a:xfrm>
            <a:off x="4714876" y="2500306"/>
            <a:ext cx="1857388" cy="169277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7200" b="1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hlinkClick r:id="rId7" action="ppaction://hlinksldjump"/>
              </a:rPr>
              <a:t>7</a:t>
            </a:r>
            <a:endParaRPr lang="uk-UA" sz="7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sp>
        <p:nvSpPr>
          <p:cNvPr id="28" name="TextBox 27"/>
          <p:cNvSpPr txBox="1"/>
          <p:nvPr/>
        </p:nvSpPr>
        <p:spPr>
          <a:xfrm>
            <a:off x="6929454" y="2500306"/>
            <a:ext cx="1857388" cy="169277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7200" b="1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hlinkClick r:id="rId8" action="ppaction://hlinksldjump"/>
              </a:rPr>
              <a:t>8</a:t>
            </a:r>
            <a:endParaRPr lang="uk-UA" sz="7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sp>
        <p:nvSpPr>
          <p:cNvPr id="29" name="TextBox 28"/>
          <p:cNvSpPr txBox="1"/>
          <p:nvPr/>
        </p:nvSpPr>
        <p:spPr>
          <a:xfrm>
            <a:off x="357158" y="4714884"/>
            <a:ext cx="1857388" cy="169277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7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hlinkClick r:id="rId9" action="ppaction://hlinksldjump"/>
              </a:rPr>
              <a:t>9</a:t>
            </a:r>
            <a:endParaRPr lang="uk-UA" sz="7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sp>
        <p:nvSpPr>
          <p:cNvPr id="30" name="TextBox 29"/>
          <p:cNvSpPr txBox="1"/>
          <p:nvPr/>
        </p:nvSpPr>
        <p:spPr>
          <a:xfrm>
            <a:off x="2500298" y="4714884"/>
            <a:ext cx="1857388" cy="169277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7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hlinkClick r:id="rId10" action="ppaction://hlinksldjump"/>
              </a:rPr>
              <a:t>10</a:t>
            </a:r>
            <a:endParaRPr lang="uk-UA" sz="7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sp>
        <p:nvSpPr>
          <p:cNvPr id="31" name="TextBox 30"/>
          <p:cNvSpPr txBox="1"/>
          <p:nvPr/>
        </p:nvSpPr>
        <p:spPr>
          <a:xfrm>
            <a:off x="4714876" y="4714884"/>
            <a:ext cx="1857388" cy="169277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7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hlinkClick r:id="rId11" action="ppaction://hlinksldjump"/>
              </a:rPr>
              <a:t>11</a:t>
            </a:r>
            <a:endParaRPr lang="uk-UA" sz="7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sp>
        <p:nvSpPr>
          <p:cNvPr id="32" name="TextBox 31"/>
          <p:cNvSpPr txBox="1"/>
          <p:nvPr/>
        </p:nvSpPr>
        <p:spPr>
          <a:xfrm>
            <a:off x="6929454" y="4714884"/>
            <a:ext cx="1857388" cy="169277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7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hlinkClick r:id="rId12" action="ppaction://hlinksldjump"/>
              </a:rPr>
              <a:t>12</a:t>
            </a:r>
            <a:endParaRPr lang="uk-UA" sz="7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142844" y="142852"/>
            <a:ext cx="1071570" cy="107721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endParaRPr lang="uk-UA" sz="3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928630" y="214290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i="1" dirty="0" smtClean="0"/>
              <a:t>Відповідь: </a:t>
            </a:r>
            <a:endParaRPr lang="ru-RU" sz="6000" b="1" i="1" dirty="0"/>
          </a:p>
        </p:txBody>
      </p:sp>
      <p:pic>
        <p:nvPicPr>
          <p:cNvPr id="47106" name="Picture 2" descr="&amp;Gcy;&amp;rcy;&amp;acy; &amp;zcy; &amp;kcy;&amp;vcy;&amp;acy;&amp;dcy;&amp;rcy;&amp;acy;&amp;tcy;&amp;acy;&amp;mcy;&amp;icy; (&amp;Pcy;'&amp;yacy;&amp;tcy;&amp;iecy; &amp;zcy;&amp;acy;&amp;vcy;&amp;dcy;&amp;acy;&amp;ncy;&amp;ncy;&amp;yacy;) - &amp;Vcy;&amp;iukcy;&amp;dcy;&amp;pcy;&amp;ocy;&amp;vcy;&amp;iukcy;&amp;dcy;&amp;soft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1357298"/>
            <a:ext cx="5214974" cy="532317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>
                <a:alpha val="35000"/>
              </a:srgbClr>
            </a:gs>
            <a:gs pos="39999">
              <a:srgbClr val="85C2FF">
                <a:alpha val="41000"/>
              </a:srgbClr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142844" y="142852"/>
            <a:ext cx="1071570" cy="107721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357298"/>
            <a:ext cx="75724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dirty="0" err="1" smtClean="0"/>
              <a:t>Скільки</a:t>
            </a:r>
            <a:r>
              <a:rPr lang="ru-RU" sz="8000" dirty="0" smtClean="0"/>
              <a:t> </a:t>
            </a:r>
            <a:r>
              <a:rPr lang="ru-RU" sz="8000" dirty="0" err="1" smtClean="0"/>
              <a:t>яблук</a:t>
            </a:r>
            <a:r>
              <a:rPr lang="ru-RU" sz="8000" dirty="0" smtClean="0"/>
              <a:t> </a:t>
            </a:r>
            <a:r>
              <a:rPr lang="ru-RU" sz="8000" dirty="0" err="1" smtClean="0"/>
              <a:t>можна</a:t>
            </a:r>
            <a:r>
              <a:rPr lang="ru-RU" sz="8000" dirty="0" smtClean="0"/>
              <a:t> </a:t>
            </a:r>
            <a:r>
              <a:rPr lang="ru-RU" sz="8000" dirty="0" err="1" smtClean="0"/>
              <a:t>з’їсти</a:t>
            </a:r>
            <a:r>
              <a:rPr lang="ru-RU" sz="8000" dirty="0" smtClean="0"/>
              <a:t> на </a:t>
            </a:r>
            <a:r>
              <a:rPr lang="ru-RU" sz="8000" dirty="0" err="1" smtClean="0"/>
              <a:t>порожній</a:t>
            </a:r>
            <a:r>
              <a:rPr lang="ru-RU" sz="8000" dirty="0" smtClean="0"/>
              <a:t> </a:t>
            </a:r>
            <a:r>
              <a:rPr lang="ru-RU" sz="8000" dirty="0" err="1" smtClean="0"/>
              <a:t>живіт</a:t>
            </a:r>
            <a:r>
              <a:rPr lang="ru-RU" sz="8000" dirty="0" smtClean="0"/>
              <a:t>?</a:t>
            </a:r>
            <a:endParaRPr lang="ru-RU" sz="8000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>
                <a:alpha val="35000"/>
              </a:srgbClr>
            </a:gs>
            <a:gs pos="39999">
              <a:srgbClr val="85C2FF">
                <a:alpha val="41000"/>
              </a:srgbClr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142844" y="142852"/>
            <a:ext cx="1071570" cy="107721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</a:p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928630" y="214290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i="1" dirty="0" smtClean="0"/>
              <a:t>Відповідь: </a:t>
            </a:r>
            <a:endParaRPr lang="ru-RU" sz="6000" b="1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3143248"/>
            <a:ext cx="737178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dirty="0" err="1" smtClean="0"/>
              <a:t>Одне</a:t>
            </a:r>
            <a:r>
              <a:rPr lang="ru-RU" sz="8800" dirty="0" smtClean="0"/>
              <a:t> (перше).</a:t>
            </a:r>
            <a:endParaRPr lang="ru-RU" sz="8800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>
                <a:alpha val="35000"/>
              </a:srgbClr>
            </a:gs>
            <a:gs pos="17999">
              <a:srgbClr val="99CCFF"/>
            </a:gs>
            <a:gs pos="36000">
              <a:srgbClr val="9966FF">
                <a:alpha val="45000"/>
              </a:srgbClr>
            </a:gs>
            <a:gs pos="61000">
              <a:srgbClr val="CC99FF">
                <a:alpha val="33000"/>
              </a:srgbClr>
            </a:gs>
            <a:gs pos="82001">
              <a:srgbClr val="99CCFF">
                <a:alpha val="26000"/>
              </a:srgbClr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142844" y="142852"/>
            <a:ext cx="1071570" cy="107721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11</a:t>
            </a:r>
          </a:p>
          <a:p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0"/>
            <a:ext cx="77152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 7 </a:t>
            </a:r>
            <a:r>
              <a:rPr lang="ru-RU" sz="3600" dirty="0" err="1" smtClean="0"/>
              <a:t>однакових</a:t>
            </a:r>
            <a:r>
              <a:rPr lang="ru-RU" sz="3600" dirty="0" smtClean="0"/>
              <a:t> </a:t>
            </a:r>
            <a:r>
              <a:rPr lang="ru-RU" sz="3600" dirty="0" err="1" smtClean="0"/>
              <a:t>квадратів</a:t>
            </a:r>
            <a:r>
              <a:rPr lang="ru-RU" sz="3600" dirty="0" smtClean="0"/>
              <a:t> </a:t>
            </a:r>
            <a:r>
              <a:rPr lang="ru-RU" sz="3600" dirty="0" err="1" smtClean="0"/>
              <a:t>складені</a:t>
            </a:r>
            <a:r>
              <a:rPr lang="ru-RU" sz="3600" dirty="0" smtClean="0"/>
              <a:t> </a:t>
            </a:r>
            <a:r>
              <a:rPr lang="ru-RU" sz="3600" dirty="0" err="1" smtClean="0"/>
              <a:t>з</a:t>
            </a:r>
            <a:r>
              <a:rPr lang="ru-RU" sz="3600" dirty="0" smtClean="0"/>
              <a:t> 22 </a:t>
            </a:r>
            <a:r>
              <a:rPr lang="ru-RU" sz="3600" dirty="0" err="1" smtClean="0"/>
              <a:t>сірників</a:t>
            </a:r>
            <a:r>
              <a:rPr lang="ru-RU" sz="3600" dirty="0" smtClean="0"/>
              <a:t>, </a:t>
            </a:r>
            <a:r>
              <a:rPr lang="ru-RU" sz="3600" dirty="0" err="1" smtClean="0"/>
              <a:t>утворюючи</a:t>
            </a:r>
            <a:r>
              <a:rPr lang="ru-RU" sz="3600" dirty="0" smtClean="0"/>
              <a:t> </a:t>
            </a:r>
            <a:r>
              <a:rPr lang="ru-RU" sz="3600" dirty="0" err="1" smtClean="0"/>
              <a:t>хрест</a:t>
            </a:r>
            <a:r>
              <a:rPr lang="ru-RU" sz="3600" dirty="0" smtClean="0"/>
              <a:t>. </a:t>
            </a:r>
            <a:r>
              <a:rPr lang="ru-RU" sz="3600" dirty="0" err="1" smtClean="0"/>
              <a:t>Заберіть</a:t>
            </a:r>
            <a:r>
              <a:rPr lang="ru-RU" sz="3600" dirty="0" smtClean="0"/>
              <a:t> 6 </a:t>
            </a:r>
            <a:r>
              <a:rPr lang="ru-RU" sz="3600" dirty="0" err="1" smtClean="0"/>
              <a:t>сірників</a:t>
            </a:r>
            <a:r>
              <a:rPr lang="ru-RU" sz="3600" dirty="0" smtClean="0"/>
              <a:t> так, </a:t>
            </a:r>
            <a:r>
              <a:rPr lang="ru-RU" sz="3600" dirty="0" err="1" smtClean="0"/>
              <a:t>щоб</a:t>
            </a:r>
            <a:r>
              <a:rPr lang="ru-RU" sz="3600" dirty="0" smtClean="0"/>
              <a:t> </a:t>
            </a:r>
            <a:r>
              <a:rPr lang="ru-RU" sz="3600" dirty="0" err="1" smtClean="0"/>
              <a:t>залишилося</a:t>
            </a:r>
            <a:r>
              <a:rPr lang="ru-RU" sz="3600" dirty="0" smtClean="0"/>
              <a:t> 4 таких самих </a:t>
            </a:r>
            <a:r>
              <a:rPr lang="ru-RU" sz="3600" dirty="0" err="1" smtClean="0"/>
              <a:t>квадрати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11266" name="Picture 2" descr="&amp;Scy;&amp;iukcy;&amp;mcy; &amp;kcy;&amp;vcy;&amp;acy;&amp;dcy;&amp;rcy;&amp;acy;&amp;tcy;&amp;iukcy;&amp;v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2214554"/>
            <a:ext cx="7358114" cy="452696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>
                <a:alpha val="35000"/>
              </a:srgbClr>
            </a:gs>
            <a:gs pos="17999">
              <a:srgbClr val="99CCFF"/>
            </a:gs>
            <a:gs pos="36000">
              <a:srgbClr val="9966FF">
                <a:alpha val="45000"/>
              </a:srgbClr>
            </a:gs>
            <a:gs pos="61000">
              <a:srgbClr val="CC99FF">
                <a:alpha val="33000"/>
              </a:srgbClr>
            </a:gs>
            <a:gs pos="82001">
              <a:srgbClr val="99CCFF">
                <a:alpha val="26000"/>
              </a:srgbClr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142844" y="142852"/>
            <a:ext cx="1071570" cy="107721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11</a:t>
            </a:r>
          </a:p>
          <a:p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928630" y="214290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i="1" dirty="0" smtClean="0"/>
              <a:t>Відповідь: </a:t>
            </a:r>
            <a:endParaRPr lang="ru-RU" sz="6000" b="1" i="1" dirty="0"/>
          </a:p>
        </p:txBody>
      </p:sp>
      <p:pic>
        <p:nvPicPr>
          <p:cNvPr id="51202" name="Picture 2" descr="&amp;Scy;&amp;iukcy;&amp;mcy; &amp;kcy;&amp;vcy;&amp;acy;&amp;dcy;&amp;rcy;&amp;acy;&amp;tcy;&amp;iukcy;&amp;vcy; - &amp;Vcy;&amp;iukcy;&amp;dcy;&amp;pcy;&amp;ocy;&amp;vcy;&amp;iukcy;&amp;dcy;&amp;soft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643050"/>
            <a:ext cx="7913832" cy="48688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>
                <a:alpha val="46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142844" y="142852"/>
            <a:ext cx="1071570" cy="10772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</a:p>
          <a:p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2000240"/>
            <a:ext cx="814393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dirty="0" err="1" smtClean="0"/>
              <a:t>Чи</a:t>
            </a:r>
            <a:r>
              <a:rPr lang="ru-RU" sz="8800" dirty="0" smtClean="0"/>
              <a:t> </a:t>
            </a:r>
            <a:r>
              <a:rPr lang="ru-RU" sz="8800" dirty="0" err="1" smtClean="0"/>
              <a:t>можуть</a:t>
            </a:r>
            <a:r>
              <a:rPr lang="ru-RU" sz="8800" dirty="0" smtClean="0"/>
              <a:t> бути</a:t>
            </a:r>
          </a:p>
          <a:p>
            <a:pPr algn="ctr"/>
            <a:r>
              <a:rPr lang="ru-RU" sz="8800" dirty="0" smtClean="0"/>
              <a:t> на </a:t>
            </a:r>
            <a:r>
              <a:rPr lang="ru-RU" sz="8800" dirty="0" err="1" smtClean="0"/>
              <a:t>яблуні</a:t>
            </a:r>
            <a:r>
              <a:rPr lang="ru-RU" sz="8800" dirty="0" smtClean="0"/>
              <a:t> </a:t>
            </a:r>
            <a:r>
              <a:rPr lang="ru-RU" sz="8800" dirty="0" err="1" smtClean="0"/>
              <a:t>яйця</a:t>
            </a:r>
            <a:r>
              <a:rPr lang="ru-RU" sz="8800" dirty="0" smtClean="0"/>
              <a:t>?</a:t>
            </a:r>
            <a:endParaRPr lang="ru-RU" sz="8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>
                <a:alpha val="46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142844" y="142852"/>
            <a:ext cx="1071570" cy="10772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</a:p>
          <a:p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928630" y="214290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i="1" dirty="0" smtClean="0"/>
              <a:t>Відповідь: </a:t>
            </a:r>
            <a:endParaRPr lang="ru-RU" sz="60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500306"/>
            <a:ext cx="8258479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dirty="0" smtClean="0"/>
              <a:t> Так.</a:t>
            </a:r>
          </a:p>
          <a:p>
            <a:pPr algn="ctr"/>
            <a:r>
              <a:rPr lang="ru-RU" sz="8000" dirty="0" smtClean="0"/>
              <a:t> </a:t>
            </a:r>
            <a:r>
              <a:rPr lang="ru-RU" sz="8000" dirty="0"/>
              <a:t>У</a:t>
            </a:r>
            <a:r>
              <a:rPr lang="ru-RU" sz="8000" dirty="0" smtClean="0"/>
              <a:t> </a:t>
            </a:r>
            <a:r>
              <a:rPr lang="ru-RU" sz="8000" dirty="0" err="1" smtClean="0"/>
              <a:t>пташинім</a:t>
            </a:r>
            <a:r>
              <a:rPr lang="ru-RU" sz="8000" dirty="0" smtClean="0"/>
              <a:t> </a:t>
            </a:r>
            <a:r>
              <a:rPr lang="ru-RU" sz="8000" dirty="0" err="1" smtClean="0"/>
              <a:t>гнізді</a:t>
            </a:r>
            <a:r>
              <a:rPr lang="ru-RU" sz="8000" dirty="0" smtClean="0"/>
              <a:t>.</a:t>
            </a:r>
            <a:endParaRPr lang="ru-RU" sz="80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>
                <a:alpha val="57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42852"/>
            <a:ext cx="1143008" cy="10772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</a:p>
          <a:p>
            <a:endParaRPr lang="uk-UA" dirty="0"/>
          </a:p>
        </p:txBody>
      </p:sp>
      <p:pic>
        <p:nvPicPr>
          <p:cNvPr id="22530" name="Picture 2" descr="&amp;Kcy;&amp;vcy;&amp;acy;&amp;dcy;&amp;rcy;&amp;acy;&amp;tcy; &amp;iukcy;&amp;zcy; 12 &amp;scy;&amp;iukcy;&amp;rcy;&amp;ncy;&amp;icy;&amp;kcy;&amp;iukcy;&amp;v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000240"/>
            <a:ext cx="4572030" cy="457203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00034" y="142852"/>
            <a:ext cx="92154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err="1" smtClean="0"/>
              <a:t>Заберіть</a:t>
            </a:r>
            <a:r>
              <a:rPr lang="ru-RU" sz="4000" b="1" dirty="0" smtClean="0"/>
              <a:t> 2 </a:t>
            </a:r>
            <a:r>
              <a:rPr lang="ru-RU" sz="4000" b="1" dirty="0" err="1" smtClean="0"/>
              <a:t>сірника</a:t>
            </a:r>
            <a:r>
              <a:rPr lang="ru-RU" sz="4000" b="1" dirty="0" smtClean="0"/>
              <a:t> так, </a:t>
            </a:r>
            <a:r>
              <a:rPr lang="ru-RU" sz="4000" b="1" dirty="0" err="1" smtClean="0"/>
              <a:t>щоб</a:t>
            </a:r>
            <a:r>
              <a:rPr lang="ru-RU" sz="4000" b="1" dirty="0" smtClean="0"/>
              <a:t> </a:t>
            </a:r>
          </a:p>
          <a:p>
            <a:pPr algn="ctr"/>
            <a:r>
              <a:rPr lang="ru-RU" sz="4000" b="1" dirty="0" err="1" smtClean="0"/>
              <a:t>утворилося</a:t>
            </a:r>
            <a:r>
              <a:rPr lang="ru-RU" sz="4000" b="1" dirty="0" smtClean="0"/>
              <a:t> 2 </a:t>
            </a:r>
            <a:r>
              <a:rPr lang="ru-RU" sz="4000" b="1" dirty="0" err="1" smtClean="0"/>
              <a:t>нерівних</a:t>
            </a:r>
            <a:r>
              <a:rPr lang="ru-RU" sz="4000" b="1" dirty="0" smtClean="0"/>
              <a:t> квадрата</a:t>
            </a:r>
            <a:endParaRPr lang="ru-RU" sz="4000" b="1" dirty="0"/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>
                <a:alpha val="52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42852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i="1" dirty="0" smtClean="0"/>
              <a:t>Відповідь: </a:t>
            </a:r>
            <a:endParaRPr lang="ru-RU" sz="6000" b="1" i="1" dirty="0"/>
          </a:p>
        </p:txBody>
      </p:sp>
      <p:pic>
        <p:nvPicPr>
          <p:cNvPr id="37890" name="Picture 2" descr="&amp;Kcy;&amp;vcy;&amp;acy;&amp;dcy;&amp;rcy;&amp;acy;&amp;tcy; &amp;iukcy;&amp;zcy; 12 &amp;scy;&amp;iukcy;&amp;rcy;&amp;ncy;&amp;icy;&amp;kcy;&amp;iukcy;&amp;vcy; - &amp;Vcy;&amp;iukcy;&amp;dcy;&amp;pcy;&amp;ocy;&amp;vcy;&amp;iukcy;&amp;dcy;&amp;softcy; &amp;ncy;&amp;acy; &amp;pcy;&amp;iecy;&amp;rcy;&amp;shcy;&amp;iecy; &amp;zcy;&amp;acy;&amp;vcy;&amp;dcy;&amp;acy;&amp;ncy;&amp;ncy;&amp;ya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357298"/>
            <a:ext cx="5286412" cy="5286414"/>
          </a:xfrm>
          <a:prstGeom prst="rect">
            <a:avLst/>
          </a:prstGeom>
          <a:noFill/>
        </p:spPr>
      </p:pic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357158" y="142852"/>
            <a:ext cx="1143008" cy="10772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</a:p>
          <a:p>
            <a:endParaRPr lang="uk-UA" dirty="0"/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>
                <a:alpha val="8000"/>
              </a:srgbClr>
            </a:gs>
            <a:gs pos="39999">
              <a:srgbClr val="85C2FF">
                <a:alpha val="63000"/>
              </a:srgbClr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1071570" cy="107721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</a:p>
          <a:p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643050"/>
            <a:ext cx="800105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err="1" smtClean="0"/>
              <a:t>Скільки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місяців</a:t>
            </a:r>
            <a:r>
              <a:rPr lang="ru-RU" sz="8000" b="1" dirty="0" smtClean="0"/>
              <a:t> у </a:t>
            </a:r>
            <a:r>
              <a:rPr lang="ru-RU" sz="8000" b="1" dirty="0" err="1" smtClean="0"/>
              <a:t>році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мають</a:t>
            </a:r>
            <a:r>
              <a:rPr lang="ru-RU" sz="8000" b="1" dirty="0" smtClean="0"/>
              <a:t> 28 </a:t>
            </a:r>
            <a:r>
              <a:rPr lang="ru-RU" sz="8000" b="1" dirty="0" err="1" smtClean="0"/>
              <a:t>днів</a:t>
            </a:r>
            <a:r>
              <a:rPr lang="ru-RU" sz="8000" b="1" dirty="0" smtClean="0"/>
              <a:t>?</a:t>
            </a:r>
            <a:endParaRPr lang="ru-RU" sz="8000" b="1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>
                <a:alpha val="8000"/>
              </a:srgbClr>
            </a:gs>
            <a:gs pos="39999">
              <a:srgbClr val="85C2FF">
                <a:alpha val="63000"/>
              </a:srgbClr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285720" y="214290"/>
            <a:ext cx="1071570" cy="107721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</a:p>
          <a:p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714348" y="357166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i="1" dirty="0" smtClean="0"/>
              <a:t>Відповідь: </a:t>
            </a:r>
            <a:endParaRPr lang="ru-RU" sz="60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285992"/>
            <a:ext cx="778674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dirty="0" smtClean="0"/>
              <a:t> </a:t>
            </a:r>
            <a:r>
              <a:rPr lang="ru-RU" sz="8800" b="1" dirty="0" err="1"/>
              <a:t>В</a:t>
            </a:r>
            <a:r>
              <a:rPr lang="ru-RU" sz="8800" b="1" dirty="0" err="1" smtClean="0"/>
              <a:t>сі</a:t>
            </a:r>
            <a:r>
              <a:rPr lang="ru-RU" sz="8800" b="1" dirty="0" smtClean="0"/>
              <a:t>  </a:t>
            </a:r>
            <a:r>
              <a:rPr lang="ru-RU" sz="8800" b="1" dirty="0" err="1" smtClean="0"/>
              <a:t>місяці</a:t>
            </a:r>
            <a:r>
              <a:rPr lang="ru-RU" sz="8800" b="1" dirty="0" smtClean="0"/>
              <a:t> </a:t>
            </a:r>
            <a:r>
              <a:rPr lang="ru-RU" sz="8800" b="1" dirty="0" err="1" smtClean="0"/>
              <a:t>мають</a:t>
            </a:r>
            <a:r>
              <a:rPr lang="ru-RU" sz="8800" b="1" dirty="0" smtClean="0"/>
              <a:t> 28 </a:t>
            </a:r>
            <a:r>
              <a:rPr lang="ru-RU" sz="8800" b="1" dirty="0" err="1" smtClean="0"/>
              <a:t>днів</a:t>
            </a:r>
            <a:endParaRPr lang="ru-RU" sz="9600" b="1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</p:cNvPr>
          <p:cNvSpPr txBox="1"/>
          <p:nvPr/>
        </p:nvSpPr>
        <p:spPr>
          <a:xfrm>
            <a:off x="285720" y="214290"/>
            <a:ext cx="1071570" cy="107721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uk-UA" sz="3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857364"/>
            <a:ext cx="87868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/>
              <a:t>На </a:t>
            </a:r>
            <a:r>
              <a:rPr lang="ru-RU" sz="8000" b="1" dirty="0" err="1" smtClean="0"/>
              <a:t>що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найбільше</a:t>
            </a:r>
            <a:r>
              <a:rPr lang="ru-RU" sz="8000" b="1" dirty="0" smtClean="0"/>
              <a:t> схожа половина апельсина?</a:t>
            </a:r>
            <a:endParaRPr lang="ru-RU" sz="8000" b="1" dirty="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</p:cNvPr>
          <p:cNvSpPr txBox="1"/>
          <p:nvPr/>
        </p:nvSpPr>
        <p:spPr>
          <a:xfrm>
            <a:off x="285720" y="214290"/>
            <a:ext cx="1071570" cy="107721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uk-UA" sz="3200" b="1" cap="all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714348" y="357166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i="1" dirty="0" smtClean="0"/>
              <a:t>Відповідь: </a:t>
            </a:r>
            <a:endParaRPr lang="ru-RU" sz="60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5299" y="2500306"/>
            <a:ext cx="8806450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>
                <a:latin typeface="Calibri" pitchFamily="34" charset="0"/>
              </a:rPr>
              <a:t>На другу половину </a:t>
            </a:r>
          </a:p>
          <a:p>
            <a:pPr algn="ctr"/>
            <a:r>
              <a:rPr lang="ru-RU" sz="8000" b="1" dirty="0" smtClean="0">
                <a:latin typeface="Calibri" pitchFamily="34" charset="0"/>
              </a:rPr>
              <a:t>апельсина.</a:t>
            </a:r>
            <a:endParaRPr lang="ru-RU" sz="8000" b="1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>
                <a:alpha val="31000"/>
              </a:srgbClr>
            </a:gs>
            <a:gs pos="100000">
              <a:srgbClr val="663012">
                <a:alpha val="28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 action="ppaction://hlinksldjump"/>
          </p:cNvPr>
          <p:cNvSpPr txBox="1"/>
          <p:nvPr/>
        </p:nvSpPr>
        <p:spPr>
          <a:xfrm>
            <a:off x="285720" y="214290"/>
            <a:ext cx="1071570" cy="10772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uk-UA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sz="32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</a:p>
          <a:p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857356" y="0"/>
            <a:ext cx="70009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err="1" smtClean="0"/>
              <a:t>Перекладіть</a:t>
            </a:r>
            <a:r>
              <a:rPr lang="ru-RU" sz="4000" b="1" dirty="0" smtClean="0"/>
              <a:t> 3 </a:t>
            </a:r>
            <a:r>
              <a:rPr lang="ru-RU" sz="4000" b="1" dirty="0" err="1" smtClean="0"/>
              <a:t>сірника</a:t>
            </a:r>
            <a:r>
              <a:rPr lang="ru-RU" sz="4000" b="1" dirty="0" smtClean="0"/>
              <a:t> так, </a:t>
            </a:r>
            <a:r>
              <a:rPr lang="ru-RU" sz="4000" b="1" dirty="0" err="1" smtClean="0"/>
              <a:t>щоб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стріла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поміняла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свій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напрямок</a:t>
            </a:r>
            <a:r>
              <a:rPr lang="ru-RU" sz="4000" b="1" dirty="0" smtClean="0"/>
              <a:t> на </a:t>
            </a:r>
            <a:r>
              <a:rPr lang="ru-RU" sz="4000" b="1" dirty="0" err="1" smtClean="0"/>
              <a:t>протилежний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  <p:pic>
        <p:nvPicPr>
          <p:cNvPr id="18434" name="Picture 2" descr="&amp;Scy;&amp;tcy;&amp;rcy;&amp;iukcy;&amp;lcy;&amp;kcy;&amp;a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2071678"/>
            <a:ext cx="5786478" cy="452631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145</Words>
  <Application>Microsoft Office PowerPoint</Application>
  <PresentationFormat>Экран (4:3)</PresentationFormat>
  <Paragraphs>117</Paragraphs>
  <Slides>26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9</cp:revision>
  <dcterms:created xsi:type="dcterms:W3CDTF">2013-02-18T17:36:51Z</dcterms:created>
  <dcterms:modified xsi:type="dcterms:W3CDTF">2013-02-18T18:59:33Z</dcterms:modified>
</cp:coreProperties>
</file>