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12_%D0%B0%D0%BF%D1%80%D0%B5%D0%BB%D1%8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490691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4052192" cy="1800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vi-VN" sz="4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Александр Николаевич Островский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3240360" cy="17526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nstantia" pitchFamily="18" charset="0"/>
              </a:rPr>
              <a:t>(1823 -</a:t>
            </a:r>
            <a:r>
              <a:rPr lang="en-US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nstantia" pitchFamily="18" charset="0"/>
              </a:rPr>
              <a:t>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onstantia" pitchFamily="18" charset="0"/>
              </a:rPr>
              <a:t>1886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)</a:t>
            </a:r>
            <a:endParaRPr lang="ru-RU" sz="3200" b="1" i="1" dirty="0">
              <a:ln w="50800"/>
              <a:solidFill>
                <a:schemeClr val="bg1">
                  <a:shade val="5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Lyudvig-Van-Bethoven---Melodiya-Slez-Bethoven-Ne-pisalas_-podobnaya-muzyka-v-nachale-19-veka-Tak-kto-zhe-avtor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525344"/>
            <a:ext cx="160784" cy="1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410712"/>
            <a:ext cx="4536504" cy="4266088"/>
          </a:xfrm>
        </p:spPr>
        <p:txBody>
          <a:bodyPr>
            <a:normAutofit/>
          </a:bodyPr>
          <a:lstStyle/>
          <a:p>
            <a:r>
              <a:rPr lang="ru-RU" sz="1800" i="1" dirty="0"/>
              <a:t>Драматург жил в гражданском браке с простолюдинкой </a:t>
            </a:r>
            <a:r>
              <a:rPr lang="ru-RU" sz="1800" b="1" i="1" dirty="0"/>
              <a:t>Агафьей Ивановной</a:t>
            </a:r>
            <a:r>
              <a:rPr lang="ru-RU" sz="1800" i="1" dirty="0"/>
              <a:t>, но все их дети умерли в раннем возрасте. Не имевшая образования, но женщина умная, с тонкой, легко ранимой душой, она понимала драматурга и была самым первым читателем и критиком его произведений. С Агафьей Ивановной Островский прожил около двадцати </a:t>
            </a:r>
            <a:r>
              <a:rPr lang="ru-RU" sz="1800" i="1" dirty="0" smtClean="0"/>
              <a:t>лет</a:t>
            </a:r>
            <a:r>
              <a:rPr lang="ru-RU" sz="1800" i="1" dirty="0" smtClean="0"/>
              <a:t>.</a:t>
            </a:r>
            <a:endParaRPr lang="en-US" sz="1800" i="1" dirty="0" smtClean="0"/>
          </a:p>
          <a:p>
            <a:endParaRPr lang="en-US" sz="1800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0" b="3876"/>
          <a:stretch/>
        </p:blipFill>
        <p:spPr>
          <a:xfrm>
            <a:off x="5353000" y="381000"/>
            <a:ext cx="3433884" cy="4145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4914096"/>
            <a:ext cx="4296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"/>
            </a:pPr>
            <a:r>
              <a:rPr lang="ru-RU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А через два года после её кончины, в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1869 году</a:t>
            </a:r>
            <a:r>
              <a:rPr lang="ru-RU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обвенчался с </a:t>
            </a:r>
            <a:r>
              <a:rPr lang="ru-RU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артисткой </a:t>
            </a:r>
            <a:r>
              <a:rPr lang="ru-RU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Марией Васильевной Бахметьевой</a:t>
            </a:r>
            <a:r>
              <a:rPr lang="ru-RU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которая родила ему четырёх сыновей и двух дочерей.</a:t>
            </a:r>
            <a:endParaRPr lang="ru-RU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424936" cy="4680520"/>
          </a:xfrm>
        </p:spPr>
        <p:txBody>
          <a:bodyPr>
            <a:noAutofit/>
          </a:bodyPr>
          <a:lstStyle/>
          <a:p>
            <a:r>
              <a:rPr lang="ru-RU" sz="1800" i="1" dirty="0"/>
              <a:t>Несмотря на то, что его пьесы делали хорошие сборы и что в 1883 году император Александр III пожаловал ему ежегодную пенсию в 3 тыс. рублей, денежные проблемы не оставляли Островского до последних дней его жизни. Здоровье не отвечало тем планам, какие он ставил перед собой. Усиленная работа быстро истощила организм.</a:t>
            </a:r>
          </a:p>
          <a:p>
            <a:r>
              <a:rPr lang="ru-RU" sz="1800" b="1" i="1" dirty="0"/>
              <a:t>2 (14) июня 1886 года</a:t>
            </a:r>
            <a:r>
              <a:rPr lang="ru-RU" sz="1800" i="1" dirty="0"/>
              <a:t> Островский </a:t>
            </a:r>
            <a:r>
              <a:rPr lang="ru-RU" sz="1800" b="1" i="1" dirty="0"/>
              <a:t>скончался в своём костромском имении </a:t>
            </a:r>
            <a:r>
              <a:rPr lang="ru-RU" sz="1800" b="1" i="1" dirty="0" err="1"/>
              <a:t>Щелыково</a:t>
            </a:r>
            <a:r>
              <a:rPr lang="ru-RU" sz="1800" b="1" i="1" dirty="0"/>
              <a:t>. </a:t>
            </a:r>
            <a:r>
              <a:rPr lang="ru-RU" sz="1800" i="1" dirty="0"/>
              <a:t>Похоронили писателя рядом с отцом, на церковном кладбище у Храма во имя Святителя Николая Чудотворца в селе </a:t>
            </a:r>
            <a:r>
              <a:rPr lang="ru-RU" sz="1800" i="1" dirty="0" err="1"/>
              <a:t>Николо</a:t>
            </a:r>
            <a:r>
              <a:rPr lang="ru-RU" sz="1800" i="1" dirty="0"/>
              <a:t>-Бережки Костромской губернии. На погребенье Александр III пожаловал из сумм кабинета 3000 рублей; вдове, нераздельно с 2 детьми, была назначена пенсия в 3000 рублей, а на воспитание трёх сыновей и дочери — 2400 рублей в год.</a:t>
            </a:r>
          </a:p>
          <a:p>
            <a:r>
              <a:rPr lang="ru-RU" sz="1800" i="1" dirty="0"/>
              <a:t>Впоследствии в семейном некрополе были похоронены вдова писателя М. В. Островская, актриса Малого театра, и дочь М. А. </a:t>
            </a:r>
            <a:r>
              <a:rPr lang="ru-RU" sz="1800" i="1" dirty="0" err="1"/>
              <a:t>Шателен</a:t>
            </a:r>
            <a:r>
              <a:rPr lang="ru-RU" sz="1800" i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756525" cy="895980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Последние годы жизни</a:t>
            </a:r>
            <a:endParaRPr lang="ru-RU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3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908720"/>
            <a:ext cx="8496944" cy="5805264"/>
          </a:xfrm>
        </p:spPr>
        <p:txBody>
          <a:bodyPr>
            <a:normAutofit lnSpcReduction="10000"/>
          </a:bodyPr>
          <a:lstStyle/>
          <a:p>
            <a:r>
              <a:rPr lang="ru-RU" sz="1900" i="1" dirty="0" smtClean="0"/>
              <a:t>Ныне </a:t>
            </a:r>
            <a:r>
              <a:rPr lang="ru-RU" sz="1900" i="1" dirty="0"/>
              <a:t>в </a:t>
            </a:r>
            <a:r>
              <a:rPr lang="ru-RU" sz="1900" i="1" dirty="0" err="1"/>
              <a:t>Щелыкове</a:t>
            </a:r>
            <a:r>
              <a:rPr lang="ru-RU" sz="1900" i="1" dirty="0"/>
              <a:t> (Костромская область</a:t>
            </a:r>
            <a:r>
              <a:rPr lang="ru-RU" sz="1900" i="1" dirty="0" smtClean="0"/>
              <a:t>)</a:t>
            </a:r>
            <a:r>
              <a:rPr lang="ru-RU" sz="1900" i="1" dirty="0"/>
              <a:t> располагается мемориальный и природный музей-заповедник </a:t>
            </a:r>
            <a:r>
              <a:rPr lang="ru-RU" sz="1900" i="1" dirty="0" smtClean="0"/>
              <a:t>драматурга.</a:t>
            </a:r>
            <a:endParaRPr lang="ru-RU" sz="1900" i="1" dirty="0"/>
          </a:p>
          <a:p>
            <a:r>
              <a:rPr lang="ru-RU" sz="1900" i="1" dirty="0"/>
              <a:t>Раз в пять лет, начиная </a:t>
            </a:r>
            <a:r>
              <a:rPr lang="ru-RU" sz="1900" b="1" i="1" dirty="0"/>
              <a:t>с 1973 года</a:t>
            </a:r>
            <a:r>
              <a:rPr lang="ru-RU" sz="1900" i="1" dirty="0"/>
              <a:t>, зажигает огни сцены Всероссийский театральный </a:t>
            </a:r>
            <a:r>
              <a:rPr lang="ru-RU" sz="1900" b="1" i="1" dirty="0"/>
              <a:t>фестиваль «Дни Островского в Костроме», </a:t>
            </a:r>
            <a:r>
              <a:rPr lang="ru-RU" sz="1900" i="1" dirty="0"/>
              <a:t>который курируется Министерством культуры Российской Федерации и Всероссийским театральным </a:t>
            </a:r>
            <a:r>
              <a:rPr lang="ru-RU" sz="1900" i="1" dirty="0" smtClean="0"/>
              <a:t>обществом.</a:t>
            </a:r>
            <a:endParaRPr lang="ru-RU" sz="1900" i="1" dirty="0"/>
          </a:p>
          <a:p>
            <a:r>
              <a:rPr lang="ru-RU" sz="1900" i="1" dirty="0"/>
              <a:t>Пьесы Островского не сходят со сцены. Многие его произведения были экранизированы или послужили основой создания </a:t>
            </a:r>
            <a:r>
              <a:rPr lang="ru-RU" sz="1900" i="1" dirty="0" smtClean="0"/>
              <a:t>кино </a:t>
            </a:r>
            <a:r>
              <a:rPr lang="ru-RU" sz="1900" i="1" dirty="0"/>
              <a:t>и телесценариев.</a:t>
            </a:r>
          </a:p>
          <a:p>
            <a:r>
              <a:rPr lang="ru-RU" sz="1900" i="1" dirty="0"/>
              <a:t>К числу экранизаций, наиболее популярных в России, относится комедия Константина </a:t>
            </a:r>
            <a:r>
              <a:rPr lang="ru-RU" sz="1900" i="1" dirty="0" err="1"/>
              <a:t>Воинова</a:t>
            </a:r>
            <a:r>
              <a:rPr lang="ru-RU" sz="1900" i="1" dirty="0"/>
              <a:t> «Женитьба </a:t>
            </a:r>
            <a:r>
              <a:rPr lang="ru-RU" sz="1900" i="1" dirty="0" err="1"/>
              <a:t>Бальзаминова</a:t>
            </a:r>
            <a:r>
              <a:rPr lang="ru-RU" sz="1900" i="1" dirty="0" smtClean="0"/>
              <a:t>»</a:t>
            </a:r>
            <a:r>
              <a:rPr lang="ru-RU" sz="1900" i="1" dirty="0"/>
              <a:t> </a:t>
            </a:r>
            <a:r>
              <a:rPr lang="ru-RU" sz="1900" i="1" dirty="0" smtClean="0"/>
              <a:t>(</a:t>
            </a:r>
            <a:r>
              <a:rPr lang="ru-RU" sz="1900" i="1" dirty="0"/>
              <a:t>1964, в главной роли — Г. Вицин).</a:t>
            </a:r>
          </a:p>
          <a:p>
            <a:r>
              <a:rPr lang="ru-RU" sz="1900" i="1" dirty="0"/>
              <a:t>Большую популярность завоевал кинофильм «Жестокий романс», снятый Эльдаром Рязановым по мотивам «Бесприданницы» (1984).</a:t>
            </a:r>
          </a:p>
          <a:p>
            <a:r>
              <a:rPr lang="ru-RU" sz="1900" i="1" dirty="0"/>
              <a:t>В 2005 году режиссёр Евгений Гинзбург получил главный приз (Гран-при «Гранатовый браслет») одиннадцатого Российского фестиваля «Литература и кино» (Гатчина) "за невероятную до изумления трактовку великой пьесы А. Н. Островского «Без вины виноватые» в фильме «Анна» (2005, сценарий Г. Данелия и Рустама </a:t>
            </a:r>
            <a:r>
              <a:rPr lang="ru-RU" sz="1900" i="1" dirty="0" err="1"/>
              <a:t>Ибрагимбекова</a:t>
            </a:r>
            <a:r>
              <a:rPr lang="ru-RU" sz="1900" i="1" dirty="0"/>
              <a:t>; в главной роли — оперная певица Любовь </a:t>
            </a:r>
            <a:r>
              <a:rPr lang="ru-RU" sz="1900" i="1" dirty="0" err="1"/>
              <a:t>Казарновская</a:t>
            </a:r>
            <a:r>
              <a:rPr lang="ru-RU" sz="1900" i="1" dirty="0" smtClean="0"/>
              <a:t>).</a:t>
            </a:r>
            <a:endParaRPr lang="ru-RU" sz="1900" b="1" i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756525" cy="838076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Память</a:t>
            </a:r>
            <a:endParaRPr lang="ru-RU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99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188640"/>
            <a:ext cx="7898954" cy="1800200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Памятник Островскому перед зданием Малого театра </a:t>
            </a:r>
            <a:r>
              <a:rPr lang="en-US" sz="4400" b="1" i="1" dirty="0" smtClean="0">
                <a:latin typeface="+mn-lt"/>
              </a:rPr>
              <a:t>(</a:t>
            </a:r>
            <a:r>
              <a:rPr lang="ru-RU" sz="4400" b="1" i="1" dirty="0" smtClean="0">
                <a:latin typeface="+mn-lt"/>
              </a:rPr>
              <a:t>27 </a:t>
            </a:r>
            <a:r>
              <a:rPr lang="ru-RU" sz="4400" b="1" i="1" dirty="0">
                <a:latin typeface="+mn-lt"/>
              </a:rPr>
              <a:t>мая 1929 </a:t>
            </a:r>
            <a:r>
              <a:rPr lang="ru-RU" sz="4400" b="1" i="1" dirty="0" smtClean="0">
                <a:latin typeface="+mn-lt"/>
              </a:rPr>
              <a:t>года</a:t>
            </a:r>
            <a:r>
              <a:rPr lang="en-US" sz="4400" b="1" i="1" dirty="0" smtClean="0">
                <a:latin typeface="+mn-lt"/>
              </a:rPr>
              <a:t>)</a:t>
            </a:r>
            <a:endParaRPr lang="ru-RU" sz="4400" b="1" i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9" t="1890" r="6540" b="4393"/>
          <a:stretch/>
        </p:blipFill>
        <p:spPr>
          <a:xfrm>
            <a:off x="1259632" y="2132856"/>
            <a:ext cx="6768752" cy="444352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36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6855346" cy="1080095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Родители</a:t>
            </a:r>
            <a:endParaRPr lang="ru-RU" sz="44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4608512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Александр Николаевич </a:t>
            </a:r>
            <a:r>
              <a:rPr lang="ru-RU" sz="1800" i="1" dirty="0" smtClean="0"/>
              <a:t>Островский</a:t>
            </a:r>
            <a:r>
              <a:rPr lang="en-US" sz="1800" i="1" dirty="0" smtClean="0"/>
              <a:t> </a:t>
            </a:r>
            <a:r>
              <a:rPr lang="ru-RU" sz="1800" b="1" i="1" dirty="0" smtClean="0"/>
              <a:t>родился</a:t>
            </a:r>
            <a:r>
              <a:rPr lang="ru-RU" sz="1800" b="1" i="1" dirty="0" smtClean="0"/>
              <a:t> 31марта (12</a:t>
            </a:r>
            <a:r>
              <a:rPr lang="ru-RU" sz="1800" b="1" i="1" dirty="0" smtClean="0">
                <a:hlinkClick r:id="rId2" tooltip="12 апреля"/>
              </a:rPr>
              <a:t> </a:t>
            </a:r>
            <a:r>
              <a:rPr lang="ru-RU" sz="1800" b="1" i="1" dirty="0" smtClean="0"/>
              <a:t>апреля) 1823  года</a:t>
            </a:r>
            <a:r>
              <a:rPr lang="ru-RU" sz="1800" i="1" dirty="0" smtClean="0"/>
              <a:t> в Москве на Малой Ордынке. </a:t>
            </a:r>
            <a:endParaRPr lang="en-US" sz="1800" i="1" dirty="0" smtClean="0"/>
          </a:p>
          <a:p>
            <a:r>
              <a:rPr lang="ru-RU" sz="1800" b="1" i="1" dirty="0" smtClean="0"/>
              <a:t>Отец</a:t>
            </a:r>
            <a:r>
              <a:rPr lang="ru-RU" sz="1800" i="1" dirty="0" smtClean="0"/>
              <a:t> </a:t>
            </a:r>
            <a:r>
              <a:rPr lang="ru-RU" sz="1800" i="1" dirty="0" smtClean="0"/>
              <a:t>его, </a:t>
            </a:r>
            <a:r>
              <a:rPr lang="ru-RU" sz="1800" b="1" i="1" dirty="0" smtClean="0"/>
              <a:t>Николай Фёдорович</a:t>
            </a:r>
            <a:r>
              <a:rPr lang="ru-RU" sz="1800" i="1" dirty="0" smtClean="0"/>
              <a:t>, был сыном священника, сам окончил Костромскую семинарию, затем Московскую духовную академию, однако стал практиковать как судебный стряпчий, занимаясь имущественными и коммерческими делами; дослужился до чина титулярного советника, а в 1839 году</a:t>
            </a:r>
            <a:r>
              <a:rPr lang="ru-RU" sz="1800" i="1" dirty="0"/>
              <a:t> получил </a:t>
            </a:r>
            <a:r>
              <a:rPr lang="ru-RU" sz="1800" i="1" dirty="0" smtClean="0"/>
              <a:t>дворянство. </a:t>
            </a:r>
            <a:endParaRPr lang="en-US" sz="1800" i="1" dirty="0" smtClean="0"/>
          </a:p>
          <a:p>
            <a:r>
              <a:rPr lang="ru-RU" sz="1800" b="1" i="1" dirty="0" smtClean="0"/>
              <a:t>Мать</a:t>
            </a:r>
            <a:r>
              <a:rPr lang="ru-RU" sz="1800" b="1" i="1" dirty="0"/>
              <a:t>, Любовь Ивановна </a:t>
            </a:r>
            <a:r>
              <a:rPr lang="ru-RU" sz="1800" i="1" dirty="0" err="1"/>
              <a:t>Саввина</a:t>
            </a:r>
            <a:r>
              <a:rPr lang="ru-RU" sz="1800" i="1" dirty="0"/>
              <a:t>, дочь </a:t>
            </a:r>
            <a:r>
              <a:rPr lang="ru-RU" sz="1800" i="1" dirty="0" smtClean="0"/>
              <a:t>пономаря, </a:t>
            </a:r>
            <a:r>
              <a:rPr lang="ru-RU" sz="1800" i="1" dirty="0"/>
              <a:t>ушла из жизни, когда Александру шёл всего восьмой год. </a:t>
            </a:r>
            <a:endParaRPr lang="en-US" sz="1800" i="1" dirty="0" smtClean="0"/>
          </a:p>
          <a:p>
            <a:r>
              <a:rPr lang="ru-RU" sz="1800" i="1" dirty="0" smtClean="0"/>
              <a:t>В </a:t>
            </a:r>
            <a:r>
              <a:rPr lang="ru-RU" sz="1800" i="1" dirty="0"/>
              <a:t>семье было четверо детей. Семья жила в достатке, уделялось большое внимание учёбе детей, получавших домашнее образование. </a:t>
            </a:r>
            <a:endParaRPr lang="en-US" sz="1800" i="1" dirty="0" smtClean="0"/>
          </a:p>
          <a:p>
            <a:r>
              <a:rPr lang="ru-RU" sz="1800" i="1" dirty="0" smtClean="0"/>
              <a:t>Через </a:t>
            </a:r>
            <a:r>
              <a:rPr lang="ru-RU" sz="1800" i="1" dirty="0"/>
              <a:t>пять лет после смерти матери отец женился на баронессе Эмилии Андреевне фон </a:t>
            </a:r>
            <a:r>
              <a:rPr lang="ru-RU" sz="1800" i="1" dirty="0" err="1"/>
              <a:t>Тессин</a:t>
            </a:r>
            <a:r>
              <a:rPr lang="ru-RU" sz="1800" i="1" dirty="0"/>
              <a:t>, дочери обрусевшего шведского дворянина. С мачехой детям повезло: она окружила их заботой и продолжила заниматься их </a:t>
            </a:r>
            <a:r>
              <a:rPr lang="ru-RU" sz="1800" i="1" dirty="0" smtClean="0"/>
              <a:t>обучением.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941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8" y="440666"/>
            <a:ext cx="4273656" cy="568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76671"/>
            <a:ext cx="4219075" cy="561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609161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Ивановна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Саввина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7" y="6091613"/>
            <a:ext cx="4219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Николай Федорович Островский</a:t>
            </a:r>
          </a:p>
        </p:txBody>
      </p:sp>
    </p:spTree>
    <p:extLst>
      <p:ext uri="{BB962C8B-B14F-4D97-AF65-F5344CB8AC3E}">
        <p14:creationId xmlns:p14="http://schemas.microsoft.com/office/powerpoint/2010/main" val="11216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08912" cy="4679950"/>
          </a:xfrm>
        </p:spPr>
        <p:txBody>
          <a:bodyPr>
            <a:normAutofit/>
          </a:bodyPr>
          <a:lstStyle/>
          <a:p>
            <a:r>
              <a:rPr lang="ru-RU" sz="1800" i="1" dirty="0"/>
              <a:t>Детство и часть юности Островского прошли в центре Замоскворечья. Благодаря большой библиотеке отца он рано познакомился с русской литературой и почувствовал наклонность к писательству, но отец хотел сделать из него юриста. </a:t>
            </a:r>
            <a:endParaRPr lang="en-US" sz="1800" i="1" dirty="0" smtClean="0"/>
          </a:p>
          <a:p>
            <a:r>
              <a:rPr lang="ru-RU" sz="1800" b="1" i="1" dirty="0" smtClean="0"/>
              <a:t>В</a:t>
            </a:r>
            <a:r>
              <a:rPr lang="ru-RU" sz="1800" b="1" i="1" dirty="0"/>
              <a:t> 1835 году </a:t>
            </a:r>
            <a:r>
              <a:rPr lang="ru-RU" sz="1800" i="1" dirty="0"/>
              <a:t>Островский </a:t>
            </a:r>
            <a:r>
              <a:rPr lang="ru-RU" sz="1800" b="1" i="1" dirty="0"/>
              <a:t>поступил в 1-ю Московскую гимназию</a:t>
            </a:r>
            <a:r>
              <a:rPr lang="ru-RU" sz="1800" i="1" dirty="0"/>
              <a:t>, по </a:t>
            </a:r>
            <a:r>
              <a:rPr lang="ru-RU" sz="1800" b="1" i="1" dirty="0"/>
              <a:t>окончании </a:t>
            </a:r>
            <a:r>
              <a:rPr lang="ru-RU" sz="1800" i="1" dirty="0"/>
              <a:t>которой </a:t>
            </a:r>
            <a:r>
              <a:rPr lang="ru-RU" sz="1800" b="1" i="1" dirty="0"/>
              <a:t>в 1840 году </a:t>
            </a:r>
            <a:r>
              <a:rPr lang="ru-RU" sz="1800" i="1" dirty="0"/>
              <a:t>стал студентом юридического факультета Московского университета, но окончить курс ему не удалось, так как он поругался с одним из преподавателей (учился до 1843). </a:t>
            </a:r>
            <a:endParaRPr lang="en-US" sz="1800" i="1" dirty="0" smtClean="0"/>
          </a:p>
          <a:p>
            <a:r>
              <a:rPr lang="ru-RU" sz="1800" i="1" dirty="0" smtClean="0"/>
              <a:t>По </a:t>
            </a:r>
            <a:r>
              <a:rPr lang="ru-RU" sz="1800" i="1" dirty="0"/>
              <a:t>желанию отца Островский поступил на </a:t>
            </a:r>
            <a:r>
              <a:rPr lang="ru-RU" sz="1800" i="1" dirty="0" smtClean="0"/>
              <a:t>службу писцом</a:t>
            </a:r>
            <a:r>
              <a:rPr lang="ru-RU" sz="1800" i="1" dirty="0"/>
              <a:t> в суд и служил в московских судах до 1851 года; первое его жалование составляло 4 рубля в месяц, через некоторое время оно возросло до 15 рублей.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712968" cy="982092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Детство и юность</a:t>
            </a:r>
            <a:endParaRPr lang="ru-RU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992872"/>
            <a:ext cx="4896544" cy="5219288"/>
          </a:xfrm>
        </p:spPr>
        <p:txBody>
          <a:bodyPr>
            <a:noAutofit/>
          </a:bodyPr>
          <a:lstStyle/>
          <a:p>
            <a:r>
              <a:rPr lang="ru-RU" sz="1800" b="1" i="1" dirty="0"/>
              <a:t>К 1846 году</a:t>
            </a:r>
            <a:r>
              <a:rPr lang="ru-RU" sz="1800" i="1" dirty="0"/>
              <a:t> Островским уже было </a:t>
            </a:r>
            <a:r>
              <a:rPr lang="ru-RU" sz="1800" b="1" i="1" dirty="0"/>
              <a:t>написано много сцен </a:t>
            </a:r>
            <a:r>
              <a:rPr lang="ru-RU" sz="1800" i="1" dirty="0"/>
              <a:t>из купеческого быта и задумана комедия «Несостоятельный должник» (по другим сведениям пьеса называлась «Картина семейного счастья»; впоследствии — «Свои люди — сочтёмся!»). Наброски к этой комедии и очерк «Записки замоскворецкого жителя» были напечатаны в одном из номеров «Московского Городского Листка» в 1847 году. Под текстом значилось: «А. О.» и «Д. Г.», то есть Дмитрий Горев, провинциальный актёр, предложивший Островскому сотрудничество. Это сотрудничество не пошло дальше одной сцены, а впоследствии послужило для Островского источником большой неприятности, так как дало его недоброжелателям повод обвинять его в плагиате.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7756525" cy="982092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Первая слава</a:t>
            </a:r>
            <a:endParaRPr lang="ru-RU" sz="4400" b="1" i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9" t="2407" r="4055" b="4061"/>
          <a:stretch/>
        </p:blipFill>
        <p:spPr>
          <a:xfrm>
            <a:off x="5004047" y="1340768"/>
            <a:ext cx="3946893" cy="4871392"/>
          </a:xfrm>
          <a:prstGeom prst="rect">
            <a:avLst/>
          </a:prstGeom>
          <a:effectLst>
            <a:softEdge rad="3175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70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4464496" cy="4896544"/>
          </a:xfrm>
        </p:spPr>
        <p:txBody>
          <a:bodyPr>
            <a:normAutofit/>
          </a:bodyPr>
          <a:lstStyle/>
          <a:p>
            <a:r>
              <a:rPr lang="ru-RU" sz="1800" i="1" dirty="0"/>
              <a:t>Литературную известность Островскому принесла комедия «Свои люди — сочтёмся!» (первоначальное название — «Банкрот»), </a:t>
            </a:r>
            <a:r>
              <a:rPr lang="ru-RU" sz="1800" b="1" i="1" dirty="0"/>
              <a:t>опубликованная в 1850 году</a:t>
            </a:r>
            <a:r>
              <a:rPr lang="ru-RU" sz="1800" i="1" dirty="0"/>
              <a:t>. </a:t>
            </a:r>
            <a:endParaRPr lang="en-US" sz="1800" i="1" dirty="0" smtClean="0"/>
          </a:p>
          <a:p>
            <a:r>
              <a:rPr lang="ru-RU" sz="1800" i="1" dirty="0" smtClean="0"/>
              <a:t>Пьеса </a:t>
            </a:r>
            <a:r>
              <a:rPr lang="ru-RU" sz="1800" i="1" dirty="0"/>
              <a:t>вызвала одобрительные отклики H. В. Гоголя, И. А. </a:t>
            </a:r>
            <a:r>
              <a:rPr lang="ru-RU" sz="1800" i="1" dirty="0" smtClean="0"/>
              <a:t>Гончарова.</a:t>
            </a:r>
            <a:endParaRPr lang="en-US" sz="1800" i="1" dirty="0" smtClean="0"/>
          </a:p>
          <a:p>
            <a:r>
              <a:rPr lang="ru-RU" sz="1800" i="1" dirty="0" smtClean="0"/>
              <a:t>Влиятельное </a:t>
            </a:r>
            <a:r>
              <a:rPr lang="ru-RU" sz="1800" i="1" dirty="0"/>
              <a:t>московское купечество, обиженное за своё сословие, пожаловалось «начальству»; в результате комедия была запрещена к постановке, а автор уволен со службы и отдан под надзор полиции по личному </a:t>
            </a:r>
            <a:r>
              <a:rPr lang="ru-RU" sz="1800" i="1" dirty="0" smtClean="0"/>
              <a:t>распоряжению Николая </a:t>
            </a:r>
            <a:r>
              <a:rPr lang="ru-RU" sz="1800" i="1" dirty="0"/>
              <a:t>I. Надзор был снят после воцарения Александра </a:t>
            </a:r>
            <a:r>
              <a:rPr lang="ru-RU" sz="1800" i="1" dirty="0" smtClean="0"/>
              <a:t>II</a:t>
            </a:r>
            <a:r>
              <a:rPr lang="ru-RU" sz="1800" i="1" dirty="0"/>
              <a:t>, а пьеса допущена к постановке только в 1861 году.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08819" y="15280"/>
            <a:ext cx="7756525" cy="1054100"/>
          </a:xfrm>
        </p:spPr>
        <p:txBody>
          <a:bodyPr/>
          <a:lstStyle/>
          <a:p>
            <a:r>
              <a:rPr lang="ru-RU" sz="4400" b="1" i="1" dirty="0">
                <a:latin typeface="+mn-lt"/>
              </a:rPr>
              <a:t>«Свои люди — сочтёмся!»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5"/>
            <a:ext cx="3718621" cy="517658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54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5966184" cy="5800328"/>
          </a:xfrm>
        </p:spPr>
        <p:txBody>
          <a:bodyPr>
            <a:noAutofit/>
          </a:bodyPr>
          <a:lstStyle/>
          <a:p>
            <a:r>
              <a:rPr lang="ru-RU" sz="1800" i="1" dirty="0"/>
              <a:t>С 1853 года более 30 лет новые пьесы Островского почти каждый сезон появлялись в московском Малом и петербургском </a:t>
            </a:r>
            <a:r>
              <a:rPr lang="ru-RU" sz="1800" i="1" dirty="0" smtClean="0"/>
              <a:t>Александринском театрах</a:t>
            </a:r>
            <a:r>
              <a:rPr lang="ru-RU" sz="1800" i="1" dirty="0"/>
              <a:t>. </a:t>
            </a:r>
            <a:endParaRPr lang="en-US" sz="1800" i="1" dirty="0" smtClean="0"/>
          </a:p>
          <a:p>
            <a:r>
              <a:rPr lang="ru-RU" sz="1800" b="1" i="1" dirty="0" smtClean="0"/>
              <a:t>С</a:t>
            </a:r>
            <a:r>
              <a:rPr lang="ru-RU" sz="1800" b="1" i="1" dirty="0"/>
              <a:t> 1856 года</a:t>
            </a:r>
            <a:r>
              <a:rPr lang="ru-RU" sz="1800" i="1" dirty="0"/>
              <a:t> Островский становится постоянным </a:t>
            </a:r>
            <a:r>
              <a:rPr lang="ru-RU" sz="1800" b="1" i="1" dirty="0"/>
              <a:t>сотрудником журнала «Современник». </a:t>
            </a:r>
            <a:r>
              <a:rPr lang="ru-RU" sz="1800" i="1" dirty="0"/>
              <a:t>В том же году, по мысли великого князя Константина Николаевича, состоялась командировка выдающихся литераторов для изучения и описания различных местностей </a:t>
            </a:r>
            <a:r>
              <a:rPr lang="ru-RU" sz="1800" i="1" dirty="0" smtClean="0"/>
              <a:t>России. </a:t>
            </a:r>
            <a:r>
              <a:rPr lang="ru-RU" sz="1800" i="1" dirty="0"/>
              <a:t>Островский взял на себя изучение </a:t>
            </a:r>
            <a:r>
              <a:rPr lang="ru-RU" sz="1800" i="1" dirty="0" smtClean="0"/>
              <a:t>Волги. </a:t>
            </a:r>
            <a:endParaRPr lang="en-US" sz="1800" i="1" dirty="0" smtClean="0"/>
          </a:p>
          <a:p>
            <a:r>
              <a:rPr lang="ru-RU" sz="1800" b="1" i="1" dirty="0" smtClean="0"/>
              <a:t>В</a:t>
            </a:r>
            <a:r>
              <a:rPr lang="ru-RU" sz="1800" b="1" i="1" dirty="0"/>
              <a:t> 1859 году</a:t>
            </a:r>
            <a:r>
              <a:rPr lang="ru-RU" sz="1800" i="1" dirty="0"/>
              <a:t> при содействии графа Г. А. </a:t>
            </a:r>
            <a:r>
              <a:rPr lang="ru-RU" sz="1800" i="1" dirty="0" err="1"/>
              <a:t>Кушелёва</a:t>
            </a:r>
            <a:r>
              <a:rPr lang="ru-RU" sz="1800" i="1" dirty="0"/>
              <a:t>-Безбородко было напечатано </a:t>
            </a:r>
            <a:r>
              <a:rPr lang="ru-RU" sz="1800" b="1" i="1" dirty="0"/>
              <a:t>первое собрание сочинений </a:t>
            </a:r>
            <a:r>
              <a:rPr lang="ru-RU" sz="1800" i="1" dirty="0"/>
              <a:t>Островского в двух томах. </a:t>
            </a:r>
            <a:endParaRPr lang="en-US" sz="1800" i="1" dirty="0" smtClean="0"/>
          </a:p>
          <a:p>
            <a:r>
              <a:rPr lang="ru-RU" sz="1800" b="1" i="1" dirty="0" smtClean="0"/>
              <a:t>В</a:t>
            </a:r>
            <a:r>
              <a:rPr lang="ru-RU" sz="1800" b="1" i="1" dirty="0"/>
              <a:t> 1860 году</a:t>
            </a:r>
            <a:r>
              <a:rPr lang="ru-RU" sz="1800" i="1" dirty="0"/>
              <a:t> в печати появилась «Гроза», которой Добролюбов посвятил статью «Луч света в тёмном царстве». </a:t>
            </a:r>
            <a:endParaRPr lang="en-US" sz="1800" i="1" dirty="0" smtClean="0"/>
          </a:p>
          <a:p>
            <a:r>
              <a:rPr lang="ru-RU" sz="1800" i="1" dirty="0" smtClean="0"/>
              <a:t>Со </a:t>
            </a:r>
            <a:r>
              <a:rPr lang="ru-RU" sz="1800" i="1" dirty="0"/>
              <a:t>второй половины 1860-х годов Островский занялся историей Смутного времени и вступил в переписку с Костомаровым.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756525" cy="977900"/>
          </a:xfrm>
        </p:spPr>
        <p:txBody>
          <a:bodyPr/>
          <a:lstStyle/>
          <a:p>
            <a:r>
              <a:rPr lang="ru-RU" sz="4400" b="1" i="1" dirty="0" smtClean="0">
                <a:latin typeface="+mn-lt"/>
              </a:rPr>
              <a:t>Первый сборник сочинений</a:t>
            </a:r>
            <a:endParaRPr lang="ru-RU" sz="4400" b="1" i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5" r="10642" b="2728"/>
          <a:stretch/>
        </p:blipFill>
        <p:spPr>
          <a:xfrm>
            <a:off x="6254824" y="1484784"/>
            <a:ext cx="2699616" cy="394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3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424936" cy="5256584"/>
          </a:xfrm>
        </p:spPr>
        <p:txBody>
          <a:bodyPr>
            <a:normAutofit/>
          </a:bodyPr>
          <a:lstStyle/>
          <a:p>
            <a:r>
              <a:rPr lang="ru-RU" sz="1800" b="1" i="1" dirty="0"/>
              <a:t>В 1863 году</a:t>
            </a:r>
            <a:r>
              <a:rPr lang="ru-RU" sz="1800" i="1" dirty="0"/>
              <a:t> Островский был </a:t>
            </a:r>
            <a:r>
              <a:rPr lang="ru-RU" sz="1800" b="1" i="1" dirty="0"/>
              <a:t>награждён </a:t>
            </a:r>
            <a:r>
              <a:rPr lang="ru-RU" sz="1800" b="1" i="1" dirty="0" err="1" smtClean="0"/>
              <a:t>Уваровской</a:t>
            </a:r>
            <a:r>
              <a:rPr lang="ru-RU" sz="1800" b="1" i="1" dirty="0" smtClean="0"/>
              <a:t>  премией</a:t>
            </a:r>
            <a:r>
              <a:rPr lang="ru-RU" sz="1800" i="1" dirty="0"/>
              <a:t> </a:t>
            </a:r>
            <a:r>
              <a:rPr lang="ru-RU" sz="1800" i="1" dirty="0" smtClean="0"/>
              <a:t>и </a:t>
            </a:r>
            <a:r>
              <a:rPr lang="ru-RU" sz="1800" i="1" dirty="0"/>
              <a:t>избран член-корреспондентом Петербургской Академии наук. </a:t>
            </a:r>
            <a:endParaRPr lang="en-US" sz="1800" i="1" dirty="0" smtClean="0"/>
          </a:p>
          <a:p>
            <a:r>
              <a:rPr lang="ru-RU" sz="1800" b="1" i="1" dirty="0" smtClean="0"/>
              <a:t>В</a:t>
            </a:r>
            <a:r>
              <a:rPr lang="ru-RU" sz="1800" b="1" i="1" dirty="0"/>
              <a:t> 1866</a:t>
            </a:r>
            <a:r>
              <a:rPr lang="ru-RU" sz="1800" i="1" dirty="0"/>
              <a:t> (по другим сведениям — в 1865) </a:t>
            </a:r>
            <a:r>
              <a:rPr lang="ru-RU" sz="1800" b="1" i="1" dirty="0"/>
              <a:t>году</a:t>
            </a:r>
            <a:r>
              <a:rPr lang="ru-RU" sz="1800" i="1" dirty="0"/>
              <a:t> Островский </a:t>
            </a:r>
            <a:r>
              <a:rPr lang="ru-RU" sz="1800" b="1" i="1" dirty="0"/>
              <a:t>основал Артистический кружок</a:t>
            </a:r>
            <a:r>
              <a:rPr lang="ru-RU" sz="1800" i="1" dirty="0"/>
              <a:t>, давший впоследствии московской сцене многих талантливых деятелей. В доме Островского бывали И. А. Гончаров, Д. В. Григорович, И. С. </a:t>
            </a:r>
            <a:r>
              <a:rPr lang="ru-RU" sz="1800" i="1" dirty="0" smtClean="0"/>
              <a:t>Тургенев</a:t>
            </a:r>
            <a:r>
              <a:rPr lang="ru-RU" sz="1800" i="1" dirty="0"/>
              <a:t>, А. Ф. Писемский, Ф. М. Достоевский, И. Е. Турчанинов, П. М. Садовский, Л. П. </a:t>
            </a:r>
            <a:r>
              <a:rPr lang="ru-RU" sz="1800" i="1" dirty="0" err="1"/>
              <a:t>Косицкая</a:t>
            </a:r>
            <a:r>
              <a:rPr lang="ru-RU" sz="1800" i="1" dirty="0"/>
              <a:t>-Никулина, М. Е. </a:t>
            </a:r>
            <a:r>
              <a:rPr lang="ru-RU" sz="1800" i="1" dirty="0" smtClean="0"/>
              <a:t>Салтыков-Щедрин</a:t>
            </a:r>
            <a:r>
              <a:rPr lang="ru-RU" sz="1800" i="1" dirty="0"/>
              <a:t>, Л. Н. </a:t>
            </a:r>
            <a:r>
              <a:rPr lang="ru-RU" sz="1800" i="1" dirty="0" smtClean="0"/>
              <a:t>Толстой</a:t>
            </a:r>
            <a:r>
              <a:rPr lang="ru-RU" sz="1800" i="1" dirty="0"/>
              <a:t>, П. И. Чайковский, М. Н. Ермолова, Г. Н. Федотова.</a:t>
            </a:r>
          </a:p>
          <a:p>
            <a:r>
              <a:rPr lang="ru-RU" sz="1800" b="1" i="1" dirty="0"/>
              <a:t>В 1874 году</a:t>
            </a:r>
            <a:r>
              <a:rPr lang="ru-RU" sz="1800" i="1" dirty="0"/>
              <a:t> (по другим сведениям — в 1870) было </a:t>
            </a:r>
            <a:r>
              <a:rPr lang="ru-RU" sz="1800" b="1" i="1" dirty="0"/>
              <a:t>образовано Общество русских драматических писателей и оперных композиторов</a:t>
            </a:r>
            <a:r>
              <a:rPr lang="ru-RU" sz="1800" i="1" dirty="0"/>
              <a:t>, бессменным председателем которого Островский оставался до самой смерти. </a:t>
            </a:r>
            <a:endParaRPr lang="en-US" sz="1800" i="1" dirty="0" smtClean="0"/>
          </a:p>
          <a:p>
            <a:r>
              <a:rPr lang="ru-RU" sz="1800" i="1" dirty="0" smtClean="0"/>
              <a:t>Работая </a:t>
            </a:r>
            <a:r>
              <a:rPr lang="ru-RU" sz="1800" i="1" dirty="0"/>
              <a:t>в комиссии «для пересмотра законоположений по всем частям театрального управления», учреждённой в 1881 </a:t>
            </a:r>
            <a:r>
              <a:rPr lang="ru-RU" sz="1800" i="1" dirty="0" smtClean="0"/>
              <a:t>году</a:t>
            </a:r>
            <a:r>
              <a:rPr lang="ru-RU" sz="1800" i="1" dirty="0"/>
              <a:t> </a:t>
            </a:r>
            <a:r>
              <a:rPr lang="ru-RU" sz="1800" i="1" dirty="0" smtClean="0"/>
              <a:t>при </a:t>
            </a:r>
            <a:r>
              <a:rPr lang="ru-RU" sz="1800" i="1" dirty="0"/>
              <a:t>дирекции Императорских театров, он добился многих преобразований, значительно улучшивших положение артистов. </a:t>
            </a:r>
            <a:endParaRPr lang="en-US" sz="1800" i="1" dirty="0" smtClean="0"/>
          </a:p>
          <a:p>
            <a:r>
              <a:rPr lang="ru-RU" sz="1800" b="1" i="1" dirty="0" smtClean="0"/>
              <a:t>В</a:t>
            </a:r>
            <a:r>
              <a:rPr lang="ru-RU" sz="1800" b="1" i="1" dirty="0"/>
              <a:t> 1885 году</a:t>
            </a:r>
            <a:r>
              <a:rPr lang="ru-RU" sz="1800" i="1" dirty="0"/>
              <a:t> Островский был </a:t>
            </a:r>
            <a:r>
              <a:rPr lang="ru-RU" sz="1800" b="1" i="1" dirty="0"/>
              <a:t>назначен заведующим репертуарной частью московских театров и начальником театрального училища</a:t>
            </a:r>
            <a:r>
              <a:rPr lang="ru-RU" sz="1800" i="1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7756525" cy="910084"/>
          </a:xfrm>
        </p:spPr>
        <p:txBody>
          <a:bodyPr/>
          <a:lstStyle/>
          <a:p>
            <a:r>
              <a:rPr lang="ru-RU" sz="4400" b="1" i="1" dirty="0" smtClean="0"/>
              <a:t>Деятельность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8222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3960440" cy="4752528"/>
          </a:xfrm>
        </p:spPr>
        <p:txBody>
          <a:bodyPr>
            <a:normAutofit/>
          </a:bodyPr>
          <a:lstStyle/>
          <a:p>
            <a:r>
              <a:rPr lang="ru-RU" sz="1800" i="1" dirty="0"/>
              <a:t>У Александра Николаевича были глубокие личные отношения с </a:t>
            </a:r>
            <a:r>
              <a:rPr lang="ru-RU" sz="1800" b="1" i="1" dirty="0"/>
              <a:t>актрисой Л. </a:t>
            </a:r>
            <a:r>
              <a:rPr lang="ru-RU" sz="1800" b="1" i="1" dirty="0" err="1"/>
              <a:t>Косицкой</a:t>
            </a:r>
            <a:r>
              <a:rPr lang="ru-RU" sz="1800" i="1" dirty="0"/>
              <a:t>, но оба имели семьи. Однако и став вдовой в 1862 г., </a:t>
            </a:r>
            <a:r>
              <a:rPr lang="ru-RU" sz="1800" i="1" dirty="0" err="1"/>
              <a:t>Косицкая</a:t>
            </a:r>
            <a:r>
              <a:rPr lang="ru-RU" sz="1800" i="1" dirty="0"/>
              <a:t> продолжала отвергать чувства Островского, а вскоре у неё начались отношения с сыном богатого купца, который в итоге промотал всё её </a:t>
            </a:r>
            <a:r>
              <a:rPr lang="ru-RU" sz="1800" i="1" dirty="0" smtClean="0"/>
              <a:t>состояние;</a:t>
            </a:r>
            <a:r>
              <a:rPr lang="en-US" sz="1800" i="1" dirty="0"/>
              <a:t> </a:t>
            </a:r>
            <a:r>
              <a:rPr lang="ru-RU" sz="1800" i="1" dirty="0" smtClean="0"/>
              <a:t>Островскому </a:t>
            </a:r>
            <a:r>
              <a:rPr lang="ru-RU" sz="1800" i="1" dirty="0"/>
              <a:t>же она писала</a:t>
            </a:r>
            <a:r>
              <a:rPr lang="ru-RU" sz="1800" i="1" dirty="0" smtClean="0"/>
              <a:t>:</a:t>
            </a:r>
            <a:r>
              <a:rPr lang="en-US" sz="1800" i="1" dirty="0" smtClean="0"/>
              <a:t> </a:t>
            </a:r>
            <a:r>
              <a:rPr lang="ru-RU" sz="1800" i="1" dirty="0" smtClean="0"/>
              <a:t>«…</a:t>
            </a:r>
            <a:r>
              <a:rPr lang="ru-RU" sz="1800" i="1" dirty="0"/>
              <a:t>Я не хочу отнимать любви Вашей ни у кого</a:t>
            </a:r>
            <a:r>
              <a:rPr lang="ru-RU" sz="1800" i="1" dirty="0" smtClean="0"/>
              <a:t>».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72" y="536536"/>
            <a:ext cx="41044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5">
      <a:dk1>
        <a:sysClr val="windowText" lastClr="000000"/>
      </a:dk1>
      <a:lt1>
        <a:srgbClr val="EBD9C7"/>
      </a:lt1>
      <a:dk2>
        <a:srgbClr val="37302A"/>
      </a:dk2>
      <a:lt2>
        <a:srgbClr val="D0CCB9"/>
      </a:lt2>
      <a:accent1>
        <a:srgbClr val="00000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243</TotalTime>
  <Words>171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Александр Николаевич Островский </vt:lpstr>
      <vt:lpstr>Родители</vt:lpstr>
      <vt:lpstr>Презентация PowerPoint</vt:lpstr>
      <vt:lpstr>Детство и юность</vt:lpstr>
      <vt:lpstr>Первая слава</vt:lpstr>
      <vt:lpstr>«Свои люди — сочтёмся!»</vt:lpstr>
      <vt:lpstr>Первый сборник сочинений</vt:lpstr>
      <vt:lpstr>Деятельность</vt:lpstr>
      <vt:lpstr>Презентация PowerPoint</vt:lpstr>
      <vt:lpstr>Презентация PowerPoint</vt:lpstr>
      <vt:lpstr>Последние годы жизни</vt:lpstr>
      <vt:lpstr>Память</vt:lpstr>
      <vt:lpstr>Памятник Островскому перед зданием Малого театра (27 мая 1929 года)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приложений на GTK+ с использованием среды Glade </dc:title>
  <cp:lastModifiedBy>1</cp:lastModifiedBy>
  <cp:revision>25</cp:revision>
  <dcterms:modified xsi:type="dcterms:W3CDTF">2013-03-28T20:46:12Z</dcterms:modified>
</cp:coreProperties>
</file>