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3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500C5F-72B5-49D2-A975-FB911203F353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B7F4F1-312D-4184-AB68-F520FF394648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0C5F-72B5-49D2-A975-FB911203F353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F4F1-312D-4184-AB68-F520FF3946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0C5F-72B5-49D2-A975-FB911203F353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BB7F4F1-312D-4184-AB68-F520FF3946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0C5F-72B5-49D2-A975-FB911203F353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F4F1-312D-4184-AB68-F520FF39464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3500C5F-72B5-49D2-A975-FB911203F353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BB7F4F1-312D-4184-AB68-F520FF39464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0C5F-72B5-49D2-A975-FB911203F353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F4F1-312D-4184-AB68-F520FF39464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0C5F-72B5-49D2-A975-FB911203F353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F4F1-312D-4184-AB68-F520FF39464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0C5F-72B5-49D2-A975-FB911203F353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F4F1-312D-4184-AB68-F520FF394648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0C5F-72B5-49D2-A975-FB911203F353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F4F1-312D-4184-AB68-F520FF3946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0C5F-72B5-49D2-A975-FB911203F353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B7F4F1-312D-4184-AB68-F520FF39464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0C5F-72B5-49D2-A975-FB911203F353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F4F1-312D-4184-AB68-F520FF39464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63500C5F-72B5-49D2-A975-FB911203F353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0BB7F4F1-312D-4184-AB68-F520FF39464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uk-UA" dirty="0"/>
              <a:t>Підготувала учениця</a:t>
            </a:r>
          </a:p>
          <a:p>
            <a:r>
              <a:rPr lang="uk-UA" dirty="0"/>
              <a:t>11-Б класу</a:t>
            </a:r>
          </a:p>
          <a:p>
            <a:r>
              <a:rPr lang="uk-UA" dirty="0"/>
              <a:t>Нововолинського ліцею-інтернату</a:t>
            </a:r>
          </a:p>
          <a:p>
            <a:r>
              <a:rPr lang="uk-UA" dirty="0"/>
              <a:t>Волинської обласної ради</a:t>
            </a:r>
          </a:p>
          <a:p>
            <a:r>
              <a:rPr lang="uk-UA" dirty="0"/>
              <a:t>Федина Валентина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Уявлення про </a:t>
            </a:r>
            <a:r>
              <a:rPr lang="uk-UA" dirty="0" err="1" smtClean="0"/>
              <a:t>екомережі</a:t>
            </a:r>
            <a:endParaRPr lang="uk-UA" dirty="0"/>
          </a:p>
        </p:txBody>
      </p:sp>
      <p:pic>
        <p:nvPicPr>
          <p:cNvPr id="4" name="Антонио Лючио Вивальди - Танго смерт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0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276872"/>
            <a:ext cx="8407893" cy="4407408"/>
          </a:xfrm>
        </p:spPr>
        <p:txBody>
          <a:bodyPr/>
          <a:lstStyle/>
          <a:p>
            <a:pPr algn="just"/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відновлення</a:t>
            </a:r>
            <a:r>
              <a:rPr lang="ru-RU" dirty="0"/>
              <a:t> (</a:t>
            </a:r>
            <a:r>
              <a:rPr lang="ru-RU" dirty="0" err="1"/>
              <a:t>ренатуралізації</a:t>
            </a:r>
            <a:r>
              <a:rPr lang="ru-RU" dirty="0"/>
              <a:t>) </a:t>
            </a:r>
            <a:r>
              <a:rPr lang="ru-RU" dirty="0" err="1"/>
              <a:t>призначені</a:t>
            </a:r>
            <a:r>
              <a:rPr lang="ru-RU" dirty="0"/>
              <a:t> для </a:t>
            </a:r>
            <a:r>
              <a:rPr lang="ru-RU" dirty="0" err="1"/>
              <a:t>налагодження</a:t>
            </a:r>
            <a:r>
              <a:rPr lang="ru-RU" dirty="0"/>
              <a:t> </a:t>
            </a:r>
            <a:r>
              <a:rPr lang="ru-RU" dirty="0" err="1"/>
              <a:t>цілісних</a:t>
            </a:r>
            <a:r>
              <a:rPr lang="ru-RU" dirty="0"/>
              <a:t> </a:t>
            </a:r>
            <a:r>
              <a:rPr lang="ru-RU" dirty="0" err="1"/>
              <a:t>неперервних</a:t>
            </a:r>
            <a:r>
              <a:rPr lang="ru-RU" dirty="0"/>
              <a:t> </a:t>
            </a:r>
            <a:r>
              <a:rPr lang="ru-RU" dirty="0" err="1"/>
              <a:t>зв’язків</a:t>
            </a:r>
            <a:r>
              <a:rPr lang="ru-RU" dirty="0"/>
              <a:t> у </a:t>
            </a:r>
            <a:r>
              <a:rPr lang="ru-RU" dirty="0" err="1"/>
              <a:t>природних</a:t>
            </a:r>
            <a:r>
              <a:rPr lang="ru-RU" dirty="0"/>
              <a:t> ядрах та </a:t>
            </a:r>
            <a:r>
              <a:rPr lang="ru-RU" dirty="0" err="1"/>
              <a:t>екокоридорах</a:t>
            </a:r>
            <a:r>
              <a:rPr lang="ru-RU" dirty="0"/>
              <a:t>.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функції</a:t>
            </a:r>
            <a:r>
              <a:rPr lang="ru-RU" dirty="0"/>
              <a:t> </a:t>
            </a:r>
            <a:r>
              <a:rPr lang="ru-RU" dirty="0" err="1"/>
              <a:t>здатні</a:t>
            </a:r>
            <a:r>
              <a:rPr lang="ru-RU" dirty="0"/>
              <a:t> </a:t>
            </a:r>
            <a:r>
              <a:rPr lang="ru-RU" dirty="0" err="1"/>
              <a:t>виконувати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 з </a:t>
            </a:r>
            <a:r>
              <a:rPr lang="ru-RU" dirty="0" err="1"/>
              <a:t>деградованою</a:t>
            </a:r>
            <a:r>
              <a:rPr lang="ru-RU" dirty="0"/>
              <a:t> природною </a:t>
            </a:r>
            <a:r>
              <a:rPr lang="ru-RU" dirty="0" err="1"/>
              <a:t>рослинністю</a:t>
            </a:r>
            <a:r>
              <a:rPr lang="ru-RU" dirty="0"/>
              <a:t>, але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збереженим</a:t>
            </a:r>
            <a:r>
              <a:rPr lang="ru-RU" dirty="0"/>
              <a:t> </a:t>
            </a:r>
            <a:r>
              <a:rPr lang="ru-RU" dirty="0" err="1"/>
              <a:t>середовищем</a:t>
            </a:r>
            <a:r>
              <a:rPr lang="ru-RU" dirty="0"/>
              <a:t> </a:t>
            </a:r>
            <a:r>
              <a:rPr lang="ru-RU" dirty="0" err="1"/>
              <a:t>існування</a:t>
            </a:r>
            <a:r>
              <a:rPr lang="ru-RU" dirty="0"/>
              <a:t>.</a:t>
            </a:r>
          </a:p>
          <a:p>
            <a:pPr algn="just"/>
            <a:r>
              <a:rPr lang="ru-RU" dirty="0" err="1"/>
              <a:t>Території</a:t>
            </a:r>
            <a:r>
              <a:rPr lang="ru-RU" dirty="0"/>
              <a:t> природного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призначені</a:t>
            </a:r>
            <a:r>
              <a:rPr lang="ru-RU" dirty="0"/>
              <a:t> для </a:t>
            </a:r>
            <a:r>
              <a:rPr lang="ru-RU" dirty="0" err="1"/>
              <a:t>посилення</a:t>
            </a:r>
            <a:r>
              <a:rPr lang="ru-RU" dirty="0"/>
              <a:t> </a:t>
            </a:r>
            <a:r>
              <a:rPr lang="ru-RU" dirty="0" err="1"/>
              <a:t>ефективності</a:t>
            </a:r>
            <a:r>
              <a:rPr lang="ru-RU" dirty="0"/>
              <a:t> </a:t>
            </a:r>
            <a:r>
              <a:rPr lang="ru-RU" dirty="0" err="1"/>
              <a:t>екомереж</a:t>
            </a:r>
            <a:r>
              <a:rPr lang="ru-RU" dirty="0"/>
              <a:t>. </a:t>
            </a:r>
            <a:r>
              <a:rPr lang="ru-RU" dirty="0" err="1"/>
              <a:t>Здебільшого</a:t>
            </a:r>
            <a:r>
              <a:rPr lang="ru-RU" dirty="0"/>
              <a:t> це </a:t>
            </a:r>
            <a:r>
              <a:rPr lang="ru-RU" dirty="0" err="1"/>
              <a:t>природні</a:t>
            </a:r>
            <a:r>
              <a:rPr lang="ru-RU" dirty="0"/>
              <a:t> </a:t>
            </a:r>
            <a:r>
              <a:rPr lang="ru-RU" dirty="0" err="1"/>
              <a:t>ландшафти</a:t>
            </a:r>
            <a:r>
              <a:rPr lang="ru-RU" dirty="0"/>
              <a:t> з </a:t>
            </a:r>
            <a:r>
              <a:rPr lang="ru-RU" dirty="0" err="1"/>
              <a:t>наявними</a:t>
            </a:r>
            <a:r>
              <a:rPr lang="ru-RU" dirty="0"/>
              <a:t> </a:t>
            </a:r>
            <a:r>
              <a:rPr lang="ru-RU" dirty="0" err="1"/>
              <a:t>рідкісними</a:t>
            </a:r>
            <a:r>
              <a:rPr lang="ru-RU" dirty="0"/>
              <a:t> </a:t>
            </a:r>
            <a:r>
              <a:rPr lang="ru-RU" dirty="0" err="1"/>
              <a:t>ценозами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перебувати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охороною</a:t>
            </a:r>
            <a:r>
              <a:rPr lang="ru-RU" dirty="0"/>
              <a:t>, </a:t>
            </a:r>
            <a:r>
              <a:rPr lang="ru-RU" dirty="0" err="1"/>
              <a:t>однак</a:t>
            </a:r>
            <a:r>
              <a:rPr lang="ru-RU" dirty="0"/>
              <a:t> не </a:t>
            </a:r>
            <a:r>
              <a:rPr lang="ru-RU" dirty="0" err="1"/>
              <a:t>відповідають</a:t>
            </a:r>
            <a:r>
              <a:rPr lang="ru-RU" dirty="0"/>
              <a:t> </a:t>
            </a:r>
            <a:r>
              <a:rPr lang="ru-RU" dirty="0" err="1"/>
              <a:t>основним</a:t>
            </a:r>
            <a:r>
              <a:rPr lang="ru-RU" dirty="0"/>
              <a:t> </a:t>
            </a:r>
            <a:r>
              <a:rPr lang="ru-RU" dirty="0" err="1"/>
              <a:t>критеріям</a:t>
            </a:r>
            <a:r>
              <a:rPr lang="ru-RU" dirty="0"/>
              <a:t>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ядер, </a:t>
            </a:r>
            <a:r>
              <a:rPr lang="ru-RU" dirty="0" err="1"/>
              <a:t>екокоридорів</a:t>
            </a:r>
            <a:r>
              <a:rPr lang="ru-RU" dirty="0"/>
              <a:t> і </a:t>
            </a:r>
            <a:r>
              <a:rPr lang="ru-RU" dirty="0" err="1"/>
              <a:t>територіально</a:t>
            </a:r>
            <a:r>
              <a:rPr lang="ru-RU" dirty="0"/>
              <a:t> </a:t>
            </a:r>
            <a:r>
              <a:rPr lang="ru-RU" dirty="0" err="1"/>
              <a:t>ізольовані</a:t>
            </a:r>
            <a:r>
              <a:rPr lang="ru-RU" dirty="0"/>
              <a:t>, не </a:t>
            </a:r>
            <a:r>
              <a:rPr lang="ru-RU" dirty="0" err="1"/>
              <a:t>приурочені</a:t>
            </a:r>
            <a:r>
              <a:rPr lang="ru-RU" dirty="0"/>
              <a:t> до </a:t>
            </a:r>
            <a:r>
              <a:rPr lang="ru-RU" dirty="0" err="1"/>
              <a:t>екомережі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03433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0999" y="1719071"/>
            <a:ext cx="8439473" cy="4806273"/>
          </a:xfrm>
        </p:spPr>
        <p:txBody>
          <a:bodyPr>
            <a:normAutofit/>
          </a:bodyPr>
          <a:lstStyle/>
          <a:p>
            <a:pPr algn="just"/>
            <a:r>
              <a:rPr lang="ru-RU" dirty="0" err="1"/>
              <a:t>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потенційних</a:t>
            </a:r>
            <a:r>
              <a:rPr lang="ru-RU" dirty="0"/>
              <a:t> </a:t>
            </a:r>
            <a:r>
              <a:rPr lang="ru-RU" dirty="0" err="1"/>
              <a:t>функціональних</a:t>
            </a:r>
            <a:r>
              <a:rPr lang="ru-RU" dirty="0"/>
              <a:t> </a:t>
            </a:r>
            <a:r>
              <a:rPr lang="ru-RU" dirty="0" err="1"/>
              <a:t>особливостей</a:t>
            </a:r>
            <a:r>
              <a:rPr lang="ru-RU" dirty="0"/>
              <a:t> </a:t>
            </a:r>
            <a:r>
              <a:rPr lang="ru-RU" dirty="0" err="1"/>
              <a:t>елементи</a:t>
            </a:r>
            <a:r>
              <a:rPr lang="ru-RU" dirty="0"/>
              <a:t> </a:t>
            </a:r>
            <a:r>
              <a:rPr lang="ru-RU" dirty="0" err="1"/>
              <a:t>екомереж</a:t>
            </a:r>
            <a:r>
              <a:rPr lang="ru-RU" dirty="0"/>
              <a:t> </a:t>
            </a:r>
            <a:r>
              <a:rPr lang="ru-RU" dirty="0" err="1"/>
              <a:t>поділяють</a:t>
            </a:r>
            <a:r>
              <a:rPr lang="ru-RU" dirty="0"/>
              <a:t> на </a:t>
            </a:r>
            <a:r>
              <a:rPr lang="ru-RU" dirty="0" err="1"/>
              <a:t>п’ять</a:t>
            </a:r>
            <a:r>
              <a:rPr lang="ru-RU" dirty="0"/>
              <a:t> </a:t>
            </a:r>
            <a:r>
              <a:rPr lang="ru-RU" dirty="0" err="1"/>
              <a:t>основних</a:t>
            </a:r>
            <a:r>
              <a:rPr lang="ru-RU" dirty="0"/>
              <a:t> </a:t>
            </a:r>
            <a:r>
              <a:rPr lang="ru-RU" dirty="0" err="1"/>
              <a:t>рівнів</a:t>
            </a:r>
            <a:r>
              <a:rPr lang="ru-RU" dirty="0"/>
              <a:t>: </a:t>
            </a:r>
            <a:r>
              <a:rPr lang="ru-RU" dirty="0" err="1"/>
              <a:t>біосферний</a:t>
            </a:r>
            <a:r>
              <a:rPr lang="ru-RU" dirty="0"/>
              <a:t>, </a:t>
            </a:r>
            <a:r>
              <a:rPr lang="ru-RU" dirty="0" err="1"/>
              <a:t>континентальний</a:t>
            </a:r>
            <a:r>
              <a:rPr lang="ru-RU" dirty="0"/>
              <a:t>, </a:t>
            </a:r>
            <a:r>
              <a:rPr lang="ru-RU" dirty="0" err="1"/>
              <a:t>національний</a:t>
            </a:r>
            <a:r>
              <a:rPr lang="ru-RU" dirty="0"/>
              <a:t>, </a:t>
            </a:r>
            <a:r>
              <a:rPr lang="ru-RU" dirty="0" err="1"/>
              <a:t>регіональний</a:t>
            </a:r>
            <a:r>
              <a:rPr lang="ru-RU" dirty="0"/>
              <a:t>, </a:t>
            </a:r>
            <a:r>
              <a:rPr lang="ru-RU" dirty="0" err="1"/>
              <a:t>локальний</a:t>
            </a:r>
            <a:r>
              <a:rPr lang="ru-RU" dirty="0"/>
              <a:t>.</a:t>
            </a:r>
          </a:p>
          <a:p>
            <a:pPr algn="just"/>
            <a:r>
              <a:rPr lang="ru-RU" dirty="0" err="1" smtClean="0"/>
              <a:t>Основні</a:t>
            </a:r>
            <a:r>
              <a:rPr lang="ru-RU" dirty="0" smtClean="0"/>
              <a:t> засади </a:t>
            </a:r>
            <a:r>
              <a:rPr lang="ru-RU" dirty="0" err="1" smtClean="0"/>
              <a:t>розбудови</a:t>
            </a:r>
            <a:r>
              <a:rPr lang="ru-RU" dirty="0" smtClean="0"/>
              <a:t> </a:t>
            </a:r>
            <a:r>
              <a:rPr lang="ru-RU" dirty="0" err="1" smtClean="0"/>
              <a:t>національної</a:t>
            </a:r>
            <a:r>
              <a:rPr lang="ru-RU" dirty="0" smtClean="0"/>
              <a:t> </a:t>
            </a:r>
            <a:r>
              <a:rPr lang="ru-RU" dirty="0" err="1" smtClean="0"/>
              <a:t>екомережі</a:t>
            </a:r>
            <a:r>
              <a:rPr lang="ru-RU" dirty="0" smtClean="0"/>
              <a:t>. Концептуально </a:t>
            </a:r>
            <a:r>
              <a:rPr lang="ru-RU" dirty="0" err="1" smtClean="0"/>
              <a:t>ідея</a:t>
            </a:r>
            <a:r>
              <a:rPr lang="ru-RU" dirty="0" smtClean="0"/>
              <a:t> </a:t>
            </a:r>
            <a:r>
              <a:rPr lang="ru-RU" dirty="0" err="1" smtClean="0"/>
              <a:t>природоохоронної</a:t>
            </a:r>
            <a:r>
              <a:rPr lang="ru-RU" dirty="0" smtClean="0"/>
              <a:t> </a:t>
            </a:r>
            <a:r>
              <a:rPr lang="ru-RU" dirty="0" err="1" smtClean="0"/>
              <a:t>системи</a:t>
            </a:r>
            <a:r>
              <a:rPr lang="ru-RU" dirty="0" smtClean="0"/>
              <a:t>, </a:t>
            </a:r>
            <a:r>
              <a:rPr lang="ru-RU" dirty="0" err="1" smtClean="0"/>
              <a:t>якою</a:t>
            </a:r>
            <a:r>
              <a:rPr lang="ru-RU" dirty="0" smtClean="0"/>
              <a:t> є </a:t>
            </a:r>
            <a:r>
              <a:rPr lang="ru-RU" dirty="0" err="1" smtClean="0"/>
              <a:t>екомережі</a:t>
            </a:r>
            <a:r>
              <a:rPr lang="ru-RU" dirty="0" smtClean="0"/>
              <a:t>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рангів</a:t>
            </a:r>
            <a:r>
              <a:rPr lang="ru-RU" dirty="0" smtClean="0"/>
              <a:t>, </a:t>
            </a:r>
            <a:r>
              <a:rPr lang="ru-RU" dirty="0" err="1" smtClean="0"/>
              <a:t>пов’язана</a:t>
            </a:r>
            <a:r>
              <a:rPr lang="ru-RU" dirty="0" smtClean="0"/>
              <a:t> з </a:t>
            </a:r>
            <a:r>
              <a:rPr lang="ru-RU" dirty="0" err="1" smtClean="0"/>
              <a:t>поняттями</a:t>
            </a:r>
            <a:r>
              <a:rPr lang="ru-RU" dirty="0" smtClean="0"/>
              <a:t> </a:t>
            </a:r>
            <a:r>
              <a:rPr lang="ru-RU" dirty="0" err="1" smtClean="0"/>
              <a:t>стійкості</a:t>
            </a:r>
            <a:r>
              <a:rPr lang="ru-RU" dirty="0" smtClean="0"/>
              <a:t>,</a:t>
            </a:r>
          </a:p>
          <a:p>
            <a:pPr marL="45720" indent="0" algn="just">
              <a:buNone/>
            </a:pPr>
            <a:r>
              <a:rPr lang="ru-RU" dirty="0" smtClean="0"/>
              <a:t>   </a:t>
            </a:r>
            <a:r>
              <a:rPr lang="ru-RU" dirty="0" err="1" smtClean="0"/>
              <a:t>стабільності</a:t>
            </a:r>
            <a:r>
              <a:rPr lang="ru-RU" dirty="0" smtClean="0"/>
              <a:t>, </a:t>
            </a:r>
            <a:r>
              <a:rPr lang="ru-RU" dirty="0" err="1" smtClean="0"/>
              <a:t>ємності</a:t>
            </a:r>
            <a:r>
              <a:rPr lang="ru-RU" dirty="0" smtClean="0"/>
              <a:t>,</a:t>
            </a:r>
          </a:p>
          <a:p>
            <a:pPr marL="45720" indent="0" algn="just">
              <a:buNone/>
            </a:pPr>
            <a:r>
              <a:rPr lang="ru-RU" dirty="0" smtClean="0"/>
              <a:t>   </a:t>
            </a:r>
            <a:r>
              <a:rPr lang="ru-RU" dirty="0" err="1" smtClean="0"/>
              <a:t>збалансованості</a:t>
            </a:r>
            <a:r>
              <a:rPr lang="ru-RU" dirty="0" smtClean="0"/>
              <a:t>, </a:t>
            </a:r>
            <a:r>
              <a:rPr lang="ru-RU" dirty="0" err="1" smtClean="0"/>
              <a:t>цілісності</a:t>
            </a:r>
            <a:r>
              <a:rPr lang="ru-RU" dirty="0" smtClean="0"/>
              <a:t>,</a:t>
            </a:r>
          </a:p>
          <a:p>
            <a:pPr marL="45720" indent="0" algn="just">
              <a:buNone/>
            </a:pPr>
            <a:r>
              <a:rPr lang="ru-RU" dirty="0" smtClean="0"/>
              <a:t>   </a:t>
            </a:r>
            <a:r>
              <a:rPr lang="ru-RU" dirty="0" err="1" smtClean="0"/>
              <a:t>неперервності</a:t>
            </a:r>
            <a:r>
              <a:rPr lang="ru-RU" dirty="0" smtClean="0"/>
              <a:t>, </a:t>
            </a:r>
            <a:r>
              <a:rPr lang="ru-RU" dirty="0" err="1" smtClean="0"/>
              <a:t>оптимальності</a:t>
            </a:r>
            <a:r>
              <a:rPr lang="ru-RU" dirty="0" smtClean="0"/>
              <a:t>, </a:t>
            </a:r>
          </a:p>
          <a:p>
            <a:pPr marL="45720" indent="0" algn="just">
              <a:buNone/>
            </a:pPr>
            <a:r>
              <a:rPr lang="ru-RU" dirty="0" smtClean="0"/>
              <a:t>   </a:t>
            </a:r>
            <a:r>
              <a:rPr lang="ru-RU" dirty="0" err="1" smtClean="0"/>
              <a:t>просторового</a:t>
            </a:r>
            <a:r>
              <a:rPr lang="ru-RU" dirty="0" smtClean="0"/>
              <a:t> комфорту </a:t>
            </a:r>
          </a:p>
          <a:p>
            <a:pPr marL="45720" indent="0" algn="just">
              <a:buNone/>
            </a:pPr>
            <a:r>
              <a:rPr lang="ru-RU" dirty="0" smtClean="0"/>
              <a:t>   </a:t>
            </a:r>
            <a:r>
              <a:rPr lang="ru-RU" dirty="0" err="1" smtClean="0"/>
              <a:t>життєдіяльності</a:t>
            </a:r>
            <a:r>
              <a:rPr lang="ru-RU" dirty="0" smtClean="0"/>
              <a:t>, </a:t>
            </a:r>
            <a:r>
              <a:rPr lang="ru-RU" dirty="0" err="1" smtClean="0"/>
              <a:t>гармонійності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7170" name="Picture 2" descr="http://katyaburg.ru/sites/default/files/pictures/krasota_prirody/osen_osennyaya_priroda_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05064"/>
            <a:ext cx="3550283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85732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/>
              <a:t>1</a:t>
            </a:r>
            <a:r>
              <a:rPr lang="ru-RU" dirty="0"/>
              <a:t>. </a:t>
            </a:r>
            <a:r>
              <a:rPr lang="ru-RU" dirty="0" err="1"/>
              <a:t>Природоохоронна</a:t>
            </a:r>
            <a:r>
              <a:rPr lang="ru-RU" dirty="0"/>
              <a:t> система є </a:t>
            </a:r>
            <a:r>
              <a:rPr lang="ru-RU" dirty="0" err="1"/>
              <a:t>наступною</a:t>
            </a:r>
            <a:r>
              <a:rPr lang="ru-RU" dirty="0"/>
              <a:t> </a:t>
            </a:r>
            <a:r>
              <a:rPr lang="ru-RU" dirty="0" err="1"/>
              <a:t>логічною</a:t>
            </a:r>
            <a:r>
              <a:rPr lang="ru-RU" dirty="0"/>
              <a:t> </a:t>
            </a:r>
            <a:r>
              <a:rPr lang="ru-RU" dirty="0" err="1"/>
              <a:t>ланкою</a:t>
            </a:r>
            <a:r>
              <a:rPr lang="ru-RU" dirty="0"/>
              <a:t> </a:t>
            </a:r>
            <a:r>
              <a:rPr lang="ru-RU" dirty="0" err="1" smtClean="0"/>
              <a:t>природоохоронної</a:t>
            </a:r>
            <a:r>
              <a:rPr lang="ru-RU" dirty="0"/>
              <a:t> </a:t>
            </a:r>
            <a:r>
              <a:rPr lang="ru-RU" dirty="0" err="1" smtClean="0"/>
              <a:t>ідеї</a:t>
            </a:r>
            <a:r>
              <a:rPr lang="ru-RU" dirty="0"/>
              <a:t>. Вона </a:t>
            </a:r>
            <a:r>
              <a:rPr lang="ru-RU" dirty="0" err="1"/>
              <a:t>розглядається</a:t>
            </a:r>
            <a:r>
              <a:rPr lang="ru-RU" dirty="0"/>
              <a:t> як </a:t>
            </a:r>
            <a:r>
              <a:rPr lang="ru-RU" dirty="0" err="1"/>
              <a:t>цілісна</a:t>
            </a:r>
            <a:r>
              <a:rPr lang="ru-RU" dirty="0"/>
              <a:t> </a:t>
            </a:r>
            <a:r>
              <a:rPr lang="ru-RU" dirty="0" err="1"/>
              <a:t>територіально-функціональна</a:t>
            </a:r>
            <a:r>
              <a:rPr lang="ru-RU" dirty="0"/>
              <a:t> </a:t>
            </a:r>
            <a:r>
              <a:rPr lang="ru-RU" dirty="0" err="1"/>
              <a:t>єдність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та </a:t>
            </a:r>
            <a:r>
              <a:rPr lang="ru-RU" dirty="0" err="1"/>
              <a:t>антропогеннних</a:t>
            </a:r>
            <a:r>
              <a:rPr lang="ru-RU" dirty="0"/>
              <a:t> </a:t>
            </a:r>
            <a:r>
              <a:rPr lang="ru-RU" dirty="0" err="1"/>
              <a:t>ландшафтів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забезпечує</a:t>
            </a:r>
            <a:r>
              <a:rPr lang="ru-RU" dirty="0"/>
              <a:t> </a:t>
            </a:r>
            <a:r>
              <a:rPr lang="ru-RU" dirty="0" err="1"/>
              <a:t>збереження</a:t>
            </a:r>
            <a:r>
              <a:rPr lang="ru-RU" dirty="0"/>
              <a:t> і </a:t>
            </a:r>
            <a:r>
              <a:rPr lang="ru-RU" dirty="0" err="1"/>
              <a:t>відтворення</a:t>
            </a:r>
            <a:r>
              <a:rPr lang="ru-RU" dirty="0"/>
              <a:t> </a:t>
            </a:r>
            <a:r>
              <a:rPr lang="ru-RU" dirty="0" err="1"/>
              <a:t>біотичного</a:t>
            </a:r>
            <a:r>
              <a:rPr lang="ru-RU" dirty="0"/>
              <a:t> і ландшафтного </a:t>
            </a:r>
            <a:r>
              <a:rPr lang="ru-RU" dirty="0" err="1"/>
              <a:t>різноманіть</a:t>
            </a:r>
            <a:r>
              <a:rPr lang="ru-RU" dirty="0"/>
              <a:t>, </a:t>
            </a:r>
            <a:r>
              <a:rPr lang="ru-RU" dirty="0" err="1"/>
              <a:t>підтримання</a:t>
            </a:r>
            <a:r>
              <a:rPr lang="ru-RU" dirty="0"/>
              <a:t> </a:t>
            </a:r>
            <a:r>
              <a:rPr lang="ru-RU" dirty="0" err="1"/>
              <a:t>екологічної</a:t>
            </a:r>
            <a:r>
              <a:rPr lang="ru-RU" dirty="0"/>
              <a:t> </a:t>
            </a:r>
            <a:r>
              <a:rPr lang="ru-RU" dirty="0" err="1"/>
              <a:t>рівноваги</a:t>
            </a:r>
            <a:r>
              <a:rPr lang="ru-RU" dirty="0"/>
              <a:t> та </a:t>
            </a:r>
            <a:r>
              <a:rPr lang="ru-RU" dirty="0" err="1"/>
              <a:t>екобезпечного</a:t>
            </a:r>
            <a:r>
              <a:rPr lang="ru-RU" dirty="0"/>
              <a:t> стану </a:t>
            </a:r>
            <a:r>
              <a:rPr lang="ru-RU" dirty="0" err="1"/>
              <a:t>довкілля</a:t>
            </a:r>
            <a:r>
              <a:rPr lang="ru-RU" dirty="0"/>
              <a:t> </a:t>
            </a:r>
            <a:r>
              <a:rPr lang="ru-RU" dirty="0" err="1"/>
              <a:t>загалом</a:t>
            </a:r>
            <a:r>
              <a:rPr lang="ru-RU" dirty="0"/>
              <a:t>.</a:t>
            </a:r>
          </a:p>
          <a:p>
            <a:pPr algn="just"/>
            <a:r>
              <a:rPr lang="ru-RU" dirty="0"/>
              <a:t>2. </a:t>
            </a:r>
            <a:r>
              <a:rPr lang="ru-RU" dirty="0" err="1"/>
              <a:t>Концепція</a:t>
            </a:r>
            <a:r>
              <a:rPr lang="ru-RU" dirty="0"/>
              <a:t> </a:t>
            </a:r>
            <a:r>
              <a:rPr lang="ru-RU" dirty="0" err="1"/>
              <a:t>екомережі</a:t>
            </a:r>
            <a:r>
              <a:rPr lang="ru-RU" dirty="0"/>
              <a:t> є </a:t>
            </a:r>
            <a:r>
              <a:rPr lang="ru-RU" dirty="0" err="1"/>
              <a:t>інтегруючою</a:t>
            </a:r>
            <a:r>
              <a:rPr lang="ru-RU" dirty="0"/>
              <a:t> на </a:t>
            </a:r>
            <a:r>
              <a:rPr lang="ru-RU" dirty="0" err="1"/>
              <a:t>даному</a:t>
            </a:r>
            <a:r>
              <a:rPr lang="ru-RU" dirty="0"/>
              <a:t> </a:t>
            </a:r>
            <a:r>
              <a:rPr lang="ru-RU" dirty="0" err="1"/>
              <a:t>етапі</a:t>
            </a:r>
            <a:r>
              <a:rPr lang="ru-RU" dirty="0"/>
              <a:t> </a:t>
            </a:r>
            <a:r>
              <a:rPr lang="ru-RU" dirty="0" err="1"/>
              <a:t>збереження</a:t>
            </a:r>
            <a:r>
              <a:rPr lang="ru-RU" dirty="0"/>
              <a:t> </a:t>
            </a:r>
            <a:r>
              <a:rPr lang="ru-RU" dirty="0" err="1" smtClean="0"/>
              <a:t>природи</a:t>
            </a:r>
            <a:r>
              <a:rPr lang="ru-RU" dirty="0" smtClean="0"/>
              <a:t>, </a:t>
            </a:r>
            <a:r>
              <a:rPr lang="ru-RU" dirty="0" err="1" smtClean="0"/>
              <a:t>оскільки</a:t>
            </a:r>
            <a:r>
              <a:rPr lang="ru-RU" dirty="0" smtClean="0"/>
              <a:t> </a:t>
            </a:r>
            <a:r>
              <a:rPr lang="ru-RU" dirty="0" err="1"/>
              <a:t>поєднує</a:t>
            </a:r>
            <a:r>
              <a:rPr lang="ru-RU" dirty="0"/>
              <a:t> у </a:t>
            </a:r>
            <a:r>
              <a:rPr lang="ru-RU" dirty="0" err="1"/>
              <a:t>єдине</a:t>
            </a:r>
            <a:r>
              <a:rPr lang="ru-RU" dirty="0"/>
              <a:t> </a:t>
            </a:r>
            <a:r>
              <a:rPr lang="ru-RU" dirty="0" err="1"/>
              <a:t>ціле</a:t>
            </a:r>
            <a:r>
              <a:rPr lang="ru-RU" dirty="0"/>
              <a:t> </a:t>
            </a:r>
            <a:r>
              <a:rPr lang="ru-RU" dirty="0" err="1"/>
              <a:t>наявні</a:t>
            </a:r>
            <a:r>
              <a:rPr lang="ru-RU" dirty="0"/>
              <a:t> </a:t>
            </a:r>
            <a:r>
              <a:rPr lang="ru-RU" dirty="0" err="1"/>
              <a:t>концепції</a:t>
            </a:r>
            <a:r>
              <a:rPr lang="ru-RU" dirty="0"/>
              <a:t> і </a:t>
            </a:r>
            <a:r>
              <a:rPr lang="ru-RU" dirty="0" err="1"/>
              <a:t>системи</a:t>
            </a:r>
            <a:r>
              <a:rPr lang="ru-RU" dirty="0"/>
              <a:t> </a:t>
            </a:r>
            <a:r>
              <a:rPr lang="ru-RU" dirty="0" err="1"/>
              <a:t>охорони</a:t>
            </a:r>
            <a:r>
              <a:rPr lang="ru-RU" dirty="0"/>
              <a:t> </a:t>
            </a:r>
            <a:r>
              <a:rPr lang="ru-RU" dirty="0" err="1"/>
              <a:t>природи</a:t>
            </a:r>
            <a:r>
              <a:rPr lang="ru-RU" dirty="0"/>
              <a:t>.</a:t>
            </a:r>
          </a:p>
          <a:p>
            <a:pPr algn="just"/>
            <a:r>
              <a:rPr lang="ru-RU" dirty="0"/>
              <a:t>3. Як </a:t>
            </a:r>
            <a:r>
              <a:rPr lang="ru-RU" dirty="0" err="1"/>
              <a:t>геопросторова</a:t>
            </a:r>
            <a:r>
              <a:rPr lang="ru-RU" dirty="0"/>
              <a:t> система вона </a:t>
            </a:r>
            <a:r>
              <a:rPr lang="ru-RU" dirty="0" err="1"/>
              <a:t>передбачає</a:t>
            </a:r>
            <a:r>
              <a:rPr lang="ru-RU" dirty="0"/>
              <a:t> </a:t>
            </a:r>
            <a:r>
              <a:rPr lang="ru-RU" dirty="0" err="1"/>
              <a:t>залучення</a:t>
            </a:r>
            <a:r>
              <a:rPr lang="ru-RU" dirty="0"/>
              <a:t> до </a:t>
            </a:r>
            <a:r>
              <a:rPr lang="ru-RU" dirty="0" err="1"/>
              <a:t>своєї</a:t>
            </a:r>
            <a:r>
              <a:rPr lang="ru-RU" dirty="0"/>
              <a:t> </a:t>
            </a:r>
            <a:r>
              <a:rPr lang="ru-RU" dirty="0" err="1"/>
              <a:t>структури</a:t>
            </a:r>
            <a:r>
              <a:rPr lang="ru-RU" dirty="0"/>
              <a:t> </a:t>
            </a:r>
            <a:r>
              <a:rPr lang="ru-RU" dirty="0" err="1"/>
              <a:t>різнорівневих</a:t>
            </a:r>
            <a:r>
              <a:rPr lang="ru-RU" dirty="0"/>
              <a:t> </a:t>
            </a:r>
            <a:r>
              <a:rPr lang="ru-RU" dirty="0" err="1"/>
              <a:t>природоохоронних</a:t>
            </a:r>
            <a:r>
              <a:rPr lang="ru-RU" dirty="0"/>
              <a:t> </a:t>
            </a:r>
            <a:r>
              <a:rPr lang="ru-RU" dirty="0" err="1"/>
              <a:t>територій</a:t>
            </a:r>
            <a:r>
              <a:rPr lang="ru-RU" dirty="0"/>
              <a:t> та таких, </a:t>
            </a:r>
            <a:r>
              <a:rPr lang="ru-RU" dirty="0" err="1"/>
              <a:t>які</a:t>
            </a:r>
            <a:r>
              <a:rPr lang="ru-RU" dirty="0"/>
              <a:t> на </a:t>
            </a:r>
            <a:r>
              <a:rPr lang="ru-RU" dirty="0" err="1"/>
              <a:t>даному</a:t>
            </a:r>
            <a:r>
              <a:rPr lang="ru-RU" dirty="0"/>
              <a:t> </a:t>
            </a:r>
            <a:r>
              <a:rPr lang="ru-RU" dirty="0" err="1"/>
              <a:t>етапі</a:t>
            </a:r>
            <a:r>
              <a:rPr lang="ru-RU" dirty="0"/>
              <a:t> не </a:t>
            </a:r>
            <a:r>
              <a:rPr lang="ru-RU" dirty="0" err="1"/>
              <a:t>охороняються</a:t>
            </a:r>
            <a:r>
              <a:rPr lang="ru-RU" dirty="0"/>
              <a:t>, </a:t>
            </a:r>
            <a:r>
              <a:rPr lang="ru-RU" dirty="0" err="1"/>
              <a:t>пов'язаних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собою </a:t>
            </a:r>
            <a:r>
              <a:rPr lang="ru-RU" dirty="0" err="1"/>
              <a:t>функціонально</a:t>
            </a:r>
            <a:r>
              <a:rPr lang="ru-RU" dirty="0"/>
              <a:t> і </a:t>
            </a:r>
            <a:r>
              <a:rPr lang="ru-RU" dirty="0" err="1"/>
              <a:t>територіально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потребують</a:t>
            </a:r>
            <a:r>
              <a:rPr lang="ru-RU" dirty="0"/>
              <a:t> </a:t>
            </a:r>
            <a:r>
              <a:rPr lang="ru-RU" dirty="0" err="1"/>
              <a:t>збереження</a:t>
            </a:r>
            <a:r>
              <a:rPr lang="ru-RU" dirty="0"/>
              <a:t> та </a:t>
            </a:r>
            <a:r>
              <a:rPr lang="ru-RU" dirty="0" err="1"/>
              <a:t>відновлення</a:t>
            </a:r>
            <a:r>
              <a:rPr lang="ru-RU" dirty="0"/>
              <a:t> і </a:t>
            </a:r>
            <a:r>
              <a:rPr lang="ru-RU" dirty="0" err="1"/>
              <a:t>забезпечуватимуть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невиснажливого</a:t>
            </a:r>
            <a:r>
              <a:rPr lang="ru-RU" dirty="0"/>
              <a:t> </a:t>
            </a:r>
            <a:r>
              <a:rPr lang="ru-RU" dirty="0" err="1"/>
              <a:t>природокористування</a:t>
            </a:r>
            <a:r>
              <a:rPr lang="ru-RU" dirty="0"/>
              <a:t>.</a:t>
            </a:r>
          </a:p>
          <a:p>
            <a:pPr algn="just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dirty="0" err="1" smtClean="0"/>
              <a:t>Висовки</a:t>
            </a:r>
            <a:r>
              <a:rPr lang="uk-UA" dirty="0" smtClean="0"/>
              <a:t>: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43905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Дякую за увагу</a:t>
            </a:r>
            <a:endParaRPr lang="ru-RU" dirty="0"/>
          </a:p>
        </p:txBody>
      </p:sp>
      <p:pic>
        <p:nvPicPr>
          <p:cNvPr id="8194" name="Picture 2" descr="http://risovach.ru/upload/2013/10/mem/pidrila-ebanaya_33482105_orig_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68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772816"/>
            <a:ext cx="8407893" cy="4407408"/>
          </a:xfrm>
        </p:spPr>
        <p:txBody>
          <a:bodyPr/>
          <a:lstStyle/>
          <a:p>
            <a:pPr algn="just"/>
            <a:r>
              <a:rPr lang="uk-UA" dirty="0" err="1" smtClean="0"/>
              <a:t>Екомережа</a:t>
            </a:r>
            <a:r>
              <a:rPr lang="uk-UA" dirty="0" smtClean="0"/>
              <a:t> - єдина територіальна система об'єктів, що перебувають під охороною, з метою збереження всього біотичного і ландшафтного різноманіття, поліпшення стану навколишнього середовища загалом. Наявні нині мережі територій , та об’єктів природно-заповідного фонду мають острівний локалізований характер, а тому не відповідають ідеї цілісності природи, нерозривності й взаємопов’язаності її складових. Як просторова система </a:t>
            </a:r>
            <a:r>
              <a:rPr lang="uk-UA" dirty="0" err="1" smtClean="0"/>
              <a:t>екомережа</a:t>
            </a:r>
            <a:r>
              <a:rPr lang="uk-UA" dirty="0" smtClean="0"/>
              <a:t> передбачає включення природних біотичних і абіотичних елементів, природних геосистем й </a:t>
            </a:r>
            <a:r>
              <a:rPr lang="uk-UA" dirty="0" err="1" smtClean="0"/>
              <a:t>антропогенізованих</a:t>
            </a:r>
            <a:r>
              <a:rPr lang="uk-UA" dirty="0" smtClean="0"/>
              <a:t> ландшафтів, пов’язаних між собою функціонально і територіально, які потребують збереження і відновлення за умови невиснажливого природокористування.</a:t>
            </a: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Поняття </a:t>
            </a:r>
            <a:r>
              <a:rPr lang="uk-UA" dirty="0" err="1" smtClean="0"/>
              <a:t>екомережі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09742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806273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uk-UA" dirty="0" smtClean="0"/>
              <a:t>Концепція </a:t>
            </a:r>
            <a:r>
              <a:rPr lang="uk-UA" dirty="0" err="1" smtClean="0"/>
              <a:t>екомережі</a:t>
            </a:r>
            <a:r>
              <a:rPr lang="uk-UA" dirty="0" smtClean="0"/>
              <a:t> є інтегруючою на даному етапі збереження природи, оскільки поєднує в одне ціле наявні концепції та системи охорони природи. Вона випливає з ідеології нерозривної гармонійної єдності природи і людини, коли їхні відносини мають рівноправний невиснажливий характер, що підкреслює універсальність єдиної </a:t>
            </a:r>
            <a:r>
              <a:rPr lang="uk-UA" dirty="0" err="1" smtClean="0"/>
              <a:t>екомережі</a:t>
            </a:r>
            <a:r>
              <a:rPr lang="uk-UA" dirty="0" smtClean="0"/>
              <a:t> та її інтегрованість до стратегії сталого розвитку. Цим визначаються основні принципи побудови </a:t>
            </a:r>
            <a:r>
              <a:rPr lang="uk-UA" dirty="0" err="1" smtClean="0"/>
              <a:t>екомережі</a:t>
            </a:r>
            <a:r>
              <a:rPr lang="uk-UA" dirty="0" smtClean="0"/>
              <a:t>, серед яких найважливішими є:</a:t>
            </a:r>
          </a:p>
          <a:p>
            <a:pPr algn="just"/>
            <a:r>
              <a:rPr lang="uk-UA" dirty="0" smtClean="0"/>
              <a:t>- цілісність - така взаємопов’язана єдність компонентів, за якої формується якісно нове ціле;</a:t>
            </a:r>
          </a:p>
          <a:p>
            <a:pPr algn="just"/>
            <a:r>
              <a:rPr lang="uk-UA" dirty="0" smtClean="0"/>
              <a:t>- єдність - територіально-функціональна, ландшафтна;</a:t>
            </a:r>
          </a:p>
          <a:p>
            <a:pPr algn="just"/>
            <a:r>
              <a:rPr lang="uk-UA" dirty="0" smtClean="0"/>
              <a:t>- ієрархічність - підпорядкованість </a:t>
            </a:r>
            <a:r>
              <a:rPr lang="uk-UA" dirty="0" err="1" smtClean="0"/>
              <a:t>екомереж</a:t>
            </a:r>
            <a:r>
              <a:rPr lang="uk-UA" dirty="0" smtClean="0"/>
              <a:t> нижчого рангу вищим;</a:t>
            </a:r>
          </a:p>
          <a:p>
            <a:pPr algn="just"/>
            <a:r>
              <a:rPr lang="uk-UA" dirty="0" smtClean="0"/>
              <a:t>- </a:t>
            </a:r>
            <a:r>
              <a:rPr lang="uk-UA" dirty="0" err="1" smtClean="0"/>
              <a:t>поліфункціональність</a:t>
            </a:r>
            <a:r>
              <a:rPr lang="uk-UA" dirty="0" smtClean="0"/>
              <a:t> - виконання природно-екологічних, соціальних і економічних завдань;</a:t>
            </a:r>
          </a:p>
          <a:p>
            <a:pPr algn="just"/>
            <a:r>
              <a:rPr lang="uk-UA" dirty="0" smtClean="0"/>
              <a:t>- </a:t>
            </a:r>
            <a:r>
              <a:rPr lang="uk-UA" dirty="0" err="1" smtClean="0"/>
              <a:t>комплементарність</a:t>
            </a:r>
            <a:r>
              <a:rPr lang="uk-UA" dirty="0" smtClean="0"/>
              <a:t> - </a:t>
            </a:r>
            <a:r>
              <a:rPr lang="uk-UA" dirty="0" err="1" smtClean="0"/>
              <a:t>біорізноманіття</a:t>
            </a:r>
            <a:r>
              <a:rPr lang="uk-UA" dirty="0" smtClean="0"/>
              <a:t>, функцій, середовища існування, територій;                             </a:t>
            </a:r>
          </a:p>
          <a:p>
            <a:pPr algn="just"/>
            <a:r>
              <a:rPr lang="uk-UA" dirty="0" smtClean="0"/>
              <a:t>- відповідність - співмірність наявної природно-антропогенної будови території з ландшафтною структурою території.</a:t>
            </a:r>
          </a:p>
          <a:p>
            <a:pPr marL="4572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3422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http://ukrainaincognita.com/sites/default/files/sh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6349">
            <a:off x="4169326" y="3404148"/>
            <a:ext cx="4033738" cy="26749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8" name="Picture 14" descr="http://gazeta.lviv.ua/sites/default/files/pernatidruzi.org_.ua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30" y="1478225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8" name="Picture 4" descr="http://upload.wikimedia.org/wikipedia/commons/e/ee/Pripyat_near_Mozy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0546">
            <a:off x="1407503" y="3731180"/>
            <a:ext cx="3483799" cy="26128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http://image.tsn.ua/media/images2/original/Aug2013/38383098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454">
            <a:off x="5198795" y="1550109"/>
            <a:ext cx="3523024" cy="23544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6" name="Picture 12" descr="http://uu-travel.com/files/uploaded/FOCUS/1/1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915" y="1412776"/>
            <a:ext cx="3959776" cy="26290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5" name="Заголовок 2"/>
          <p:cNvSpPr>
            <a:spLocks noGrp="1"/>
          </p:cNvSpPr>
          <p:nvPr>
            <p:ph idx="1"/>
          </p:nvPr>
        </p:nvSpPr>
        <p:spPr>
          <a:xfrm>
            <a:off x="395536" y="1700808"/>
            <a:ext cx="8407893" cy="2736304"/>
          </a:xfrm>
        </p:spPr>
        <p:txBody>
          <a:bodyPr/>
          <a:lstStyle/>
          <a:p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Об’єктами пе</a:t>
            </a:r>
            <a:r>
              <a:rPr lang="uk-UA" dirty="0" smtClean="0">
                <a:solidFill>
                  <a:schemeClr val="tx1"/>
                </a:solidFill>
              </a:rPr>
              <a:t>рс</a:t>
            </a:r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пективної приро</a:t>
            </a:r>
            <a:r>
              <a:rPr lang="uk-UA" dirty="0" smtClean="0">
                <a:solidFill>
                  <a:schemeClr val="tx1"/>
                </a:solidFill>
              </a:rPr>
              <a:t>доохоронної системи </a:t>
            </a:r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(</a:t>
            </a:r>
            <a:r>
              <a:rPr lang="uk-UA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екомережі</a:t>
            </a:r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) є </a:t>
            </a:r>
            <a:r>
              <a:rPr lang="uk-UA" dirty="0" smtClean="0">
                <a:solidFill>
                  <a:schemeClr val="tx1"/>
                </a:solidFill>
              </a:rPr>
              <a:t>те</a:t>
            </a:r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риторії, багаті на генетичну, </a:t>
            </a:r>
            <a:r>
              <a:rPr lang="uk-UA" dirty="0" smtClean="0">
                <a:solidFill>
                  <a:schemeClr val="tx1"/>
                </a:solidFill>
              </a:rPr>
              <a:t>видову, </a:t>
            </a:r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ландшафтну рі</a:t>
            </a:r>
            <a:r>
              <a:rPr lang="uk-UA" dirty="0" smtClean="0">
                <a:solidFill>
                  <a:schemeClr val="tx1"/>
                </a:solidFill>
              </a:rPr>
              <a:t>зно</a:t>
            </a:r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манітність, до яких належа</a:t>
            </a:r>
            <a:r>
              <a:rPr lang="uk-UA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т</a:t>
            </a:r>
            <a:r>
              <a:rPr lang="uk-UA" dirty="0" smtClean="0">
                <a:solidFill>
                  <a:schemeClr val="tx1"/>
                </a:solidFill>
              </a:rPr>
              <a:t>ь </a:t>
            </a:r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мережа територій та о</a:t>
            </a:r>
            <a:r>
              <a:rPr lang="uk-UA" dirty="0" smtClean="0">
                <a:solidFill>
                  <a:schemeClr val="tx1"/>
                </a:solidFill>
              </a:rPr>
              <a:t>б’є</a:t>
            </a:r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ктів природно-заповідного </a:t>
            </a:r>
            <a:r>
              <a:rPr lang="uk-UA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ф</a:t>
            </a:r>
            <a:r>
              <a:rPr lang="uk-UA" dirty="0" smtClean="0">
                <a:solidFill>
                  <a:schemeClr val="tx1"/>
                </a:solidFill>
              </a:rPr>
              <a:t>онд</a:t>
            </a:r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у, а також території під зб</a:t>
            </a:r>
            <a:r>
              <a:rPr lang="uk-UA" dirty="0" smtClean="0">
                <a:solidFill>
                  <a:schemeClr val="tx1"/>
                </a:solidFill>
              </a:rPr>
              <a:t>ер</a:t>
            </a:r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еженою природною </a:t>
            </a:r>
            <a:r>
              <a:rPr lang="uk-UA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рослинн</a:t>
            </a:r>
            <a:r>
              <a:rPr lang="uk-UA" dirty="0" smtClean="0">
                <a:solidFill>
                  <a:schemeClr val="tx1"/>
                </a:solidFill>
              </a:rPr>
              <a:t>іс</a:t>
            </a:r>
            <a:r>
              <a:rPr lang="uk-UA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тю</a:t>
            </a:r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- </a:t>
            </a:r>
            <a:r>
              <a:rPr lang="uk-UA" dirty="0" smtClean="0">
                <a:solidFill>
                  <a:schemeClr val="tx1"/>
                </a:solidFill>
              </a:rPr>
              <a:t>резервні </a:t>
            </a:r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території перс</a:t>
            </a:r>
            <a:r>
              <a:rPr lang="uk-UA" dirty="0" smtClean="0">
                <a:solidFill>
                  <a:schemeClr val="tx1"/>
                </a:solidFill>
              </a:rPr>
              <a:t>пек</a:t>
            </a:r>
            <a:r>
              <a:rPr lang="uk-UA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ти</a:t>
            </a:r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вного заповідання, озера</a:t>
            </a:r>
            <a:r>
              <a:rPr lang="uk-UA" dirty="0" smtClean="0">
                <a:solidFill>
                  <a:schemeClr val="tx1"/>
                </a:solidFill>
              </a:rPr>
              <a:t>, річки</a:t>
            </a:r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uk-UA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водно-</a:t>
            </a:r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болотні угі</a:t>
            </a:r>
            <a:r>
              <a:rPr lang="uk-UA" dirty="0" smtClean="0">
                <a:solidFill>
                  <a:schemeClr val="tx1"/>
                </a:solidFill>
              </a:rPr>
              <a:t>ддя, ліси</a:t>
            </a:r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uk-UA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степи</a:t>
            </a:r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, луки, самобутні к</a:t>
            </a:r>
            <a:r>
              <a:rPr lang="uk-UA" dirty="0" smtClean="0">
                <a:solidFill>
                  <a:schemeClr val="tx1"/>
                </a:solidFill>
              </a:rPr>
              <a:t>ульту</a:t>
            </a:r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ри зе</a:t>
            </a:r>
            <a:r>
              <a:rPr lang="uk-UA" dirty="0" smtClean="0">
                <a:solidFill>
                  <a:schemeClr val="tx1"/>
                </a:solidFill>
              </a:rPr>
              <a:t>млеробства</a:t>
            </a:r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uk-UA" dirty="0" smtClean="0">
                <a:solidFill>
                  <a:schemeClr val="tx1"/>
                </a:solidFill>
              </a:rPr>
              <a:t>та ут</a:t>
            </a:r>
            <a:r>
              <a:rPr lang="uk-UA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во</a:t>
            </a:r>
            <a:r>
              <a:rPr lang="uk-UA" dirty="0" smtClean="0">
                <a:solidFill>
                  <a:schemeClr val="tx1"/>
                </a:solidFill>
              </a:rPr>
              <a:t>рені ними ландшафти.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7" name="AutoShape 8" descr="data:image/jpeg;base64,/9j/4AAQSkZJRgABAQAAAQABAAD/2wCEAAkGBxQTEhUUExQVFhUWGBgYGRgXGRodHhsaIBkdHhoYHBgaHCgiGBonHBgbITEhJSkrLi4uGh8zODMsNygtLisBCgoKDg0OGxAQGywkHyQsLCw0LDQ0NCwsLCwsNCwsLCwsLCwsLCwsLCwsLCwsLCwsLCwsLCwsLCwsLCwsLCwsLP/AABEIALcBFAMBIgACEQEDEQH/xAAcAAACAgMBAQAAAAAAAAAAAAADBAIFAAEGBwj/xABHEAABAgQEAwYCBwYDBwQDAAABAhEAAyExBBJBUSJhcQUTMoGRobHBBiNCUtHh8AcUYoKy8TNykiRjk6Kjs9IVQ4PCFjRE/8QAGQEAAwEBAQAAAAAAAAAAAAAAAAECAwQF/8QAKREAAgICAgEDBAIDAQAAAAAAAAECERIhMUEDE1FhBCJx8EKhYrHRMv/aAAwDAQACEQMRAD8A8bxswlSiSDUm25225RiFE5iVF8oPs7u/SCdrSyleVVSEpJLu+ZIUK63gEzS/hT/TXSovELgKovJq3nLUWT3iFqqaOuUrNQB/GogaU2hSeeGUAkFaUqS6r/4i1UGpZX4Xq/h5SFqlAuxlrSTavdKmA3uCsV26xWmSyJSgarUsAi4YgX0HFcRmi2mgclawplBSXdyQXL8tTWG8yhKQWGUTJqRUO5CCQxoNPeJ4SZmMt2zBQOZ9lUBOZwp7qqNTqYFiZDSVhxwT2N/EUGleaTcxfJBOXjQAHT4ajbMNVA35M2kIDISWfWrXcbPEMRMIsaa+YqKxnZ0nOrKTdzptzvp8dIaWhJF52oT3iVpOXN3SyxNu5l5eJuSukSGEXLUl2LhJQzkV0Nfs+HWB48Z5CCEkgSpDkHwsJqXNLMkbQNGLMtSwM1xxBwwzKII+6XY706xKZU1s9K7BnylB5kpMoyjnKBLUrMw4sqSnh4SKOTXQAR2/YHaCcTLC0WIBHIEAgddG+REeQ436Szp0+QqQlQRKZKCsuQ9SparFw4YMKWjvf2c40rzS/EEAsu1iU2ar5X5BtxHWvJo5lGzs1yiIg8GWkwIojWMr5E1Rz8lRPaE9NQDJw6uVFTQ/M2HlyEdDLmERQ4eXl7QW9c2HS3QTVU8ir36xdylOAd/hofSCkLYwMQYisvEGiMwE09YWKHkyqyJ/fUqDOZMwFjsuXfmyouBFNOBGNk0vJn9PHJPry6eVwhJ3ihEwYpfpOp/3alU4qSXyncuHtWkXYEUv0rUyJNP/AOiR/X+DxLoo6ATtIZVah0hRJiZmGM3H2LUg2ZQpAJgiSVmIw0qE3YrjiyCfu8X+kv8AKJzUuCNwYOUZqM+kC7PQShNKgAHqKH3BirRNM1hy6UncA+0FAgWBlES0jUAD0p8oaEo7GByBIgBEgmDJw52jYlHaJyQ8WDCYkExPLGwILHRHLGQQCNRNjo+Qu115jLV/upYP8oy/BIjfaEvgkKDsZYBPMLWG9oN2pWVhl/wLTYsMsxVK3ooe0Bxi0GRJCTxgKCh/Osh/Ij3jnXR0PstMDhypMshJUtgASSzGXMAHhuO6LXsz6CuGIokEuASQDTKTlrTUt/yiLv6HKUosTTIMtNUzgwf/AOU/6oUThgrDJAIBE7hdJIrJQquoFNjc2vGfD2VKOrRVd9lBITYivv8AKH8UxlYl6qTNlkEb/WJI50PsIV7ojvM1coSb0YKCSOhKveHVreVi6UIkLfVypOnPNGiM0iqxBABAOvtz5wfslX1ssACpSkvZiR7wHtFI7xQSQwtUbbwXs6W06S4uqWbs7qGoteDoFyWalvgqEEgpBcaBU4g0/wAxjGSJmIFSRmLPU/WpNdrm399YZ14Wbmo0wEMwY1JpqHUBDWLxBVMmZVEuheUAlqJKgcoo7pHV4z7ob/f7I4dAUWSVAJ4wEGpURThaoNAa0Yx1n0OxikYiXmUEElQUcwqDx5ABQ1UPYRw6VgkUqUln08SQGdtB0hxOKotySUlgw0KQprV/wla2oYtSM6Po9E8UDhyHFRUbjeCgDaPBh9NZq1yyukuWJaAhIZgkglQOiyxr7R3Y/abIM2WoBYlK4VBQqkuqtHejW2akaqSEX/beH/2zChJbvZWIQoi7Du1X0LFVYs5UxKnCSDloQNDsdo4ntb6aylYzCzEMUS5U9Zqw8AzJNL0Yc6dObn/T1YmLWjhC5hOhVlKQmgJALBLu12eKj5K5JlFdHr7RjRx30f8ApzKVJWqcCjugGJLlYYbDxuXZoZ7O+miJr/VlIClC7ggCjKs7j3jT1ERiWuM//bw3+TED/tH5RaiKnELCp+DWLKE4essFvaLru4MkOmaRLeKf6XS2kpJ0nSP+6mLlMUv0vP8As4P+9kf91MK3Y60dAkJ2giVjYQERKJZQyJojaZsLhUbzxNFWMPtCeELGYD9latT9oBfxXBgSIWk/40wE3TLV5nOk+yBCoLJYCYWPJcwf9RWvSGguE8LQzBtMV7gK+CobQkmG0gTI96dINKPWIJMSEDBBr3EaWAA7QI8oydUbwkMCJitIyJpJ2jIqyaPlBQ/2SUVAp7qZOTsSVCWUitmqTyEBxZ/2VFABnuOQVctQ186xkljhlj7s6WqmxQoGnUCCz5xOHKKZUzCQwuSA/oAPWMOzVy/0OfQecO+TLzMVAgeS5a28+7I84AmY+HayhOkU3eSR6HL7wj2TiMhQoNmTNQfUEdWhrEzHRPU9pklWVrtnSOjJLecDjseWqImXmz5RVUsuliDQpX/9bcoLhZTmbLObiw6FXaqUoIFvjYB9IPjJA75OQECYmcnKbFWVQFPNIblEeyy86QkEJ7yQtJLtQoUgv5pgV0KqKztKW6yR91B9ZafxhuVRcgitJZ1LNUh9PCTCfasx1IWPtS0GnJOQ/wBMOy54IkBiSQtLAaqdAAej1B84HdIFyP4VBIxiQqpJUPIpV5ulxAko+uS71QlzRhnlC+3ihnABJnz0O70tvImpauuYp1aF0lJVJXkBDyk5iz8JCWIFCwTrGfY5UI4MlxfiLNUE1SOt1Q7g0Umli/dhY8pT1H/yH1hfDmygPCpJpUtnS4pTaw2gqpypZarfVpahcBFRbdKX84ojoSYjMCCOFxeocMW1DRKUp5Sq6g+bH8IYmSUlbgOhYcVskgpKXfdJaAYNJEtRAcAgEF9Cf/MRSaJo3IxS6VLFE5q7y1PyAF4lgFtkJqxzUbQxDCTQpaUpljXiL5spzggkEAvmvl0FqxMoYJD/AHgKag/HTzENhReypqVTTmLJ41AZQ1HLAOAo2Gkbws9J4WUCD4QWDMdKgHUNvFXMmVDs2XaxyBz1tDfZvaRQtBTmCc6iwYO1v5m16wJg0et9i4pJRgCCD9atLjcyV3excR2cxYymtQH9vyjwJP0lmLny5jAJRnUlANA0skB2BPWDn6ZTiVkLOVRNCdcpBrT76vJo0TJuj2/C4gLSgpIIUMw5jeK36dAJwhVZpkkn/iojyDsn6RzJUxBSsjKw8ndq6Qbtr6azcSlQWwC5qCwswKR5+Ee/k7Cz3NQY3jaCNY8xwn7RiCoTEGiQkNotJIJbn7e8Wk/9oUrIAlKs4Ka0Yi56frrDyQHoKEja8RKBpHnyP2lpchUs5cpYuHeuVx6e94zC/tLSJYMyWVTGqzAE7+mkTY7R6FlhVYaejZUtY80qQ39So5oftBw5Qksc5Z0DS7lzQ/nGTPpthyJUwEuJiwpH2suRVfM5Ydho6jAo45w/3ifeVLhnDKCkpUHZQBHnFd2L2giauaqWQQe7V5lDfJvKG+yV/VJ/mHooj5QitDeWJBMRCw7PG3hDJ5YxhEHjCYAJAiNwIzCNIyHQrPkTs5bSsQ1KSz/1AD/VBlkGQs04VSyCCRdPEQlmZxflS8C7KlEKmpu8mYRzy8Q/peDSkpUmY1FFCcvVKgC+zp+EZSrkb4FcCv6ua1x3agK3CwH/AOaLDtFBAmhRBPdoUOQMw5Q4vRQ9YR7PW4mg1eSu7aKSoefDFlPeYlyHzYdI80TsrPowAht0UuBXHTh30sfcmKr9k/WX0YNz2hrsFTTcCp6iYEW/3ivXxQliJBISSSWFq0ISkE3u6XgsidllyFA+Gca9DLUKeZ8hCtMSlsXxLgyn+yAk11TMVpBROSJSSwzIUCCN3rR+W0C7eBGInDaYtqNTMSDCsurAlhp6w2uyWy8wGMUueterImGreCckkjejwvM/wwkXDixVUTF22o3tvAsFLIXNSAH7mcNasnMSOdDyhxOHKlNYKmOGoADMuX6/CIlVIbehSQ4zB3AdzpTb0EExkzNNBq2oc0LqB9N4IqaEqJNcw0o5JJL+RECVPKlJo7JAZzWruSReps0TfOiGx/DS09zLIJpmHpNWabjLl8xAsDhsonIBqgpJcMx7yXpyqD5RDETmwqmcHvJv9STQvZvnFhj0D94nLY0zKUPvJJ4hzISMw0cDahF7ZSKXsVeXESsx1YtvnI+LRuYhiC//ALhT08LfP0MblpyYmVUeNJfQgzXBbUEFx5RPFy+GYR98q92pyrGrewN482YMWWDvRCW+UMowRSRbL3i2bTMkpSfXLCC1Epl80mr6lFfXLDaceU5swIAmy92ovMdf4XiXeqBkpaWUOSJjf8GYfkIQlEhKf8yn9odRLaaU8pif+lNT+ECDKJejKKm8j+EUmDMnqIqPuj4/nC/euH8/cQxme+6R0oPjAUymSo7ZgByf+0VkSyzx8/xqF8yvidoD+8FLvv8AKNTEHMpwybjR9o3iJL8hztaJySAOvGPl6X9fwjFTCRR4EMNQEcQ/TU1g2ESSwL66chrE+ouhGkzyFfreG5EwuH3A8zT0rGk4YuS2gI9/k3pEsSSlLto79GI89Yn1l0NUXHY/0hmSFEoU1ACKVBKvzrHb/Rn6cSkYYibRQWrKN80xRPQJePMpKXWQz0Hs/wCMSCTlI2J9bn2il5UH4Pbf/wA2wYBPeGiikUNW+0P4ecCP08wlaroWHDentWld48SObmw/NqQRE4mjVpfWLzQWz1XEftHSFDJKca5lMTuzD3g0v9o0nK65awdWIb8Y8nlEjTVoIsKIoD/ZiIH5Iom37nrB/aPhdlekZHj0/CLfwE/qmu0ZB6sPcMmI4bs5p0s1GdMxJv8AcLs+jnSkBwHYM3MXFAlXmWOWnUCLuZjKsAFAEAN+qCtImZ5CApiahjyJYUGyj6R5/reSqGm6OeR2QUKU9ihQBL0JBDMBzfyMWc7AKSwT4BLWKixKUEm3hJQ94spKypJIDpHieorfzr7wNeKOcpLO7cRu7kPTUAjlC9eY7aKDB9nTXJUFOdNbhn2uacjCy8BMPeyykg+NKTe7O3Nm9I7GViGdzrelyw9miK8SFFwzOzl9Nj7vAvqHd0JFH21gVTZqlBi4C7PVSE+T0PpCmD7DUSxDEWO/Tf8Au0dXJxnhQbsXUAGcP6/nzgktr1ZnpZ6gHfY+kD+ol0NvZz2HwShiJZUWSrMkmnhVLUk11pEsPgCKKZXMna23KkdB3IuzkcQ9z8PiYFOwoWoFSTSjgD9NEPztqg6KGbgyCAUp0tzDEh6KtCCMMUkqYkDLlNQH2L7NHXrwBzhrbaOxYjV3iGH7OmVq7F3YB6g+fTpDXmoMWcjPwihh1uLTJh9UIi0TiXU9ONKFWu8sPbmY6FPZJMsy1kMXL9XY8ixZ4lh+xZaAlD0CQKatTa8VL6hNFYs5XHIZCgJbqBSuWvVIzAqS/Il+iuUXGEkK7xawhwXWAGNDUNufntFxicBLIqol6AfK36rGpUsJyhJoAAH0AsLaCJf1FxoeIFWGLO0sdUp+Lc/cwjjCuqe7TlUGJJGr2Dc/eOhRhwqr9aP6HyhaZ2eApxM51D9G2/vEeswxKSZLXmlKUhLd5LDsNWfqLvDKJaT4kJFxS2x+Y84dODC9Dw1o17U2vDSsAwuSGY29YH5XoWJWdx90S2vW/pCfbKkCRNDoJyKAZOtgQWi87hDjxULVI/CI4jsmWtJSpBIVcOd30io+V2mwxE5M9ARLJAYoTQBz4Ro1YnJxCVHYJd3A3Gm9Ifw+ECUpSUkABhYmlBXpBVYQGlPTm9+sD8lsMRLvQ9Linh9vaIjEBJL+YyxaDCo1r8/eChKbcJ5Qs2PFFR+8M5URv+XpA1Tu9QtAYFSFCo3Fn3i3VhZZ+ztEJeDluWdxCUqFRXywozZZGX/CU/Iuhh1v6QzKSxWcyeJQP/KAf6YZUhBLKDdREhg0GoGXyg9RsdC6MQkfaSPIe8Tl4hyGKTWlB+EbxGACgcpSDocrwHDSJiUkLQhTOyk09txE5ioZmTlWHduOX5QGbMmmqQh6FwjTZohh0TASSCRtT9GNqxRHCEq0AOXS7+kPOxkVYqfTLLlkNchvgIyCiW15gB/XKMhZ/AWVEjsEBXiqFOBeunzgk3sVJykvwkKsNCKe0NTZakqpVn8nBYeresaxOKyoKzZmFQ3V4zjOUuwtAsJ2akihpmrrTU9aX5wdfZaFEqUliNQdNulfaAYHF0uA9iBRyDvfT3g2OnlIBBLWPKG8h2CHZssBsrp1ruKgdHiY7PlgG5DHVtXvpAV4kZVNdDvzIqzGFcJ2iFJOoJvu7sej+8GMweh44eWLJ6Hf83JhsYZA0FvS9/SKxGJStNCXAFtvzAeJHEAEpKi4I2qL+d4lqQsiwWBQ5NNtPlADP1y5QLmNS8YQeItUemn65xL9/SrMkgZjRvl5vBQ7FV9oFIcjryiIxxVRJrS36reIzp8tQKxRx8mbrWEcJJ7s8L0AUN6pN9K/jGiimhOQ4lMxQJe/tBJE2t9CkP0/H4wDBYxKsxRtXYFno1qOfKBTMYhyFsGIBL7g0LaEJNeUCTuqC2PYzFsgFOxD8z+L0hLC4wqUSzsCSWZvxuI0nHpdKFMHBB1Y6fGI4fESypkOyiTpQOBWtbhI6iLwdcAWeGxuZwNfj+TQL/1IBTZdbvbSvlEpBS555iORAD06EebbwkuYMwo+ZJPVmBp0I9OcRg0FsuEKSDVQDv8Ar3jFdoJdnNqHz19YpV8QCX1vsGoHvp+moJGEKeELdyC21ClXSpDPyjT02OmXKsYUsV0SXP5+sSw3bN9rA6Pb4gxTpSqbLyEsxUDXQsW6D8YxHYcyWhKczhJJrq5eHgu2GLL9Ha6FJBeheo0IEbl41BJANUt7m/nHI4jsmYBlBIS7joQoEO+vDXlAZWEnpJVxDhSNK5QQOh4R6xXor3DFndzJyWFaN7VfzoYq/wD1ZF7gUcbg2+EVciZNCACFXB5hwat5+8LHs1QQsMoHOVpci9NfLWCPj9waZ1RxaVEZCWP6vC0vGZKqLcj5RUICwkJZiDwmlRVxfl6QedkmUUWXo/wZ9D7GM3EllxiMa6QxuKNv/aAfvalJyg1OvlRvP4xWTZUxCQM1mFDzIptcRXyccxJfWj69Q9B+MGHsGRdyp84PrWoJ9edoT7T7emyuIoVlcA0sSHD8jWvKCI7XAUUqoWFDodDzHrrGjjHBdiDRqM1T8x6Qsop/cgtIWk/SYHU1IY1Y2Br5g+cGn9szBlUgFQL2c2D3tAJ2DCwAlhTagN6U0jWAPcnKSSkhmuBuCN7H0i6hyhtmHtwrqQoHpGo6f9ykmrCteEFoyIeIq+TmcL29Mylwk1ABtQuQGNbBtfWF8b2qTThVlUTQEWYFiRxAh6kaBrvAJmMdSs5bKAScrmtmD7kVvAQngKlHKEt72q0a4Ru6NKQyrtEsEhJoFMdAw4Xe7fHrB/3yYuUEEMStDFxbMk/AKitk4mW7hSil2DG/lQ+zQ4cWkMAMrEKJZWh1JYWLtDcafBSUTWBxKgVFQFTmIBcHrXp6Qohawp0qADgNSwU7u3lDGDDoWwzZSxoGDLAJKnpR7xWzsWEkJNCosACFUehvlL9dYuMXYNRHOzFKRQqBvUXY0b0pyghTOVNKswZ3AYka0fW/xhQTElWVIdrk3DGpYG0XHZmEC1JBINXDdQ56j8YnySx3ImVIzGYZVVZiMuTMnK4NL6Ncg+UNzMMPCSRwhSS1tHe5IUkqirxq1ImTUhaToxUHHEKN5iu4aCL7WK0IcFKkJKHDFwWLuCbEKO/FpE4tpUTja0W07BhSVgBqkltCGLpelWHJwdzEJOHy5SKuANKpJIDVuK/6orOz+0JoSpLuKArqCzHTzJ9IPh0lRGYrYEMM38WagPMDqwrFR8ctjUPc3L7NaWEpWpDE5nSCS6QAbizK/wBZ2gUvsNJQsKWxJQS5IzMVN1qoe0XGGlZfBm3L5j53beG1IRtU1sKb6Mk/nG6ix30c/iexUlSSpZB4gMpu4r1JG3OI4TsIyjwKWL1ccvagi9xGHQW4Q6S4JIp0/GloOqW4Tlc066kGLw6Cypldk1BzKPJ2szajVI9ImMGhASVAgWY1IfoDsNYs+5o7jo5f8IlMkPo4a5SFe5pB6aFYqnFySQHD09aaGGUJllyGLm4AtRya2bblFTiez5IJV3WY0aySauzeEvlH5Q9hEjKMstnToGrr5u+kKKkmKiHaHAAUpctmGUhyxsGLPYecVuF7XmF3QQCSOlWD6As9OUWslS8yiEpSAyWUBQ0chmrXlCMzBKCyrO7kFRy8J5MbGprzhT8WXQ1Q7L7SSHDV06aHneo67ROVMRPYAVGmo0H66xV9pdlKSkqKluGKeK1QaButtzBcDMKCVFRZ6HqogAlqGiaGJXjalsfRby+z5eY1qKsLu1yOnygeNkhJc1YgNQl7UYvrFfKxk1S+GWedspUKX+0/yg2KxU3vkoylwKpCxQBqmpAqoe2pjRpY7JboVxudlqSQQnStGZw5NakRzuN7ZClBYABAII3OnLU+sXeOnzRMmpVmBYDVjwpYXaoKhYxxpzZjmDMAHbXQnzPtC9KNENNnWdnY8zEAHU/MVGxjncepaVUFHNHt1GtyIf7PmKBDpajEAt4Sa83ERxIC1EuxJLHysG1f4Rz+OOE37AvG1yLYaUpTFJJY0S1WcghJFyLtsRekWEjMCkM4KU35s76Au9OUDkTQkM4BD+bWPt89BFl3qJgcA5il6C5c1Z/E49Xhzp9DxLTs8AAhVqliD+mhTtCaAgZWUHAd63t8uT86U2J7UdsqizMG5XfnYwp2fj+LLMP1c0Zc5tLmMGVuwLONUk6gRnDwMTOg7Lx/eoOZahkJQGJFAAQ7a1byjIppeDmJUsWOYuHFCwcHn0ptGoifj+51I55SlemTxHZ6UkhQmpzIBUSU5bDME7F3vtEsZNQZKDLdKE3syhVLnf8AwyPejxcLlyiElDFSUEd4aAEKdSUpU4agYqBonnCHbaVOh5jp4WAyu5Jpw68TUpbnHQpcI7o7KvGys0qWE5QKgKNwzMKUdlaQOXLKSwJarlJKatStOQi7lzAuQhLVzTR4P4ApP2jqk7u8CxeBxAYLVUAlgzDcDKlrdfRiXk+Cuw/Z0k93MLnKSkEKZkgZiTb+CtPQWrZctlDKDQ/ZIHkeFi1YJ+8JCF5UqDZfEpKnKn+zkAFHGtIgjHElS8wGQBSfCGIoNfvFOkJKRSS9guJlJCPDlJUygSVF96tl1dg9+TwlYjKAwCauCFKBBAZ2C29RA+0sbmnKUoBLlyilCQCWIFne73iP70kC7+nxeHTBJBFpDlWVQJqSVULl3094OEAtQnqdIHOnpdjslta5U/8AlB+8ALFv03P9copBSHJSEkPmbYV+VPeG5ElIbjWTyZvUhyfIQillMxduY+LwxhlgkB6i+8WkS0WYmCyc2pq3SjEAekNqnqYZgkg6qSHHTiG/uISw6RlWXrTa1STzPCPWJguAHTQu3Xp094vGiOTWMYOUuLaP5N5RiUqSAOSXpV9fnG1jw1oSG28okSSNCD0+EacCWwpnUIc+b/P5xAVqSxqARdjytG8Ow92csegFKCCKIoC4fkR7N8IVaGDxshCyhQJKgdXpStHY+kblJBU54RuA59IhPQGBHShiSFMf18yIMaEhmWmXncm24avVo1i8QCeEqKbVP57dNYC76t6RoHz6fjDoBhZKgQFUowoP7xCVmSgBIpYUHm3reNGUDqPM+1RBBNUhgCNmFf0YKGg0uVlACgkUNVOSXrfMSKi5ik7SwKDMMxIsyrmp5g3roYtpqSH4S51Jp53gc5D+Lk73PmITViorDIFU0dhpu4v+cc9jcEFs+ZBBNQlSgpiB9lxRj+rddOkhqCu36+XKFFSmPXkYzlB9DRUS+x1IQQTwlBYpL1psQxDQn2j2VLBpPcFiCEKFwLvV/wA+sdMJNHaAHDEKK0rWCquXOrLX+B2HSJXjaYO2tHA4mStPhVS9in43NIXw2JmIVwFQfq7aimh1j0WZgwrQRFOBABADP5eVND+EaixZwGKlzA8wAgA1NOEk/A8+kNSEgyiWZBLKH3VhyGJs9Sk8lJ1jrEYbu1BaRVINBqk3B3G/lA0YaQM6gj6tYaZlbMh7CYi0xD1CgyqXcVxl5K6JcGAk41BSkTpJmKSkJCkuHSBR9yLdAI1AZWITJdCirdJCVF06F6aU8oyOWk+mcttar+hiQFmWbgo4qGuUpTxZhUlianaB9pTpoUhAXMKgQgElRL/ZLblh6dYsCUglgQtQTmBIYtQEhQIJzMkn/LDeMwoEyYQkNLPCXd6OMx1GZZDbE7w1PtnepIlhezAgsounMmYXqD9WoEPR+IpDBicvOlZipyip3IKioB32IdwwzUHKoZg0dIcKApKZilZXU4JrmISoEn74IoG19ebnzu8TKWQPEoEDmosG5ACt6cojKyZutg8BhWQc5VmGUlmqSwSHP8QVvYvFbiUEAgAkqXlAu4FS4yvcpryEdB3gT3oJZ7CnCwNRuXfyYxUTJyVKQlMxRIDZib1okFncuAbekaqRomK9rJWlZP21FyCALgVId+enyjUiSFeIJI9CKXBAFWo1YP2ihImLJUFZlKAAIuCzFrGw3rBZOGQ+VzncOPugG5Bu1BuOdQLukO0lbLBXZSUgOfrJn+GCfAkhKc5FsxycO1VXaFf3NlFQXwhnI02ax5ANodjDsnDpUO9UVBlLCwS7pBAChXhBBysd6XEK4ntDPwJlgJBNKkk2KifvH8rCiVkxfsYEtqPLpuKf3hrCrAUM1KgltoTw0y/IPo9uVa09YYkoCpayosUpKqg8g9TapfpF5Uht0i57OkBRWSeEM6j9kJBcnqVH0geKmJK2AOSh2dtcz+LV+jRGRi1CUHIBcKZISAVFy5DNlAsAKkm1TCP74/EoZQ4AAFBVmq71LP0MXCdpowVcjQmg5wn7C1ofRxr8KQRE89W157lm/QguNDIC0pA74IUTstIKFuNasYWPNTjTh+bxUJtlxWtjsmZulJNLk+do2qel3v0UWp/mEKISa6ivT84gZupPy+Hr5Q8miqTG1zQSCbdf0DE0z6VYjR2gKeb3oaRpRBcUp+tBD9QTSGe8QRYfP0JgExWrZfe0D0Z977VvXeNrpsNKlibUgfk+AoMFB6v5EHSCSwly2fSrFm6u28KNchxQWvu3py1gonUudOXqCK7QlNMBsA3SokEbfnaGJaGSouqzkteoA12hBV6rDtS9vKFJmLIX4v8A3AKgeEy1OOjj3gc62TLQ8qbmvZtqdbu8BCNaP1HyEbBcbB/1ahgY01/XpGljxCyUu7tbcAtETKY0IOkLTaBXR/nryDQVJ1Y0FbDls2rws1dNCrfITuiRanI/hElyiS7e34RArBDe709Qb8o3h5z6lTPTzuOVL2iZTih7IlJfMBUVY19tjsecDmSgg94gJymhBsxuhW6ToTpuQYZUS4cdGLvuOf66RqTMoaZgeEh9NDq1Kg/GMZNdBkyrxeCyngS6FcSaEsCTwlgai3O+sZBMVhJySAkkpIdJD2c0I+yQXBHLaMjjdXwQ5/4i+LnZlIVUKL50tdCmY6sQqrVcAkWMPCc61uT4+FI+0UnLqzmg135QjlJAdwtDsUliwdSRnSHFKdebOaUgrnFdMqUpVmahUouQHAqWGmpNIlq1oXAXCYjKgFbgJLMogqqUkvXcVvQawlj51QCAQVFY0YhTtTTKo+vOBYvFJAAAy8R4T92zjm5PR4sMSh2BFUAvWlFhm55SH3AHOB6dhJtlPLn5hMDpcKloBahJc2rZvcbPCqhlnkpLhX1gUaMhSQpI28JAZoel1lKUWZ1FWQCqWoPUkkxvDIBqp2CEpegPjzEOdAAX9HoH3TSVGltIXV2iJM0LCBQrKTR3USyhzo27JpVjC3Zc+WuahIrmUlBBZ3JYVsWLXY9YJjAmeoOnMUvQOAH+8zVJ+1S1XoYY7K7PlImyljKOJCmdTDIriIdP8Dkk3e0Xca3YK6GZuKTkIZiUKOoPEAatehDg6gHRoQlggggByogAgVAJrsxNPKLbtrsw98UrKQEhWYuCWeWQAHobja20UOQqmBiM2YWLAB7ODYfOHChx4LKUhIUz3pe3W1HoeT7Rfdn9nMeMp+sQuWEvUkpILh7Ahn1empFJhZIJMwlR4lApL7OwrRj8RTSH5WLIAnJQCRnAU5d6JAINUsHIe5JO8K7Rm5WAViFZWIZVGpyAFHsLMNXhVdXQo+NJ0sfxZj5RazpySSQ/HmUHbwOWL6G4Ozc4q5+HUx4gWOZLb7HajjzjWniq6CliGE5acPKCybnLyObKrr4X8ucMyAoEqzWa46OfJ3bcgaxXTp6pkySkHwhaxR2DAIP+pSqRezpPelSJYBCbmztTOToOv9kl3Y4ToWfMzE1ev9rxnekB3DGjj8P1rE0ySlTOKaEbbOz9I2tBIUSUsQ/va3Xzh4y9ys0YmYQQVAZeFVW9Kl3vB8bICApyOFZ0pQsP1zhRcqjuK0JAsf1zs0bxxOcoqXzV2U5Ifzp5RF7SJy2g2oLaEmhD0drQNSqgOaKrc3CSFc9fWA4pTkaFizbsqtTVmiSJuWpOYAsPWvoQaHlvFS10NyYzPnDgrdKSoWcZE5mOtco6qERw9crs67O4AagsfCHUw5CKZeIKppANuHpwhRL7ABA6gw33pBSwLgAJABuXu2zeUKF0l+CYy1Q8icgzAEpJTYVYj3Nx8OcKYlJ/eZQZswUQlw5ys7kUBY3tQxLBzkirjM5ArTV3GxrXYwDHlu5mAgqGdgH1Bd/Nv9OrGCb/AOk+RotFk5QRQklyQ/8AKK3LO4r7xGYpuHU20f184RkqQEFUwjhoxNKXUTu70hMY3OpJNKcKRUpTsGoDSpfk8NzdIbm6RcT0ugirhiCRR38JpY9b+ca7KmoVKlrmTACoHhykkFJKSGo1nqReK4rC0sQBVQZ9GZJ63hyVhXAIykVdjuXc0zA19oTdzsP5BsSuWGyElq3CetASPeMRNfrRlDdudvhE0SHeg3rQHmFB9IEtASWHiNWepo9CKE2vvClJcDbHZaM9iNXB1IuwvsdQxhcKyOGZSal2qknRTbkU5vA5c8BTs3o+laliPM0EUMz6QLCiiakKUAQSagsxHMhswfmCbRht8Csc7bxMxE1kk5SAU5SBRtQTdwfaNRvD9oBUuWoqIdAoEk11qObxkRlJaxFXyawORKUgq2QARUGhoLKDkEvzNGg5BRQsSsZ7lqHZVLDTcu1BFZhytai4SEgkBQcUfIwY/wAW+1aQx+9CZVZOUJUAHBDqABbVnILbCkOUdMHVCGP8QJzcRUGLUrmfpq1eZrF3MUyZg1BDk8kpD1o7CWOddzFcEEzJcpTF1pzElwzgFNmqR7tvD3aEtJK1V45jAWfKQFF38NGFrmHLaQn8AcIMyE0IGUUtdUxgHsWYeQgqGMsnLbKkJFixqak0er2YDaJLKQzNlyhTmwUEMJd/Exf1G8awMwzlKLMljQBxol3N9TyavOW3dmktaK9GGGVJAC3BzXBO5UrKTaw9yY2MKZssgEpUjvAn+EUcE6kgKHm8TxBIK7ZcwCWDB3PEf5UqBH8TWs/LUMiFJFCEksAHRmyklvtNmLDnF20UtR0A7eRMzTX46pDEPcKILUqclCKwph8IKqBIVlfKamqaZTqpyKFi4ADvDvbE76vjPGDKUaF1JEtYof5rl9Y3gkoTJT3oKUz1sKOog6sDZOgchiXcmLU6Vkp9IW7gpnzUJLslKTs5YkUvxAc3UInKShSQFGpNUJaoJYVJYAg184ng5ZTPUslN1uKuSCyf+ZKT/KNw7cwJW82WzHiSCNFKJII5hTVpXSJclejOqE8VMKiGBSGGVNRRuEGlS1Km+0AlioFiSG0rT35xaYqemZLEsKUpQHjDO5Jc2N+V4r56cxSjNxGgJaugem/LSNPG3jbRpGTSoXwSs02aonKApKAAC+VzmI0+1yi8TiAtBQj6tCWUxO32l86eXvFThSmWsKZi6lEkg8Rq6uXQRYdlZc75koWPCWJduQH4u485myYppBkzS4VYgkGliC773Ou0RxCQQ4BapBDM23o5HTq8sRih3a2AdK6pF8tQ3oU/GMTkKSglyoHKOtWCtNwDeoqxhKQ1K0LTVqlpYcSSpJIDdCN6pJJ/yUiMqfmmrd82YJIVQghKi1N3f+Y8oalyklGVTEJy1AuwZJD2uQRbi84QlYdT5ic7rUtLM5ASAAA93uP8z7xeSaE2Fxr0Uk3d9wXA+bvzjaHylISTUHZtlc65ac+QgU8GXMCS1EmgdwGCfWl43IWSVKSmpIp97KQKDejEfxdYTdobf20LTZBRMBKVG5L83rR3BcN0jWLxZGY5fvVDg1LJLCjsNtNHiSCqZTYJVWwbKhPMWBekDmSCjLLopaii4LJDBWt1MQS7gU1cw4u/yRFoKJgTLNaJqpi7OCk8w2YdWMLS5hEwhXhQpwAeQ1N7Eeu8O42UFfUBT8SXb7IKkGzAu+YnyitxE6X3q1IfJlmhGrlKA1TyQb6t0gkndC8rt6NCSqc+R+6CiSA5JXYJoC6XALinpB8JLHduSxUSEClhVyz6lVIDgcctAEsNlAHDUOoi5apLEFzQPzaCmXUqqBlpRnUATR/AQz18tgpSrRDmlsewz5inKmieENV6MSNAWuecOYfGpzUYEnKQTdhowA1s3q8c7hFrCmTmJVwsc1CP4kmjEKO14vZHZ1AApKk3YZM2hJa7g8wIH8mqlfBOcpmKSqXqUqBpu24brQ6ROYtKlZKKfUKAIZ2YOwN3BoW3geKRwskksztxNzoLUBykPGCUSAVsUskkoJdySCcq2Ki7ul9NIiTTRV2FlykLTRYJAJSvm5OUhqNS+hLuGjju3MUJigeF3oXcgMxSrcCw6GO0l4qVLmEo2VnpdSXHCNMySfM+UUn0m7HlzJ5yrQh0JZRB4lBkgP8AaVqTzGzxn4vKl5HkEkJYLstS0BQnJD6BwKUtl5RkUwwqUgCYuYFM9LNoRuG1jI6H45N6l/RGK/WdIgsWFMxc0dmQsEM4F5YPmYNJld1KK7kFhplsCrWoIp5RkZET5SLxTWzSFlc2UXLihIpxS1M1diUp1s+piH713sz6oqCZXCdwK+Gzk5FGv3tyWyMi8VTElbC4ue6hR0uxfQMElquKVbcmGMCjukpZQJGZLsaqyk2042MZGRjLpfKFN7v8FV2pNGUEEpck0DuSlIcudh7mHsIju0GYwIEmXmSauh/rGrQspWv2oyMjRf8AlDUniDmLBzCZUZgjNqAApQT0p/er4jEmstxlKvCzMQkFIBFswKQTX7NKRkZFKKaLguSxwOVSuFKUklSQeQURlpuwc+94rMFOCTIl0ZRKVGoUAJqkgPqwEZGRMIq3++5MuUWXaCe5yi3DoBfMoCt2IAPnWEJeIdSS1nSCLkavz9YyMjSLuGxJ2SkzCWCjVylL1DuNNlOej6VgiMahJzAEEkoKakeQZmIfn1jUZCTYLizMZMzqBlKGWYgpU4spJBVTUZVJpyaIBJDByUhkhzxAipJVrWvnGRkZSlugvbQ/JWtij7YOYEmhFjzZi2/mIijDLXLUQEJZRYElgWOegTd3IL6J5xkZGcpU9ErkrZiFzCCH8IFSKFyS3Mmv6EMzMKuVLzkgKCeJI5JDsbfa9o1GRpJ/diSmVuHWsKKgrw8TcgUtydyG6Qxh5oUctyAAkl7lwdQWr6nXTIyLRKdCsyeCuYgUyylvUly4JNavUiu0Uy8QXZ+IEl+Zdx0qfWMjI3S+5h/JlhKTkAK3JXxZqFyRw0fQLBrR9I3KmrzXNKkaEWNTqK/q+RkQ9xG0qI/v6siUXCgKOwdSRnJa7gEfjDqsQpYBDpUMpKApWUhrs/tfnGRkDSQ4jMntcnhUHFAvRQeg4hRTFvNL0egMSspJdWZwSDUOkmrbHxH0EZGRLSyL6JjtNOZCppWPqijMnizBJDKUFFwczamwhDHdqIUmX3j5pa1UrajENem5pQCgaMjIfj8MXsEBxuOlTFOUkEAJ4RcCiT4vu5YyMjI0XiS7ZDins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data:image/jpeg;base64,/9j/4AAQSkZJRgABAQAAAQABAAD/2wCEAAkGBxQTEhUUExQVFhUWGBgYGRgXGRodHhsaIBkdHhoYHBgaHCgiGBonHBgbITEhJSkrLi4uGh8zODMsNygtLisBCgoKDg0OGxAQGywkHyQsLCw0LDQ0NCwsLCwsNCwsLCwsLCwsLCwsLCwsLCwsLCwsLCwsLCwsLCwsLCwsLCwsLP/AABEIALcBFAMBIgACEQEDEQH/xAAcAAACAgMBAQAAAAAAAAAAAAADBAIFAAEGBwj/xABHEAABAgQEAwYCBwYDBwQDAAABAhEAAyExBBJBUSJhcQUTMoGRobHBBiNCUtHh8AcUYoKy8TNykiRjk6Kjs9IVQ4PCFjRE/8QAGQEAAwEBAQAAAAAAAAAAAAAAAAECAwQF/8QAKREAAgICAgEDBAIDAQAAAAAAAAECERIhMUEDE1FhBCJx8EKhYrHRMv/aAAwDAQACEQMRAD8A8bxswlSiSDUm25225RiFE5iVF8oPs7u/SCdrSyleVVSEpJLu+ZIUK63gEzS/hT/TXSovELgKovJq3nLUWT3iFqqaOuUrNQB/GogaU2hSeeGUAkFaUqS6r/4i1UGpZX4Xq/h5SFqlAuxlrSTavdKmA3uCsV26xWmSyJSgarUsAi4YgX0HFcRmi2mgclawplBSXdyQXL8tTWG8yhKQWGUTJqRUO5CCQxoNPeJ4SZmMt2zBQOZ9lUBOZwp7qqNTqYFiZDSVhxwT2N/EUGleaTcxfJBOXjQAHT4ajbMNVA35M2kIDISWfWrXcbPEMRMIsaa+YqKxnZ0nOrKTdzptzvp8dIaWhJF52oT3iVpOXN3SyxNu5l5eJuSukSGEXLUl2LhJQzkV0Nfs+HWB48Z5CCEkgSpDkHwsJqXNLMkbQNGLMtSwM1xxBwwzKII+6XY706xKZU1s9K7BnylB5kpMoyjnKBLUrMw4sqSnh4SKOTXQAR2/YHaCcTLC0WIBHIEAgddG+REeQ436Szp0+QqQlQRKZKCsuQ9SparFw4YMKWjvf2c40rzS/EEAsu1iU2ar5X5BtxHWvJo5lGzs1yiIg8GWkwIojWMr5E1Rz8lRPaE9NQDJw6uVFTQ/M2HlyEdDLmERQ4eXl7QW9c2HS3QTVU8ir36xdylOAd/hofSCkLYwMQYisvEGiMwE09YWKHkyqyJ/fUqDOZMwFjsuXfmyouBFNOBGNk0vJn9PHJPry6eVwhJ3ihEwYpfpOp/3alU4qSXyncuHtWkXYEUv0rUyJNP/AOiR/X+DxLoo6ATtIZVah0hRJiZmGM3H2LUg2ZQpAJgiSVmIw0qE3YrjiyCfu8X+kv8AKJzUuCNwYOUZqM+kC7PQShNKgAHqKH3BirRNM1hy6UncA+0FAgWBlES0jUAD0p8oaEo7GByBIgBEgmDJw52jYlHaJyQ8WDCYkExPLGwILHRHLGQQCNRNjo+Qu115jLV/upYP8oy/BIjfaEvgkKDsZYBPMLWG9oN2pWVhl/wLTYsMsxVK3ooe0Bxi0GRJCTxgKCh/Osh/Ij3jnXR0PstMDhypMshJUtgASSzGXMAHhuO6LXsz6CuGIokEuASQDTKTlrTUt/yiLv6HKUosTTIMtNUzgwf/AOU/6oUThgrDJAIBE7hdJIrJQquoFNjc2vGfD2VKOrRVd9lBITYivv8AKH8UxlYl6qTNlkEb/WJI50PsIV7ojvM1coSb0YKCSOhKveHVreVi6UIkLfVypOnPNGiM0iqxBABAOvtz5wfslX1ssACpSkvZiR7wHtFI7xQSQwtUbbwXs6W06S4uqWbs7qGoteDoFyWalvgqEEgpBcaBU4g0/wAxjGSJmIFSRmLPU/WpNdrm399YZ14Wbmo0wEMwY1JpqHUBDWLxBVMmZVEuheUAlqJKgcoo7pHV4z7ob/f7I4dAUWSVAJ4wEGpURThaoNAa0Yx1n0OxikYiXmUEElQUcwqDx5ABQ1UPYRw6VgkUqUln08SQGdtB0hxOKotySUlgw0KQprV/wla2oYtSM6Po9E8UDhyHFRUbjeCgDaPBh9NZq1yyukuWJaAhIZgkglQOiyxr7R3Y/abIM2WoBYlK4VBQqkuqtHejW2akaqSEX/beH/2zChJbvZWIQoi7Du1X0LFVYs5UxKnCSDloQNDsdo4ntb6aylYzCzEMUS5U9Zqw8AzJNL0Yc6dObn/T1YmLWjhC5hOhVlKQmgJALBLu12eKj5K5JlFdHr7RjRx30f8ApzKVJWqcCjugGJLlYYbDxuXZoZ7O+miJr/VlIClC7ggCjKs7j3jT1ERiWuM//bw3+TED/tH5RaiKnELCp+DWLKE4essFvaLru4MkOmaRLeKf6XS2kpJ0nSP+6mLlMUv0vP8As4P+9kf91MK3Y60dAkJ2giVjYQERKJZQyJojaZsLhUbzxNFWMPtCeELGYD9latT9oBfxXBgSIWk/40wE3TLV5nOk+yBCoLJYCYWPJcwf9RWvSGguE8LQzBtMV7gK+CobQkmG0gTI96dINKPWIJMSEDBBr3EaWAA7QI8oydUbwkMCJitIyJpJ2jIqyaPlBQ/2SUVAp7qZOTsSVCWUitmqTyEBxZ/2VFABnuOQVctQ186xkljhlj7s6WqmxQoGnUCCz5xOHKKZUzCQwuSA/oAPWMOzVy/0OfQecO+TLzMVAgeS5a28+7I84AmY+HayhOkU3eSR6HL7wj2TiMhQoNmTNQfUEdWhrEzHRPU9pklWVrtnSOjJLecDjseWqImXmz5RVUsuliDQpX/9bcoLhZTmbLObiw6FXaqUoIFvjYB9IPjJA75OQECYmcnKbFWVQFPNIblEeyy86QkEJ7yQtJLtQoUgv5pgV0KqKztKW6yR91B9ZafxhuVRcgitJZ1LNUh9PCTCfasx1IWPtS0GnJOQ/wBMOy54IkBiSQtLAaqdAAej1B84HdIFyP4VBIxiQqpJUPIpV5ulxAko+uS71QlzRhnlC+3ihnABJnz0O70tvImpauuYp1aF0lJVJXkBDyk5iz8JCWIFCwTrGfY5UI4MlxfiLNUE1SOt1Q7g0Umli/dhY8pT1H/yH1hfDmygPCpJpUtnS4pTaw2gqpypZarfVpahcBFRbdKX84ojoSYjMCCOFxeocMW1DRKUp5Sq6g+bH8IYmSUlbgOhYcVskgpKXfdJaAYNJEtRAcAgEF9Cf/MRSaJo3IxS6VLFE5q7y1PyAF4lgFtkJqxzUbQxDCTQpaUpljXiL5spzggkEAvmvl0FqxMoYJD/AHgKag/HTzENhReypqVTTmLJ41AZQ1HLAOAo2Gkbws9J4WUCD4QWDMdKgHUNvFXMmVDs2XaxyBz1tDfZvaRQtBTmCc6iwYO1v5m16wJg0et9i4pJRgCCD9atLjcyV3excR2cxYymtQH9vyjwJP0lmLny5jAJRnUlANA0skB2BPWDn6ZTiVkLOVRNCdcpBrT76vJo0TJuj2/C4gLSgpIIUMw5jeK36dAJwhVZpkkn/iojyDsn6RzJUxBSsjKw8ndq6Qbtr6azcSlQWwC5qCwswKR5+Ee/k7Cz3NQY3jaCNY8xwn7RiCoTEGiQkNotJIJbn7e8Wk/9oUrIAlKs4Ka0Yi56frrDyQHoKEja8RKBpHnyP2lpchUs5cpYuHeuVx6e94zC/tLSJYMyWVTGqzAE7+mkTY7R6FlhVYaejZUtY80qQ39So5oftBw5Qksc5Z0DS7lzQ/nGTPpthyJUwEuJiwpH2suRVfM5Ydho6jAo45w/3ifeVLhnDKCkpUHZQBHnFd2L2giauaqWQQe7V5lDfJvKG+yV/VJ/mHooj5QitDeWJBMRCw7PG3hDJ5YxhEHjCYAJAiNwIzCNIyHQrPkTs5bSsQ1KSz/1AD/VBlkGQs04VSyCCRdPEQlmZxflS8C7KlEKmpu8mYRzy8Q/peDSkpUmY1FFCcvVKgC+zp+EZSrkb4FcCv6ua1x3agK3CwH/AOaLDtFBAmhRBPdoUOQMw5Q4vRQ9YR7PW4mg1eSu7aKSoefDFlPeYlyHzYdI80TsrPowAht0UuBXHTh30sfcmKr9k/WX0YNz2hrsFTTcCp6iYEW/3ivXxQliJBISSSWFq0ISkE3u6XgsidllyFA+Gca9DLUKeZ8hCtMSlsXxLgyn+yAk11TMVpBROSJSSwzIUCCN3rR+W0C7eBGInDaYtqNTMSDCsurAlhp6w2uyWy8wGMUueterImGreCckkjejwvM/wwkXDixVUTF22o3tvAsFLIXNSAH7mcNasnMSOdDyhxOHKlNYKmOGoADMuX6/CIlVIbehSQ4zB3AdzpTb0EExkzNNBq2oc0LqB9N4IqaEqJNcw0o5JJL+RECVPKlJo7JAZzWruSReps0TfOiGx/DS09zLIJpmHpNWabjLl8xAsDhsonIBqgpJcMx7yXpyqD5RDETmwqmcHvJv9STQvZvnFhj0D94nLY0zKUPvJJ4hzISMw0cDahF7ZSKXsVeXESsx1YtvnI+LRuYhiC//ALhT08LfP0MblpyYmVUeNJfQgzXBbUEFx5RPFy+GYR98q92pyrGrewN482YMWWDvRCW+UMowRSRbL3i2bTMkpSfXLCC1Epl80mr6lFfXLDaceU5swIAmy92ovMdf4XiXeqBkpaWUOSJjf8GYfkIQlEhKf8yn9odRLaaU8pif+lNT+ECDKJejKKm8j+EUmDMnqIqPuj4/nC/euH8/cQxme+6R0oPjAUymSo7ZgByf+0VkSyzx8/xqF8yvidoD+8FLvv8AKNTEHMpwybjR9o3iJL8hztaJySAOvGPl6X9fwjFTCRR4EMNQEcQ/TU1g2ESSwL66chrE+ouhGkzyFfreG5EwuH3A8zT0rGk4YuS2gI9/k3pEsSSlLto79GI89Yn1l0NUXHY/0hmSFEoU1ACKVBKvzrHb/Rn6cSkYYibRQWrKN80xRPQJePMpKXWQz0Hs/wCMSCTlI2J9bn2il5UH4Pbf/wA2wYBPeGiikUNW+0P4ecCP08wlaroWHDentWld48SObmw/NqQRE4mjVpfWLzQWz1XEftHSFDJKca5lMTuzD3g0v9o0nK65awdWIb8Y8nlEjTVoIsKIoD/ZiIH5Iom37nrB/aPhdlekZHj0/CLfwE/qmu0ZB6sPcMmI4bs5p0s1GdMxJv8AcLs+jnSkBwHYM3MXFAlXmWOWnUCLuZjKsAFAEAN+qCtImZ5CApiahjyJYUGyj6R5/reSqGm6OeR2QUKU9ihQBL0JBDMBzfyMWc7AKSwT4BLWKixKUEm3hJQ94spKypJIDpHieorfzr7wNeKOcpLO7cRu7kPTUAjlC9eY7aKDB9nTXJUFOdNbhn2uacjCy8BMPeyykg+NKTe7O3Nm9I7GViGdzrelyw9miK8SFFwzOzl9Nj7vAvqHd0JFH21gVTZqlBi4C7PVSE+T0PpCmD7DUSxDEWO/Tf8Au0dXJxnhQbsXUAGcP6/nzgktr1ZnpZ6gHfY+kD+ol0NvZz2HwShiJZUWSrMkmnhVLUk11pEsPgCKKZXMna23KkdB3IuzkcQ9z8PiYFOwoWoFSTSjgD9NEPztqg6KGbgyCAUp0tzDEh6KtCCMMUkqYkDLlNQH2L7NHXrwBzhrbaOxYjV3iGH7OmVq7F3YB6g+fTpDXmoMWcjPwihh1uLTJh9UIi0TiXU9ONKFWu8sPbmY6FPZJMsy1kMXL9XY8ixZ4lh+xZaAlD0CQKatTa8VL6hNFYs5XHIZCgJbqBSuWvVIzAqS/Il+iuUXGEkK7xawhwXWAGNDUNufntFxicBLIqol6AfK36rGpUsJyhJoAAH0AsLaCJf1FxoeIFWGLO0sdUp+Lc/cwjjCuqe7TlUGJJGr2Dc/eOhRhwqr9aP6HyhaZ2eApxM51D9G2/vEeswxKSZLXmlKUhLd5LDsNWfqLvDKJaT4kJFxS2x+Y84dODC9Dw1o17U2vDSsAwuSGY29YH5XoWJWdx90S2vW/pCfbKkCRNDoJyKAZOtgQWi87hDjxULVI/CI4jsmWtJSpBIVcOd30io+V2mwxE5M9ARLJAYoTQBz4Ro1YnJxCVHYJd3A3Gm9Ifw+ECUpSUkABhYmlBXpBVYQGlPTm9+sD8lsMRLvQ9Linh9vaIjEBJL+YyxaDCo1r8/eChKbcJ5Qs2PFFR+8M5URv+XpA1Tu9QtAYFSFCo3Fn3i3VhZZ+ztEJeDluWdxCUqFRXywozZZGX/CU/Iuhh1v6QzKSxWcyeJQP/KAf6YZUhBLKDdREhg0GoGXyg9RsdC6MQkfaSPIe8Tl4hyGKTWlB+EbxGACgcpSDocrwHDSJiUkLQhTOyk09txE5ioZmTlWHduOX5QGbMmmqQh6FwjTZohh0TASSCRtT9GNqxRHCEq0AOXS7+kPOxkVYqfTLLlkNchvgIyCiW15gB/XKMhZ/AWVEjsEBXiqFOBeunzgk3sVJykvwkKsNCKe0NTZakqpVn8nBYeresaxOKyoKzZmFQ3V4zjOUuwtAsJ2akihpmrrTU9aX5wdfZaFEqUliNQdNulfaAYHF0uA9iBRyDvfT3g2OnlIBBLWPKG8h2CHZssBsrp1ruKgdHiY7PlgG5DHVtXvpAV4kZVNdDvzIqzGFcJ2iFJOoJvu7sej+8GMweh44eWLJ6Hf83JhsYZA0FvS9/SKxGJStNCXAFtvzAeJHEAEpKi4I2qL+d4lqQsiwWBQ5NNtPlADP1y5QLmNS8YQeItUemn65xL9/SrMkgZjRvl5vBQ7FV9oFIcjryiIxxVRJrS36reIzp8tQKxRx8mbrWEcJJ7s8L0AUN6pN9K/jGiimhOQ4lMxQJe/tBJE2t9CkP0/H4wDBYxKsxRtXYFno1qOfKBTMYhyFsGIBL7g0LaEJNeUCTuqC2PYzFsgFOxD8z+L0hLC4wqUSzsCSWZvxuI0nHpdKFMHBB1Y6fGI4fESypkOyiTpQOBWtbhI6iLwdcAWeGxuZwNfj+TQL/1IBTZdbvbSvlEpBS555iORAD06EebbwkuYMwo+ZJPVmBp0I9OcRg0FsuEKSDVQDv8Ar3jFdoJdnNqHz19YpV8QCX1vsGoHvp+moJGEKeELdyC21ClXSpDPyjT02OmXKsYUsV0SXP5+sSw3bN9rA6Pb4gxTpSqbLyEsxUDXQsW6D8YxHYcyWhKczhJJrq5eHgu2GLL9Ha6FJBeheo0IEbl41BJANUt7m/nHI4jsmYBlBIS7joQoEO+vDXlAZWEnpJVxDhSNK5QQOh4R6xXor3DFndzJyWFaN7VfzoYq/wD1ZF7gUcbg2+EVciZNCACFXB5hwat5+8LHs1QQsMoHOVpci9NfLWCPj9waZ1RxaVEZCWP6vC0vGZKqLcj5RUICwkJZiDwmlRVxfl6QedkmUUWXo/wZ9D7GM3EllxiMa6QxuKNv/aAfvalJyg1OvlRvP4xWTZUxCQM1mFDzIptcRXyccxJfWj69Q9B+MGHsGRdyp84PrWoJ9edoT7T7emyuIoVlcA0sSHD8jWvKCI7XAUUqoWFDodDzHrrGjjHBdiDRqM1T8x6Qsop/cgtIWk/SYHU1IY1Y2Br5g+cGn9szBlUgFQL2c2D3tAJ2DCwAlhTagN6U0jWAPcnKSSkhmuBuCN7H0i6hyhtmHtwrqQoHpGo6f9ykmrCteEFoyIeIq+TmcL29Mylwk1ABtQuQGNbBtfWF8b2qTThVlUTQEWYFiRxAh6kaBrvAJmMdSs5bKAScrmtmD7kVvAQngKlHKEt72q0a4Ru6NKQyrtEsEhJoFMdAw4Xe7fHrB/3yYuUEEMStDFxbMk/AKitk4mW7hSil2DG/lQ+zQ4cWkMAMrEKJZWh1JYWLtDcafBSUTWBxKgVFQFTmIBcHrXp6Qohawp0qADgNSwU7u3lDGDDoWwzZSxoGDLAJKnpR7xWzsWEkJNCosACFUehvlL9dYuMXYNRHOzFKRQqBvUXY0b0pyghTOVNKswZ3AYka0fW/xhQTElWVIdrk3DGpYG0XHZmEC1JBINXDdQ56j8YnySx3ImVIzGYZVVZiMuTMnK4NL6Ncg+UNzMMPCSRwhSS1tHe5IUkqirxq1ImTUhaToxUHHEKN5iu4aCL7WK0IcFKkJKHDFwWLuCbEKO/FpE4tpUTja0W07BhSVgBqkltCGLpelWHJwdzEJOHy5SKuANKpJIDVuK/6orOz+0JoSpLuKArqCzHTzJ9IPh0lRGYrYEMM38WagPMDqwrFR8ctjUPc3L7NaWEpWpDE5nSCS6QAbizK/wBZ2gUvsNJQsKWxJQS5IzMVN1qoe0XGGlZfBm3L5j53beG1IRtU1sKb6Mk/nG6ix30c/iexUlSSpZB4gMpu4r1JG3OI4TsIyjwKWL1ccvagi9xGHQW4Q6S4JIp0/GloOqW4Tlc066kGLw6Cypldk1BzKPJ2szajVI9ImMGhASVAgWY1IfoDsNYs+5o7jo5f8IlMkPo4a5SFe5pB6aFYqnFySQHD09aaGGUJllyGLm4AtRya2bblFTiez5IJV3WY0aySauzeEvlH5Q9hEjKMstnToGrr5u+kKKkmKiHaHAAUpctmGUhyxsGLPYecVuF7XmF3QQCSOlWD6As9OUWslS8yiEpSAyWUBQ0chmrXlCMzBKCyrO7kFRy8J5MbGprzhT8WXQ1Q7L7SSHDV06aHneo67ROVMRPYAVGmo0H66xV9pdlKSkqKluGKeK1QaButtzBcDMKCVFRZ6HqogAlqGiaGJXjalsfRby+z5eY1qKsLu1yOnygeNkhJc1YgNQl7UYvrFfKxk1S+GWedspUKX+0/yg2KxU3vkoylwKpCxQBqmpAqoe2pjRpY7JboVxudlqSQQnStGZw5NakRzuN7ZClBYABAII3OnLU+sXeOnzRMmpVmBYDVjwpYXaoKhYxxpzZjmDMAHbXQnzPtC9KNENNnWdnY8zEAHU/MVGxjncepaVUFHNHt1GtyIf7PmKBDpajEAt4Sa83ERxIC1EuxJLHysG1f4Rz+OOE37AvG1yLYaUpTFJJY0S1WcghJFyLtsRekWEjMCkM4KU35s76Au9OUDkTQkM4BD+bWPt89BFl3qJgcA5il6C5c1Z/E49Xhzp9DxLTs8AAhVqliD+mhTtCaAgZWUHAd63t8uT86U2J7UdsqizMG5XfnYwp2fj+LLMP1c0Zc5tLmMGVuwLONUk6gRnDwMTOg7Lx/eoOZahkJQGJFAAQ7a1byjIppeDmJUsWOYuHFCwcHn0ptGoifj+51I55SlemTxHZ6UkhQmpzIBUSU5bDME7F3vtEsZNQZKDLdKE3syhVLnf8AwyPejxcLlyiElDFSUEd4aAEKdSUpU4agYqBonnCHbaVOh5jp4WAyu5Jpw68TUpbnHQpcI7o7KvGys0qWE5QKgKNwzMKUdlaQOXLKSwJarlJKatStOQi7lzAuQhLVzTR4P4ApP2jqk7u8CxeBxAYLVUAlgzDcDKlrdfRiXk+Cuw/Z0k93MLnKSkEKZkgZiTb+CtPQWrZctlDKDQ/ZIHkeFi1YJ+8JCF5UqDZfEpKnKn+zkAFHGtIgjHElS8wGQBSfCGIoNfvFOkJKRSS9guJlJCPDlJUygSVF96tl1dg9+TwlYjKAwCauCFKBBAZ2C29RA+0sbmnKUoBLlyilCQCWIFne73iP70kC7+nxeHTBJBFpDlWVQJqSVULl3094OEAtQnqdIHOnpdjslta5U/8AlB+8ALFv03P9copBSHJSEkPmbYV+VPeG5ElIbjWTyZvUhyfIQillMxduY+LwxhlgkB6i+8WkS0WYmCyc2pq3SjEAekNqnqYZgkg6qSHHTiG/uISw6RlWXrTa1STzPCPWJguAHTQu3Xp094vGiOTWMYOUuLaP5N5RiUqSAOSXpV9fnG1jw1oSG28okSSNCD0+EacCWwpnUIc+b/P5xAVqSxqARdjytG8Ow92csegFKCCKIoC4fkR7N8IVaGDxshCyhQJKgdXpStHY+kblJBU54RuA59IhPQGBHShiSFMf18yIMaEhmWmXncm24avVo1i8QCeEqKbVP57dNYC76t6RoHz6fjDoBhZKgQFUowoP7xCVmSgBIpYUHm3reNGUDqPM+1RBBNUhgCNmFf0YKGg0uVlACgkUNVOSXrfMSKi5ik7SwKDMMxIsyrmp5g3roYtpqSH4S51Jp53gc5D+Lk73PmITViorDIFU0dhpu4v+cc9jcEFs+ZBBNQlSgpiB9lxRj+rddOkhqCu36+XKFFSmPXkYzlB9DRUS+x1IQQTwlBYpL1psQxDQn2j2VLBpPcFiCEKFwLvV/wA+sdMJNHaAHDEKK0rWCquXOrLX+B2HSJXjaYO2tHA4mStPhVS9in43NIXw2JmIVwFQfq7aimh1j0WZgwrQRFOBABADP5eVND+EaixZwGKlzA8wAgA1NOEk/A8+kNSEgyiWZBLKH3VhyGJs9Sk8lJ1jrEYbu1BaRVINBqk3B3G/lA0YaQM6gj6tYaZlbMh7CYi0xD1CgyqXcVxl5K6JcGAk41BSkTpJmKSkJCkuHSBR9yLdAI1AZWITJdCirdJCVF06F6aU8oyOWk+mcttar+hiQFmWbgo4qGuUpTxZhUlianaB9pTpoUhAXMKgQgElRL/ZLblh6dYsCUglgQtQTmBIYtQEhQIJzMkn/LDeMwoEyYQkNLPCXd6OMx1GZZDbE7w1PtnepIlhezAgsounMmYXqD9WoEPR+IpDBicvOlZipyip3IKioB32IdwwzUHKoZg0dIcKApKZilZXU4JrmISoEn74IoG19ebnzu8TKWQPEoEDmosG5ACt6cojKyZutg8BhWQc5VmGUlmqSwSHP8QVvYvFbiUEAgAkqXlAu4FS4yvcpryEdB3gT3oJZ7CnCwNRuXfyYxUTJyVKQlMxRIDZib1okFncuAbekaqRomK9rJWlZP21FyCALgVId+enyjUiSFeIJI9CKXBAFWo1YP2ihImLJUFZlKAAIuCzFrGw3rBZOGQ+VzncOPugG5Bu1BuOdQLukO0lbLBXZSUgOfrJn+GCfAkhKc5FsxycO1VXaFf3NlFQXwhnI02ax5ANodjDsnDpUO9UVBlLCwS7pBAChXhBBysd6XEK4ntDPwJlgJBNKkk2KifvH8rCiVkxfsYEtqPLpuKf3hrCrAUM1KgltoTw0y/IPo9uVa09YYkoCpayosUpKqg8g9TapfpF5Uht0i57OkBRWSeEM6j9kJBcnqVH0geKmJK2AOSh2dtcz+LV+jRGRi1CUHIBcKZISAVFy5DNlAsAKkm1TCP74/EoZQ4AAFBVmq71LP0MXCdpowVcjQmg5wn7C1ofRxr8KQRE89W157lm/QguNDIC0pA74IUTstIKFuNasYWPNTjTh+bxUJtlxWtjsmZulJNLk+do2qel3v0UWp/mEKISa6ivT84gZupPy+Hr5Q8miqTG1zQSCbdf0DE0z6VYjR2gKeb3oaRpRBcUp+tBD9QTSGe8QRYfP0JgExWrZfe0D0Z977VvXeNrpsNKlibUgfk+AoMFB6v5EHSCSwly2fSrFm6u28KNchxQWvu3py1gonUudOXqCK7QlNMBsA3SokEbfnaGJaGSouqzkteoA12hBV6rDtS9vKFJmLIX4v8A3AKgeEy1OOjj3gc62TLQ8qbmvZtqdbu8BCNaP1HyEbBcbB/1ahgY01/XpGljxCyUu7tbcAtETKY0IOkLTaBXR/nryDQVJ1Y0FbDls2rws1dNCrfITuiRanI/hElyiS7e34RArBDe709Qb8o3h5z6lTPTzuOVL2iZTih7IlJfMBUVY19tjsecDmSgg94gJymhBsxuhW6ToTpuQYZUS4cdGLvuOf66RqTMoaZgeEh9NDq1Kg/GMZNdBkyrxeCyngS6FcSaEsCTwlgai3O+sZBMVhJySAkkpIdJD2c0I+yQXBHLaMjjdXwQ5/4i+LnZlIVUKL50tdCmY6sQqrVcAkWMPCc61uT4+FI+0UnLqzmg135QjlJAdwtDsUliwdSRnSHFKdebOaUgrnFdMqUpVmahUouQHAqWGmpNIlq1oXAXCYjKgFbgJLMogqqUkvXcVvQawlj51QCAQVFY0YhTtTTKo+vOBYvFJAAAy8R4T92zjm5PR4sMSh2BFUAvWlFhm55SH3AHOB6dhJtlPLn5hMDpcKloBahJc2rZvcbPCqhlnkpLhX1gUaMhSQpI28JAZoel1lKUWZ1FWQCqWoPUkkxvDIBqp2CEpegPjzEOdAAX9HoH3TSVGltIXV2iJM0LCBQrKTR3USyhzo27JpVjC3Zc+WuahIrmUlBBZ3JYVsWLXY9YJjAmeoOnMUvQOAH+8zVJ+1S1XoYY7K7PlImyljKOJCmdTDIriIdP8Dkk3e0Xca3YK6GZuKTkIZiUKOoPEAatehDg6gHRoQlggggByogAgVAJrsxNPKLbtrsw98UrKQEhWYuCWeWQAHobja20UOQqmBiM2YWLAB7ODYfOHChx4LKUhIUz3pe3W1HoeT7Rfdn9nMeMp+sQuWEvUkpILh7Ahn1empFJhZIJMwlR4lApL7OwrRj8RTSH5WLIAnJQCRnAU5d6JAINUsHIe5JO8K7Rm5WAViFZWIZVGpyAFHsLMNXhVdXQo+NJ0sfxZj5RazpySSQ/HmUHbwOWL6G4Ozc4q5+HUx4gWOZLb7HajjzjWniq6CliGE5acPKCybnLyObKrr4X8ucMyAoEqzWa46OfJ3bcgaxXTp6pkySkHwhaxR2DAIP+pSqRezpPelSJYBCbmztTOToOv9kl3Y4ToWfMzE1ev9rxnekB3DGjj8P1rE0ySlTOKaEbbOz9I2tBIUSUsQ/va3Xzh4y9ys0YmYQQVAZeFVW9Kl3vB8bICApyOFZ0pQsP1zhRcqjuK0JAsf1zs0bxxOcoqXzV2U5Ifzp5RF7SJy2g2oLaEmhD0drQNSqgOaKrc3CSFc9fWA4pTkaFizbsqtTVmiSJuWpOYAsPWvoQaHlvFS10NyYzPnDgrdKSoWcZE5mOtco6qERw9crs67O4AagsfCHUw5CKZeIKppANuHpwhRL7ABA6gw33pBSwLgAJABuXu2zeUKF0l+CYy1Q8icgzAEpJTYVYj3Nx8OcKYlJ/eZQZswUQlw5ys7kUBY3tQxLBzkirjM5ArTV3GxrXYwDHlu5mAgqGdgH1Bd/Nv9OrGCb/AOk+RotFk5QRQklyQ/8AKK3LO4r7xGYpuHU20f184RkqQEFUwjhoxNKXUTu70hMY3OpJNKcKRUpTsGoDSpfk8NzdIbm6RcT0ugirhiCRR38JpY9b+ca7KmoVKlrmTACoHhykkFJKSGo1nqReK4rC0sQBVQZ9GZJ63hyVhXAIykVdjuXc0zA19oTdzsP5BsSuWGyElq3CetASPeMRNfrRlDdudvhE0SHeg3rQHmFB9IEtASWHiNWepo9CKE2vvClJcDbHZaM9iNXB1IuwvsdQxhcKyOGZSal2qknRTbkU5vA5c8BTs3o+laliPM0EUMz6QLCiiakKUAQSagsxHMhswfmCbRht8Csc7bxMxE1kk5SAU5SBRtQTdwfaNRvD9oBUuWoqIdAoEk11qObxkRlJaxFXyawORKUgq2QARUGhoLKDkEvzNGg5BRQsSsZ7lqHZVLDTcu1BFZhytai4SEgkBQcUfIwY/wAW+1aQx+9CZVZOUJUAHBDqABbVnILbCkOUdMHVCGP8QJzcRUGLUrmfpq1eZrF3MUyZg1BDk8kpD1o7CWOddzFcEEzJcpTF1pzElwzgFNmqR7tvD3aEtJK1V45jAWfKQFF38NGFrmHLaQn8AcIMyE0IGUUtdUxgHsWYeQgqGMsnLbKkJFixqak0er2YDaJLKQzNlyhTmwUEMJd/Exf1G8awMwzlKLMljQBxol3N9TyavOW3dmktaK9GGGVJAC3BzXBO5UrKTaw9yY2MKZssgEpUjvAn+EUcE6kgKHm8TxBIK7ZcwCWDB3PEf5UqBH8TWs/LUMiFJFCEksAHRmyklvtNmLDnF20UtR0A7eRMzTX46pDEPcKILUqclCKwph8IKqBIVlfKamqaZTqpyKFi4ADvDvbE76vjPGDKUaF1JEtYof5rl9Y3gkoTJT3oKUz1sKOog6sDZOgchiXcmLU6Vkp9IW7gpnzUJLslKTs5YkUvxAc3UInKShSQFGpNUJaoJYVJYAg184ng5ZTPUslN1uKuSCyf+ZKT/KNw7cwJW82WzHiSCNFKJII5hTVpXSJclejOqE8VMKiGBSGGVNRRuEGlS1Km+0AlioFiSG0rT35xaYqemZLEsKUpQHjDO5Jc2N+V4r56cxSjNxGgJaugem/LSNPG3jbRpGTSoXwSs02aonKApKAAC+VzmI0+1yi8TiAtBQj6tCWUxO32l86eXvFThSmWsKZi6lEkg8Rq6uXQRYdlZc75koWPCWJduQH4u485myYppBkzS4VYgkGliC773Ou0RxCQQ4BapBDM23o5HTq8sRih3a2AdK6pF8tQ3oU/GMTkKSglyoHKOtWCtNwDeoqxhKQ1K0LTVqlpYcSSpJIDdCN6pJJ/yUiMqfmmrd82YJIVQghKi1N3f+Y8oalyklGVTEJy1AuwZJD2uQRbi84QlYdT5ic7rUtLM5ASAAA93uP8z7xeSaE2Fxr0Uk3d9wXA+bvzjaHylISTUHZtlc65ac+QgU8GXMCS1EmgdwGCfWl43IWSVKSmpIp97KQKDejEfxdYTdobf20LTZBRMBKVG5L83rR3BcN0jWLxZGY5fvVDg1LJLCjsNtNHiSCqZTYJVWwbKhPMWBekDmSCjLLopaii4LJDBWt1MQS7gU1cw4u/yRFoKJgTLNaJqpi7OCk8w2YdWMLS5hEwhXhQpwAeQ1N7Eeu8O42UFfUBT8SXb7IKkGzAu+YnyitxE6X3q1IfJlmhGrlKA1TyQb6t0gkndC8rt6NCSqc+R+6CiSA5JXYJoC6XALinpB8JLHduSxUSEClhVyz6lVIDgcctAEsNlAHDUOoi5apLEFzQPzaCmXUqqBlpRnUATR/AQz18tgpSrRDmlsewz5inKmieENV6MSNAWuecOYfGpzUYEnKQTdhowA1s3q8c7hFrCmTmJVwsc1CP4kmjEKO14vZHZ1AApKk3YZM2hJa7g8wIH8mqlfBOcpmKSqXqUqBpu24brQ6ROYtKlZKKfUKAIZ2YOwN3BoW3geKRwskksztxNzoLUBykPGCUSAVsUskkoJdySCcq2Ki7ul9NIiTTRV2FlykLTRYJAJSvm5OUhqNS+hLuGjju3MUJigeF3oXcgMxSrcCw6GO0l4qVLmEo2VnpdSXHCNMySfM+UUn0m7HlzJ5yrQh0JZRB4lBkgP8AaVqTzGzxn4vKl5HkEkJYLstS0BQnJD6BwKUtl5RkUwwqUgCYuYFM9LNoRuG1jI6H45N6l/RGK/WdIgsWFMxc0dmQsEM4F5YPmYNJld1KK7kFhplsCrWoIp5RkZET5SLxTWzSFlc2UXLihIpxS1M1diUp1s+piH713sz6oqCZXCdwK+Gzk5FGv3tyWyMi8VTElbC4ue6hR0uxfQMElquKVbcmGMCjukpZQJGZLsaqyk2042MZGRjLpfKFN7v8FV2pNGUEEpck0DuSlIcudh7mHsIju0GYwIEmXmSauh/rGrQspWv2oyMjRf8AlDUniDmLBzCZUZgjNqAApQT0p/er4jEmstxlKvCzMQkFIBFswKQTX7NKRkZFKKaLguSxwOVSuFKUklSQeQURlpuwc+94rMFOCTIl0ZRKVGoUAJqkgPqwEZGRMIq3++5MuUWXaCe5yi3DoBfMoCt2IAPnWEJeIdSS1nSCLkavz9YyMjSLuGxJ2SkzCWCjVylL1DuNNlOej6VgiMahJzAEEkoKakeQZmIfn1jUZCTYLizMZMzqBlKGWYgpU4spJBVTUZVJpyaIBJDByUhkhzxAipJVrWvnGRkZSlugvbQ/JWtij7YOYEmhFjzZi2/mIijDLXLUQEJZRYElgWOegTd3IL6J5xkZGcpU9ErkrZiFzCCH8IFSKFyS3Mmv6EMzMKuVLzkgKCeJI5JDsbfa9o1GRpJ/diSmVuHWsKKgrw8TcgUtydyG6Qxh5oUctyAAkl7lwdQWr6nXTIyLRKdCsyeCuYgUyylvUly4JNavUiu0Uy8QXZ+IEl+Zdx0qfWMjI3S+5h/JlhKTkAK3JXxZqFyRw0fQLBrR9I3KmrzXNKkaEWNTqK/q+RkQ9xG0qI/v6siUXCgKOwdSRnJa7gEfjDqsQpYBDpUMpKApWUhrs/tfnGRkDSQ4jMntcnhUHFAvRQeg4hRTFvNL0egMSspJdWZwSDUOkmrbHxH0EZGRLSyL6JjtNOZCppWPqijMnizBJDKUFFwczamwhDHdqIUmX3j5pa1UrajENem5pQCgaMjIfj8MXsEBxuOlTFOUkEAJ4RcCiT4vu5YyMjI0XiS7ZDins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data:image/jpeg;base64,/9j/4AAQSkZJRgABAQAAAQABAAD/2wCEAAkGBxQTEhUUExQWFRUXGBwZFxgXGBoYHRgXGhgcHhoaGxwYHCggGBslHhwcIjEiJSkrLi4uHh8zODMsNygtLisBCgoKDg0OGxAQGywkHyYsNCwsNCwsLCwsLCwvLCwsLCwsLCwsLCwsLCwsNCwsLCwsLCwsLCwsLCwsLCwsLCwsLP/AABEIALcBFAMBIgACEQEDEQH/xAAbAAACAwEBAQAAAAAAAAAAAAADBAABAgUGB//EAEQQAAECBQIEBAMFBQYFBAMAAAECEQADEiExBEEiUWFxBYGRoRMysUJSwdHwBhRikuEjU3KCovFDk7LC0hZzg+IHFTP/xAAaAQADAQEBAQAAAAAAAAAAAAAAAQIDBAYF/8QALREAAgICAQMCBQMFAQAAAAAAAAECESExEgNBUWFxEyKBkfAyQlIEscHh8WL/2gAMAwEAAhEDEQA/APpIVFhUCBMW8dhy0goVF1QJ4t4AoK8WDAgYsKgFQV4t4EFRbwBQV4jwOqJVBkKCvFgwILi6oAoI8SB1RKoAoJEgdUQrgCgrxHjFUSqFYUEiPA6olUFhQR4lUDqi6oLFQR4qqMVRKoLCjbxRMZqiPDsKNRIzVEqgsKNPFExl4jwWFFvEeKeKeCwo0YomKeM1QWFGokU8VDsKPj0vw6YMaluTViNnRzTnUv1rW8d5MhTXSPXPlEMm2B1xGrUFsalNnISnUpUaNWop2dagfS4HqYKnU61mOpfstv8AtjrK0hvYONrX7N+rRY0f8HPl5RNQofKRx5c/WD/jqf8A91/rEV4hrxiaTbdaPzvHTVpiMoDeX5xBp0/dD8oOEF3Fzl4E0eKa8f8AEf8A5R9oYHj+u6H/ACy/wMbMhP3R5f7xpOkB+x+vWFxhV2PlLwVM/aLWkMEpHUJBI7cTexgcv9pNclnQFd5befCcxsaUfd+saVogG4Tdt+eBD+HHyLm/BD+1Ws/uU/8ALX/5RqZ+12qH/BS3KhZ/7owrScgr1MUdN/iHmYXw1/IfJ+Bj/wBZTmvIHouML/beaP8Agp86/wAoydI32lev5wOkbrIb+KM76a/eh/N/EpH/AOQJtQHwElzsVDGbw5J/b58yD/P/APWEzOFwFm3URS1fxn9eUR8Xo3XNDqX8Tpj9uU/3R81j8BGx+3cu/wDZKt/EPxAjmfu6uZ8wIidMd1DzSI14f+kTy9DuJ/bbTs7LHkP/ACix+2un5TPRP/lHA/c3yE96E+nUxa/C/wCGX/y0/lEtRTrkivoz0Mv9sdOc1p7pf6EweT+1OmUH+I3dKh+EeUX4WAWol/yCBnw1P92j+U/gYpQvTRNrwz2I/ajTf3jd0r/KDf8AqDTM/wAZH68o8OPDk4+Gn/V+cbR4Ig/YS2xBXc/zRLXFW2ilT0me4Hjmn/vpf8wiJ8b05ZpyLkgX5ddvOPDHwpLtRj+KZ+cAPhyPun+dcNQk/Avl9T6RK10tXyzEHsoRatWgZWn+YR84T4Oj7q+nGb+sWPA07JX/ADj8UxMvl3X3Gknr+x9G/ekffT6iNomg4IPYvHzj/wDTJ3RNP/yD/wAYqZ4UlP2Z6e0xPf7sJO9V90PivxM+k1RSJoIBBcHBFwY+dDw5Qdl6pPSpN36NDUpakShLCpwAOXDtyDFgPLeBP8wHFeT3dUUVR89+GDxVz33JuX9Y0qesABM6YhskJUSrqXmG/ZorPgVLyfQKokeCRrp4xqZnnKJ+q4kOpeGKl5MztEFNxLppDlRKfNg7AFw5LWzAVaKVVw8V7ElTAbPm++HvG9QhYevhJP3jjFJfCQNtuTMy6Huz98Dtba3PbpHlVOctyZ9BqK7DGnSUggfETdskuWwevLzgi0nesC7nzGWN+Ub0iwlIVUSS+4DcObjexHIgcobRpDVULJF2IDFIbZIvcC46GIl/USj3KUEc8ygt1knIADtmztj9d4LKKGYVKawBFnzcXH3vc9IrUuAE5YqAvdzksPls1vzgEqcC43LNSLAhnU6jY2F+pg5NonCY5O06SGUgAgEcW1NqbklgPZmgq5ctIsaQ7ApSrDAn5iDbbz6GOfMm7BO/FfN82YNi0FlzJoIKQ7qVkOCwDk5z2hVJU06+o7T7FziSHSojcuCOVzZgMCAImkvdTJYEC4cv6Et7GHV6whyqUFVJJx3Ju5w9r9IFKWGFIUmWSCvAJIJsLZArucxfxupWf7/n0E4o1KkpWEupnJYuwPIWx/UdDEQgOWJPLAJ5fheM6iakhKgkqBSSGCQWewUcqvb84AoEUukhxvuLG3+X8OcKMpS2x0kHWkEkNi+SRyfDMYHLLpAKSeSQCdy5Pb8RmLCK/mIsXY2LW38vJ4klKyKaSC7DhDlQNJDne0DoVmVaJO6absXLOoYLWIGIitNLBLs9jbfoGs43hqVIYB1qAIsMORgByGv0+sYRKQLFiQoXPdjb87N2DLmOg+kIsDSbEcSi2LFyR+hGpgbBG7lrNl7h26loEsJYC7PYuwzxEDLcvrFzNLS3FZRs6HZIIc7v/hvEuruwMlN2s33msfMm4xfrG6aSADh8ht2533jKV3UyU0qNgosGAyRcqFmitIugqDi7WBsWbDs7sTewtBydBSNKUA4uAWYHcE5CjjfGYJWMJwRhwXduZZ89Y1LBJyVG6gM8aRa+O55A4gKCl6i6TUU1AsACOSXzfFhe0DlYM2hN7AJJAu5Z3IIAFiH7fjA0sxG7CxD3LktjpyZ+kGC6TkABg+aSc2A5OWy24LiAadZSoKBZlWfBD4I2tzMKNtOgYWpSVKApUQLlJtg4e4b8OUVImqPK+C2XHVn39bRmeorIpABIAAAIf7uPtNd9418UABINQOeTkJqNtg1v0IpTmlS2woz8dQykX3ION99mPtBRPWHcno4yN2P6EAkz7fM9LGkE8Vhkp6Z3yCYF8QWNZcEEC6m3/K3Mw2nPYXWhmTqi5KkjH3dt8fi8ZmammwLNkXzscCFVTCQxfq27HkBtGJymYsGLm34gHhzFRgroOTG5mpdNi18MD18/PrHPKTmqz5OW3jKZtQBDGJKNRAsl7OXYe1hGqjxIbvZlU09YypZHP16wYA01EGnDgfaAB8sj3jExWGfzi1N+ScGkTTz9/wCkSBLlv/uYkPm/ID65xCQpS0qpZRSs4Js4Sk7WBAIUOQELy5YUv4aJiSOZdDksyS7uQ7Bn38wzNSCFAKWAyAQoubAODtYi1uUDWgqJTU6lKaokN3KiWG8c0enS8FOVjGnoSSLgqKAdwxepWxJtZueYdly0qooVxEupRPEm9gyixDA7/wBQy5CWJUpAUggUqdRLAluGxSSWfvhoFql/aoCXAtkg0p8wk5tzEJx5OkNSoGmddQFJSp0gnh4U1F9yDbB5kbvGpUpQBJBABZVxkh0inOz+mIkmeUgsGF0uAMl2FTPye+BGJIWo0puQ+4AS3XAEaOP2JsX1C6iWUSEgkEi5IbN8FsbQ3oJ84pUtaSWAqBLKZQdiFXt2jEqWVIrIAtck3ILABt2Ym3MwVGqJ4ip1FIDkAkppAG33d4bpqktBaRqTqRUAXAzw7lWAAWAFw5zaKnamkgAVp622qBPK7bncPFAC1XIizHGG6Yi5s1IZgzJu938/WEkkxqVIFNWrYtzGA5F2At9LNElahYalSr3IL2IAS4IPIvtgeVy5gJvYdMkkQNSrh7O36HS30h4eKJcmMT5a1TKkkKSFAXAQk0tzsLA8MMzilSQlwk0lQCgcVWZntdxvfez84zH5XP5xJZxjf0v+UTw1fYfIYnzKQVfMAHa9yXtY2FxvEqYilYaxBvzBa4GCTy3hKZuHYKLKOW+8w7DHSDoSU4ChbBBBwACRtzjZONK9jUlRozpjAKmPStRAvcKc2s1na9+8MrnuoM6rP3JyLMWhJJVSi4Y3LHkS+LjfPOGP3gtwgjidJDuCXFva+bRM3yd0gc+TyEkznathuxLXbDsQ+14HMnkhISQ7F3pHUju3PO2YVnJq4i4SXLtkpLkX8n6GNAgkHkfT9CHSTsXKh3S6x0vTcpYB7JcjL25+rwL95UFKDhQBYWdJAAALKseULrmUh7OBvsGgUuYME4H5e9onjFtutg5jsucHJW9AY0oOSRjsC34RUlYouTxKHErnexJDq2uOUCXPDMHBLBV7EfZYNb5Q+bgRnUEOlmBZOAwyHAa2PxhpJhyR0EamlAFRyXGBVsW3O/rGTqlKTUwLmx5WwE4GBC0ucxBYebNfm+BfPnBlqlu6QzJSMOFLGTksGfnfoYzaj4yClgoLDVPkYBNgGDHy5QMyuIKC6UsoF8VndgHZg3nfpUiYKsWa12vm7BiByi1qFiDs6msAant5dgIpNrQci3Ds55HHUbG8b+IKWbndg99rByDcZa45QPUSgkmlQWAWKgCHce2/pGNRrakg0IRSAOGxULsWe5y57QZaT7CVrJaClOzhmAJNmBG3lG3ZKeFnOSMsQ/cf1gMtCpgSmWCpewZ8Alz6AwN7l+9jty7vvA8v1Ac/ejxEncKSGsVJOA1rVE+cXrtStYRUEhKipQSlJSASRUccWNicbRzJa3/TnNr7xtSmSWPIb4g+EuS9A5PQQs5x1u14kAEw7DvwnO8SNHEkOmYkJUSFGYaRkAOQxcEOflJcbtFTVBYQorFR4SmkAJSkhiWFyb8+sB+KlglKOPKi9mGyUgcNw/m20LzZlztcO1nOTjs14lQ7g2NVCgv87JAHR7uchsYi0TEqAAN3IckAC6XJ6dYCpKiEJcAuDfH2csHZvxhHRghQewchrdD+Bi+PYVjepUUhgXZRAYuLtfzufeGtLMALkhQCQ6amJKgLgcgS579YX07upDmksW2cOB3YAs/ONS5TgmwLMewIb6H2hNYoLD/FVLmJ+LLJYBRSq1QuWO7EAeRjZno4bpAUPiMhN0qUbS3JIpD7HHlCcwhzU2H7338ngaQFLochgbsC5ryAWGwu8LgmrY7GZeqcci5sOUaM4KCgSxLh+QJt9YTkyzxKIcORjLPbGbRapL1F8tbAwPzi6jZNjU4JsQSFAkB8MAydw9yHHSL1eoHCEuxYOdiCKm6bDv3hTUmgFLucu3Mm94wZZ+IgOWSm7939X58jC49x2GkrcJBs5ub/AHjbtByoJfs+cg29+XrDMrSrVLlgBN3KSkXO6qnFwDbl6wktVMwVJrBIdJ3DpcWw1/UQNPuhtUE1eoKl3BNVrDBY0jokAN6RNVqVFVRUVOCk1G5Lm/oOsX8QfFmFKSgJV8puyCS1+e79oWmSrBRuQlj62+phKsY7A5FpmliA7j/qcuPV/eDzdQyRctZXJ1b484xo5VkrP3is93x7HpeCT9MAjJJpZT7q6c4cpJpRa7hy+Wi50wKSVFgGchLsl3YCov5vtApsyhBfLEu7BPHc9bOPODokFjUW4Aq5usAWPVyT6GJMkgnYuGINxnHvGaaCiaqWoL4gCHIdPEksl7EWe94JNkmzCoKJZTCokAOLEsAWt5wtNS6gQ5v2+ncjzjabqT5X8mb1grCAMsiokubhh2f1sfaB2cdCBvhtvb0ilqFTMcDcYf64iJnEAJ2KgVAcwC31gcWqsGq2EVKwS6UuQ7FsMcZABjCmrZifmAUC24A8mKrdReKTMUAEhRAXZQBZwC4B55BgclwcvZ8YJzntCzYYKC+Xdzyp/qIblpqUysdFBN2LcSrCE5rBL49+w9ocSSkgpJBF7Fi7PBLKEtl/vSr8RYpZVVwzDAP2mDA7X5wpMnh02sQRbtnnv6xubMIAOSWJ75/KFlJCqA+7uOgx2doqEUirsNLm0uzu3fHuL29Y2pRVSB83yuB1s7ByxfrAFyW4RlRNydicdMQ5JdL0rIJcGkm6TkOC7dMGFKtoQrpxfzFj0F/L+sGS9RewIOLC22e8UslwWvYnOCwPeNoFSS43P+49YbYWYn6uk2SgvewNi5tdP5xIXmz2J8+u8SHxK5E1KqTZnI+qf97xiaEji57G+A8ClahJKST87ti2PoA8QTklUxnUys2yAR5Yjaq2iaayMy5gJCnIJSkWcMnfzL+hgkqVUlZFNkuXITYBmubk7DeOZIDpCrFmZtnSg+jkx05M9jUlEskpIAUCoDipUoAmy7dnJIAiOpjQdwcpZvjPJsJItzvEkfOoO7hIcDn7QCSlSQkWOMvYKUz2sLgn1i9DPKzMwDULEOUjodlY2Fi17xXB8XJaQ1B1yDas3UbNRnkf0cRla2BBsSB6mnpAdWSyhZwGG1wm57X9bRaS5Q+AEgFuVVs229oSWMkWMS5hNQcnJ6O5D/S8YJN7W3/mzzwMd4uXwBQN3UPJ1Kvby9ImqJUQEOSaQALkkhVgOZJbzibpgLeIyyeK9msO5J/XaGlIdRIuXP1x9fWNq06lSp02oJMpbFB+dV6Tbzck2hadLskhw7fQqI72gUk8eB1QbTOySSbBne7ZGLZLwX91HxCo7dWd+m+GgWnRwqdy4v0t2xkxc+aUpSDngGMq59OfaF3AZCzxEkkqJLm5+b6/lCqCSCwcMD+L/hGpk5nVgBJN+ZY4gSZZAF3JBAtm1oqEV3GqezpAf2YKeQPreE9QqohO34Mm3qTBfitKQXHypJb/AAnHLItEAJZ2ZwT6Aj3EQlTEXJDE7NYnpU3qYqg1EfpyT+Qgc6dZZNNkVHm71O21wd4xOmXDtUVe1uXIn1MPi6sGu4RSsEPnfmfpiCoJdwLMXa4B2c7O31gJB33UNmYFnPlmGpc8UCWEpCgo1LckqLO3lj9GE9DSAfBu/wDCByyRy3itMlRIJ3WWbqWaCgcBJ4flsAeYfztA1Wv91LeZufPEJyb2GykSqWfn/qJDvyi0IAtyA62qb8jG9bOSEAUMqr53JtgMMABxzMClryWN102s7BJ8xciEreRMzq5BqSxZm75YwSfl3s4Tfm5/pAEqNTfwm/IwSZN4wGPz9tzftj9PDoQTUXFrMPSziFJf2O/oCAB+cM6rdi3AX3Y433/OENIoqTUL3BHpm/QRUcoY/qLGoEE0lQA2ubHl/WKkLyTzJB6MOW14xISyTcuxB8km4fMYUhgH2T68I5ZiRhDNIJz8xB6Bify9o0mc1R2T+Jv7AQGUkHvUpXoSHfs0HkeIUy1pol8SqaiCVXIBY4SzWtFS40qXuVUcCyALm9y/JnAtEh7Q6mSgETErJJcUzCOFgBYK6RIzlOV4iFLycVMsAPkpfv8AKPxD+UDlMPii5Y1nmBUceUaVLsUkgUqYkbuCQTybGd+0NaNACVM/E4fFwQN+XXNo6XNk29GELCAp3YEDFmFgG52xA/CJzpf7PHS+zEOH+6bn9Wa8Uk/FIBUy3SriFg7O3kxbtFaHThCEpuzPc3JIJ3znllzvFcoPpX+4t8ePqYmTqHscAc7JdQPcsfSCyJaUVAMACGY5OT3FhAJE2oK5JSoE7VALwd2DdvOJURLKsMpjb7Kc35EvcPkxKV/LdIhPsFnTAp0i/Pe7gkHvw+0JfvppUWIYpT3NAc9c/WJpVKddgBWwZiWZJUewpJ/2gXiemV8MF2NQbdmeo/X0gSSdMgb1CyPhndpf1L+gcQWa7A7ilwDuKi7/AK+WKlBNKb1ML5F0pNx5H3hyQkKCT9ks/KwI32iG6Q0ZmVIKWLODV1BUOF9+UTNISwCVJSM24EhvQj0MB1k3hlqd2Kgw53LXOx7wzSAXuDUTjdkl+4sIkYIKLKScuWIO5Zg3bbvE8R4fhhOHTYB/lsPcgRuRIYzN3Ygdx/QRWqSpRlUliVeyQ/4Q7+bAewvO1wEtJzUHLhn4cdDj2hpmSlKjxCXbpsz84VUoBj3CWNjZk/T6c4tUxlJcGgABTXweu5YtFLDQ1jJrTg0ykq3lh7OxZgXw3CTFy5hC1Ya57MP6GL1q6QQ5ACQkN54DWsRnkITn6g1lJ+Yhjg/YNvUfp4cvmboJO3aGEE/GNixlpBdjYqL+kZ1DpWkjlyzZLfWCSbLlqUkuQlhlms3qXJ6QWdK4kkJsHe4y6cgNj8IPlq+4Uq9TM5RCSz59Nm/XMQWVJcgAsyy/kQD9FQGXOIWsW+cBzsCkk+VvbrdnTsVBQtxqJ6Y5bFvaM3oQcLdN7UgPsDiA6pYSAHFx3Nmv7QOXNLAWIUw22xnuRAJk4lm+6S7O7Ej0/XZKIy9QXS42UD0pMxN36AGHpSgqWHxkB8HLdCwv5xzZjsAmxtv/ABKf6j2hnVTGtsxDnqg3x1u3OBrFCRhCaXU1w23S/lC+imgkki4UW3biIHaxPoYYWkUkEuC79HJO22MQlJXwlwVEq22423wReKq0wH51JS+XS3cE7c4T+MAwAs2xFjSU+vF+mg+tUQwfhp358r94Q1unKmKQ3CFDqtS2DjlcwdNWFm5eoKqgGJSFeTpNhzvHTlqBI2Zs83AbuxjnaKR82HKQb3YYB8x/1CG1rd0uQQxZs4x0gmsgTTzhdWACR5BIdurmE0jhOWK0Fr2dRJP65Q2tICaSDgu3cBvQgwB2TxEMFJNjlgN4UQplTZ/y8Cjwh2axN2vvEgWumlBAAJ4Rgsx3F8xcaRugMoZZSR8xUCG5rYgH/KRHVnSjLUtJKZhCgCpJsSCCSOl2foY4GmU8xyaVUpBSDYKCri+4AI9Id8OQPkNw9NzsWO21jEyi7BGlKFSarMerOKlJ9vSG5aHKXN2JG3DwlIPaAJe4FkpdjhmUWueqSD0JjUrWgJWFS3XUjidRIQleE3sOfNxCesAhbw1xLXuQlTbBTW2xcM8HmSx8AAKYOLnoxLfrcwBBywDEKuORLnbZkk9u0bWkUJBNIF26EsD+EU8sEaXMTLTszkcvvBm38vxi1S3QpJJepdx1W4t5QGayky1FgEqST9W9mhgrAFDsSVkDHU+lQ94Qi0ylMUI+ansxJAU47Ee8MaNipSR9lTX3Ju/u0L6NIBQp3WUnNiwpduwDwWQoJqwLKwGZlM/0v1iJeAFdfLBou4rdQH+k+3u8PISFKDPdyC2AaH9wOWIAJoqNxUCGY3HMjncNfrA9DPI4eTY573wWZvM9IpptDGEzwVMGGEjf5XLG3IQtqlEgG1KCpwbYURbr/SJ4esApVSCyDVdmUp2fqM+sZ1k8017EkFtnUmhsPdPv6bdDjHqrlr/pp0mlNctEkhRUlJupKSOEggAggndgQ183iwS7HCsjkEu/k5F4BpZiqpwLpCWRYZs+1wGLekWDUsU3wluhUk+vfcCKfw3J3oKhb8DOrmpM0qD01AJDvwoCS3UneMfCcrNqrkM9wzfUQDWtw0lzWRt1epsFg8a0GqDm+Wd+b4HKMndWjPudHRcICXfAd+RBv5lmgk5AD7spyP4wxAvyeBSFPMFLBNRLs7hvxb2gcya5NiMvzesEHPI+0Y7Ywy2qILEq6i4Yv5i/r1haVOKFlIYpWXDWIIIcOc5/TwJST8QPe6ujEt5uxN+kbkoV8QA2CSSBljf1dhGioBiXN4Unle98G/1gcgpUm92Ct9nf0uD6RFFkNYu4BsXuSf11i5UsAMklkAB2z8pJc89unlE7QUZ1CQC+SwY5tUH5N831EC16k3llvk8/lSLHsWeLTJNQdikFYVu4+ZItkuQH6ReuZU3FRYk/5jnq4QABFLaELT5wQC6uFNItkggv53aNaWaVIJJFzwjZ6lM/mfJozqtO4Ulg5ULcgxz25xWnRTpwFK+YuD1Ukk52FPkRF2uIDWqlBgnCwyQf5Rg8m9jAtVNKqQkl2JKTkMmwblwqPnFa6YTMsbJ2Z3sGObcrtbtDEtP9p1NIP126FvKJTpATTh1Xs6aWLBmsR5B/eDaSUZs4ALQl3JKyQGywPMbdoEiYClRYEguz7YI/l/GF/C0G9XETMUQRdnAJZulV9sQpptNrDGg+tAqATzLqBcGkqYjyitUXsLAWNsggH8TCVmSt7Wa7XKiTjZvpDWqXwJ3qa1r4/p5CHWUG2Dn3UqyFMWcqI746vEgGolrqNKQRtZW/EfcmJDSVCyK+HoPxqX2cM7fOqm5cMQ0dGdwlagxAY7gvfYDe/rHP0SVJWCXAKFAkG7pCWIfrj8Y6WqncRSC1VTHs5z+XWCX6hCC9aKVAEkFHDbmVVE9bQZQExTqzQGd3dzy/wwjopIaWHuAUjzKyzbNUm3Qw94aS73J4rHooJ8mOG5mKaS0AxJmgM4DsASMkklwOdgYx4vMHw1C4chPETwgreq1y20XLkEgGqzJIHUKUSRs5dvIwLxVghRUQKhvuHLOxeksNxcNFf0ziupn6fc16LSlkzLVUmhKftl3Fgf7R/diIKJlc5DMxDk73p32ckg/4UxFT1DmqoJLb3ZhfDAn0MB0Zq1CQQzAONyObYZ29oiVXJr1M5VeBz4wISbcGb/eNz/KBbrG5KXUtKW+2kF8ugKfHP3Ec+ehSisp4akuAxsXs52BF/XzB4VNV8Wo8NS5gSztSSkA55A/oQ30X8PmXKDUVI6WoQolIAZ6Wve4bbkfrGpKQJjK5gbvg362b38sS5xStKSSVObcwLO/nGdROFTgpYCWCrYWu/W+/KMs6Mwdk1sGZNZbcqsAcPm46iF9cWRKAUWCgCPvU1Yvkj8o2tZIWoEA/CQo9TSSH5Y9oaRL040KVKUteodJADBAvXfm97i7++jlxp+o0rLSpgpsrUkZzwFTe3TPSCom0gMOMlZcDcEEAkYLN+d4WkywlBJIqUQ4A3oUkHvbPIwSQGSpgXJls2/CkW9Ih0MxMlpo3qqSp8ZqANudL9zCEpCAq5NRUlXNrGoPs8defxibTskBt3AJB6XUYQlKSfmDfKGNiCpmF9vl94uF0yWdSZIUElQIwrhsOIywkAdKgL9YOnXSikJTKaYlLTJtRaY4KmCcJYiA+Ip/sjljckdFqI7EAH0hDwe4dwoU3xf5h2tf3jLimrZSdDiCK0OAHDth7pU7dh+EUlZX8Qul6gkPi2T9Y0BUp7NUadrhCgQ/mmAi6VEOQ6iHFmSopG18D1MAM2kVzUrNggksOV/UWfp6QwrhkrvcJfDVMEgk8nbHWEZagCSGYJNnHEAxOTa0MzmNg9RBHNqWx5hvKG+wkIpKipLEi5JvZwLdeXvDKx/asxCrF9iXUSOz8o5XhhpWwU/EtwXIAD8y7uWjqaDVCYotekOBn7Iz3C4vqWhIGF0hStjfJwwF26GJq1ACUkA1BLluXD6O47X6xlCFqSApJrVYJvd1MA3YCL1GhmInKRMC0qUipIUClhUSMi9uXI8oWE6exg9TNINWQShhvhiG7h4OnW3llmJSHu2CXxkU2hHXClykPwpA7kGklvPPKGdLo1JMokgABQNuZJTdrW+sNpUgCaYGolNk1KYtkOAbtcGw9YY8OBSEbfi/uMktFSyWUC1lFgOV2vvaBadRKwxAABYKsQoM7/QRMs2NixQ4ADEUClzhlJFvIEtDutQuuyQaQAGN8Fyxzt6xJKAqhwAbGxs4KhaDTJgClMWIAJ5MH/wBoXLNAhnRyAxJFybuWcgAO3lEjnqStVySk3+pveJENZ2GRTXGpahhk1OMsQA/66wEppKCrmxHcEuD1x5QadLKVKVd1ISlmH3RgZb84FpZRVVgtLceoFgcXT7nnGqwgZrRqFINLG5H+ZKSbO+Sstm45QXQI+GJYLsETFC+9ZN+biA6FLzKVXp9BVSNsmGaiCkDBUm+DSoh/Z4G80Jg66UISr5wEpIGQr4ZUQfzg8lJpSsioKSyksAU03LvzgGtnJKhuVFKlbM6Un0g0vV2Sm5Ni/QEsbxLToQDUauuYXACVSypLWs9uybmGNLMFXEGUCpI6ioFIPW59BC8myUpIFSUhONiE298RhSi7ksy2xmli7cze/KHQBNHMSVrpUCmpLc+EEWuzKA3fBPKFfBwDhyAVpTyACg2Tc2ZzzPOBaHTrS5UEpSSna4FMwE7PxJ25mHtFMalRQAKVFQSXLVJIS4wopyRu0aydJpP8oq3VDnh1jJmUVswNQdJUoAEqDY4XHMxXiaplSlrSlJU1ACQgMlNikAMd0+kNo8TM6hLGXLStJ+CD8tFgSqxNi246Q/8Atx47L1I05SkgJUHJABBUWCQQccJf+hjhc5rqx+Xe347r7l0qdM8xPlJloJdgEpBVe/CUjJtv6wtolXlIUARZJSbuz+pNNh+UN+KoJQpA+4CXGVVgtbAZXv0hPSaYoWFm1Lh/mwoF2d+bdBHZHMcmdHT0SMpJBZ6rbBTj2IjOpBrTTYu4B6JJxjp6xlRCZqqbEpOd2Qybcvyg3wh8S5PyKVfnZIa1jd284i6ZQfVKpM2lIpJVtkpShsDljZ44qVkS0g3pLqLXDqUks/mWf8I6XiU0CZM34VFn+1Wkfgkecc/RLJWlFTVB1s7WKyM2uc/0iunaiSO6pb0pcB0qAe+EKUD6zP8ATCeiADoulKUl+qHSLNsLj0gfierZYBAJRJU4Iso0FIHd0gdjFotMXsEglabfK6vl8w9+kVGPygdDw+apQqDgOpgdyJZd3se/MRmVP4FukMkqINgGEwWI6F/SJ4TKolocqU4d1fdKSU+anAzloNqUhZUkpYLCuRLfEUE934j6RnJJSoGckF5iwAUlApUDupVCjnmHEdMLaesgEgIAbkqpyLW+0RC2rmUqW17Crq6UpBd2sCS3naC+HrHEpLEEJd7XYOX5OccxFz/TYqOVITSq/Eok1dKg4929DHpvDgUgzWTTSSA/y23AFyW3va0cafIFTouaqjs3Ek5OcnyjsplMghmFDbubKB73LvE9WY0Ia5cybMWtIoDs4IcFKQx5jn5RaNVNXOJmVKBDB3JACjZyeRNt6jyETTSQVL5EAgnZSkh7dg0Y+OFTCQftA+YBBB6uRbtCu3foFsqQs1pBdq3Kgwsxb1LwRU5lDLVKUQf8ShVazedoT1E01ApBJATZ/lGBbsDeH5SkTJRJIA4ieRuLn1t36xTxTY0bUtnIAapNyLk1KcG2MeUIJLzFTHFL0kH7IS7tdiC/K3lFTpm4ICVqlsn7jVOC/b3baBmxKDYuKi44U3N+rWHeBLf54B7OhplELAp2cl8Co+m4hKfq1KmD+JaUnpbfmzweTqUgrIcgg46hLeVbjyMJpW6pigBVWCHNjwgFm2GIUY5v0EdmRJdIcYwzsx4v+6JAf3pgm9Lh27kn8YkZ8WGBfXJJ1EsggElQL5KQ1klrHfyEJaYrAUpwOCYk+rht2DnblD00gTJTs5SKC2TW6vUMfSOTJlKmUy3JcTArYkFI9sX6xvF3FJ9v9jbxQ/p2KhTfj4yOSSq4HkPJ+V8GeRMYBzcve1IWfw26QrpNQEqNrhJdmH2j6WV7iDTA4WwBUUu3IkFLDdndzBVPJLEf3pRmIdqfhorJ3PDV5U/Qx3NOUKSWyT81vurY2fl7xxJUhJWtCRYqKVPjgJAA5Ck+qRzhzwpQCSscJMsnixwAh7YsTf8A2i+olxwAxpJhKlBuEOoksDaUpTXx8ue0A+MqxGPm/wAXExY7At5uYP4K1DhLVy1n5sGmh/RSj5QvQBLlhyT8KxyGWyiSNlY8nicchj2hUFhqj8oPJ6wRbkQXhPTTqqUn5qTt9kTFIJ7MhNuvSCaWYoy5irAoFvUKuPO3eNS5bKSpJulK+j0rWtIL4utPrE6sdB/jATABdwMYLBLk9xd414jqbSi2FJAYPdipyBgcbv5bwp4UakpsamWEAlgHekHvS3rDXiku+Pla/VIFj50j/aJ4pSRJskgEJFwq7b8BcQhqdPcO7pKiC+WCSXbqHO7CDa4n4hYsEr4qeslTH3T6RcnTmYhSflJUEuTa6EkHq5pfkH2giqH6GBNL2RxEEk9gx7ljHRE15zEsPhpHR1PttvbtC+slhM5Uu44QFNdvldvVVwNjAjqRM1TBwhJCVKuXUDgHZscswNWMzqdOo6ia7FDsMOFGYS7N1F3Zn3wDw9Hw1klyUgEhmdviM3Q1ANHrvDF6RE1Y1MtfxApThRUxSouOEbte0c4SkVlaSWdKUOfsBIJB9Qd94yh1+Vxp6Xs/YpwrJwpciuYVTATUwtulNO26XBHmecGUgtOAN2JIta4IAvhnh2ZLYhaWFZLPsCkBIHmDtCXi0shaigspYDWsyi1RezNtmN0239CNBvDZhZNauSgSWI/tFJCW7J5coFL1vDUQAzgnNkhSrcmPq8G8P0pQHUqvgSlxcFYUohOG3PvzhDw6YgpmgEcATfLoBIuWybt36QVbbDJfiJqWUgsmkcT3KkJTfFgAHvDvg0pkTCspcG1DtSkuxKkjdhvC0lHxOKYEgmWQAcqDFyfJz2hnTpokKJYGlzd2NPFmxFTAeUOX6OIkEQlJKGCwVBSL7UlmL5JIHdiYek6lJlgEFNjn+EX/AA9DCUuWESU13CQSDe5IKnJ2D/hFzpqeBgCQgqs2CZYIHQ1Ri0mMLpF1FRNrJJa12N3PKOYibLSWUS6lAhIu6tx2a5P1hyTgpOSlBA2dtuZtHL/dD8SpRFSWpvvWS5DNgEecXCrdh2Az5wSZq7kqCQ7s4pJSPcQ/oVcJJIP9i59Acb/KYW8VlhMtNn4MkAElgW6Hby6QbQuCxCbS1Akc0JFkjdOfeNHTjYiJWUSQpVyAnhLKZkk36ulveM6ukqU7JKgFDmooCCLB7uC3lGprrTKqDEqBYG7Bs7Bnt3hfxCYmXMUqYr5bJGWFYHZmDNBtgM6LUpKjcJ2s5poJIt55H4RrR6epI+HlTsQ4pFQqV5sqEtDMCynakLUWYfMtQBvd8H1g3gurqIkDNGR/hBI6Z94Uk1dDN+LrnLmf2MkLSEgXDsWenIwCPWJHU+GFKUxIYsb7gCLiY9WlVIVnKnzifhkBghILclilgDli/tFaBRK5iiwtbpWwOOw9IkSHLEWM52hICVD7SySBlwhiXPeCzi4SkbygFPhqg562fvEiRq9ijl0LykpE/UKvShRUBkkqDAXNmVQfKHNKD8VSUiwQvJ2pLD2ESJB1Hj6f4Q2NeEzQCkBy6QFDFlgP/wBR2jmeJ6sfECRYplhmwAJdnfP9IkSFBXN+wMc8MllMqZU6XKS7u4ou7dsdBHVmSGkqU5YjhNh8yUKsNvkP0iokZzy/qV3OdIBCQol2YDmbgsGwHc+sNa+aaSR98XduIhAOBzL25RIkEtr3EzWt0KgZhqZK2mIUMpCeFYZ7kEHObeVfuwUJQSSACpRvkJQG82QPUxIkSpP89gWWE1CD8ZaqWJlhYu/FQlgOW9+sBKUpWkNepyf4iVkevFEiQ92K7CeJ6ghcwkVFIO+WDDOCw/CGNOKZkwKTYTElId2FJT+GIuJEPEfz0KWTm67VOUFGEAWPMKWAeu39Yz4vMJCphJb4aFKa9wvIc5sYkSNtUZsmvBGnKUFTVWALBKs792/ywt4AaUqIFyUC+zq9736RIkabg/ctC2l1wRNQGC+IICrixUXJ3dj7R6LSSv8A+iV3LAEcmTcX2ckACJEiOrhJi8lLImy1JLi4Sw2BSn83tDWoISxCQCEhNtk1Oof6YkSOZ7ofYW8Q1CakBIuw2Fk0hj51N0jk6KfTNUO/ewufSJEjaMUo/QUsF+OkOgCxQA2wqU+ewG3OL0CwJxCS6Eylm+zKIxu5eLiRf7BrLNacCZqHDtLNI2DY88CM+JS/ipVSUn4iWQFAtwqVi2DaxiRINS9hvBWi09IddSSGCgKb8sBtjGfCZVOrWoBqSpi5470gkbbDG0SJDepexOz0Wh46yjAW2f4Qdx1iRIkcMnTA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05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agronationale.ru/upload/stories/statyi/005/erosio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5170">
            <a:off x="749900" y="3027637"/>
            <a:ext cx="3828355" cy="30318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0" name="Picture 2" descr="http://prokuratura-kom.at.ua/_nw/0/423024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8075">
            <a:off x="4662879" y="3176779"/>
            <a:ext cx="3961714" cy="29596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4" name="Заголовок 2"/>
          <p:cNvSpPr>
            <a:spLocks noGrp="1"/>
          </p:cNvSpPr>
          <p:nvPr>
            <p:ph idx="1"/>
          </p:nvPr>
        </p:nvSpPr>
        <p:spPr>
          <a:xfrm>
            <a:off x="380999" y="1719071"/>
            <a:ext cx="8407893" cy="2069969"/>
          </a:xfrm>
        </p:spPr>
        <p:txBody>
          <a:bodyPr/>
          <a:lstStyle/>
          <a:p>
            <a:pPr algn="just"/>
            <a:r>
              <a:rPr lang="uk-UA" dirty="0" smtClean="0"/>
              <a:t>Крім того, до складу земельних угідь перспективної </a:t>
            </a:r>
            <a:r>
              <a:rPr lang="uk-UA" dirty="0" err="1" smtClean="0"/>
              <a:t>екомережі</a:t>
            </a:r>
            <a:r>
              <a:rPr lang="uk-UA" dirty="0" smtClean="0"/>
              <a:t> буде включено території з </a:t>
            </a:r>
            <a:r>
              <a:rPr lang="uk-UA" dirty="0" err="1" smtClean="0"/>
              <a:t>антропогенізованою</a:t>
            </a:r>
            <a:r>
              <a:rPr lang="uk-UA" dirty="0" smtClean="0"/>
              <a:t> рослинністю, рекультивовані відпрацьовані та порушені землі, </a:t>
            </a:r>
            <a:r>
              <a:rPr lang="uk-UA" dirty="0" err="1" smtClean="0"/>
              <a:t>радіаційно</a:t>
            </a:r>
            <a:r>
              <a:rPr lang="uk-UA" dirty="0" smtClean="0"/>
              <a:t> забруднені території, еродовані землі, що придатні для з’єднання центрів </a:t>
            </a:r>
            <a:r>
              <a:rPr lang="uk-UA" dirty="0" err="1" smtClean="0"/>
              <a:t>біорізноманіття</a:t>
            </a:r>
            <a:r>
              <a:rPr lang="uk-UA" dirty="0" smtClean="0"/>
              <a:t>, перспективних природних ядер.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2987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1000" y="1719071"/>
            <a:ext cx="8583488" cy="1781937"/>
          </a:xfrm>
        </p:spPr>
        <p:txBody>
          <a:bodyPr>
            <a:normAutofit/>
          </a:bodyPr>
          <a:lstStyle/>
          <a:p>
            <a:pPr algn="just"/>
            <a:r>
              <a:rPr lang="ru-RU" dirty="0" err="1"/>
              <a:t>Згідно</a:t>
            </a:r>
            <a:r>
              <a:rPr lang="ru-RU" dirty="0"/>
              <a:t> з </a:t>
            </a:r>
            <a:r>
              <a:rPr lang="ru-RU" dirty="0" err="1"/>
              <a:t>матеріалами</a:t>
            </a:r>
            <a:r>
              <a:rPr lang="ru-RU" dirty="0"/>
              <a:t> </a:t>
            </a:r>
            <a:r>
              <a:rPr lang="ru-RU" dirty="0" err="1"/>
              <a:t>Всеєвропейської</a:t>
            </a:r>
            <a:r>
              <a:rPr lang="ru-RU" dirty="0"/>
              <a:t> </a:t>
            </a:r>
            <a:r>
              <a:rPr lang="ru-RU" dirty="0" err="1"/>
              <a:t>стратегії</a:t>
            </a:r>
            <a:r>
              <a:rPr lang="ru-RU" dirty="0"/>
              <a:t> </a:t>
            </a:r>
            <a:r>
              <a:rPr lang="ru-RU" dirty="0" err="1"/>
              <a:t>збереження</a:t>
            </a:r>
            <a:r>
              <a:rPr lang="ru-RU" dirty="0"/>
              <a:t> </a:t>
            </a:r>
            <a:r>
              <a:rPr lang="ru-RU" dirty="0" err="1"/>
              <a:t>біологічного</a:t>
            </a:r>
            <a:r>
              <a:rPr lang="ru-RU" dirty="0"/>
              <a:t> і ландшафтного </a:t>
            </a:r>
            <a:r>
              <a:rPr lang="ru-RU" dirty="0" err="1"/>
              <a:t>різноманіть</a:t>
            </a:r>
            <a:r>
              <a:rPr lang="ru-RU" dirty="0"/>
              <a:t>, </a:t>
            </a:r>
            <a:r>
              <a:rPr lang="ru-RU" dirty="0" err="1"/>
              <a:t>базовими</a:t>
            </a:r>
            <a:r>
              <a:rPr lang="ru-RU" dirty="0"/>
              <a:t> </a:t>
            </a:r>
            <a:r>
              <a:rPr lang="ru-RU" dirty="0" err="1"/>
              <a:t>елементами</a:t>
            </a:r>
            <a:r>
              <a:rPr lang="ru-RU" dirty="0"/>
              <a:t> </a:t>
            </a:r>
            <a:r>
              <a:rPr lang="ru-RU" dirty="0" err="1"/>
              <a:t>перспективної</a:t>
            </a:r>
            <a:r>
              <a:rPr lang="ru-RU" dirty="0"/>
              <a:t> </a:t>
            </a:r>
            <a:r>
              <a:rPr lang="ru-RU" dirty="0" err="1"/>
              <a:t>екомережі</a:t>
            </a:r>
            <a:r>
              <a:rPr lang="ru-RU" dirty="0"/>
              <a:t> </a:t>
            </a:r>
            <a:r>
              <a:rPr lang="ru-RU" dirty="0" err="1"/>
              <a:t>слугуватимуть</a:t>
            </a:r>
            <a:r>
              <a:rPr lang="ru-RU" dirty="0"/>
              <a:t>: </a:t>
            </a:r>
            <a:r>
              <a:rPr lang="ru-RU" dirty="0" err="1"/>
              <a:t>ключові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 (</a:t>
            </a:r>
            <a:r>
              <a:rPr lang="ru-RU" dirty="0" err="1"/>
              <a:t>природні</a:t>
            </a:r>
            <a:r>
              <a:rPr lang="ru-RU" dirty="0"/>
              <a:t> ядра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осередки</a:t>
            </a:r>
            <a:r>
              <a:rPr lang="ru-RU" dirty="0"/>
              <a:t>), </a:t>
            </a:r>
            <a:r>
              <a:rPr lang="ru-RU" dirty="0" err="1"/>
              <a:t>сполучні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 (</a:t>
            </a:r>
            <a:r>
              <a:rPr lang="ru-RU" dirty="0" err="1"/>
              <a:t>екологічні</a:t>
            </a:r>
            <a:r>
              <a:rPr lang="ru-RU" dirty="0"/>
              <a:t> </a:t>
            </a:r>
            <a:r>
              <a:rPr lang="ru-RU" dirty="0" err="1"/>
              <a:t>коридори</a:t>
            </a:r>
            <a:r>
              <a:rPr lang="ru-RU" dirty="0"/>
              <a:t>),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структурні</a:t>
            </a:r>
            <a:r>
              <a:rPr lang="ru-RU" dirty="0"/>
              <a:t> </a:t>
            </a:r>
            <a:r>
              <a:rPr lang="ru-RU" dirty="0" err="1"/>
              <a:t>елементи</a:t>
            </a:r>
            <a:r>
              <a:rPr lang="ru-RU" dirty="0"/>
              <a:t> </a:t>
            </a:r>
            <a:r>
              <a:rPr lang="ru-RU" dirty="0" err="1"/>
              <a:t>екомережі</a:t>
            </a:r>
            <a:r>
              <a:rPr lang="ru-RU" dirty="0"/>
              <a:t>.</a:t>
            </a:r>
          </a:p>
        </p:txBody>
      </p:sp>
      <p:pic>
        <p:nvPicPr>
          <p:cNvPr id="3074" name="Picture 2" descr="http://www.rnpp.rv.ua/assets/images/news/2013/06/P1010915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948" y="3132517"/>
            <a:ext cx="3995936" cy="2996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6198" y="3314328"/>
            <a:ext cx="40967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 smtClean="0">
                <a:solidFill>
                  <a:schemeClr val="tx2"/>
                </a:solidFill>
              </a:rPr>
              <a:t>буферні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території</a:t>
            </a:r>
            <a:r>
              <a:rPr lang="ru-RU" sz="2000" dirty="0" smtClean="0">
                <a:solidFill>
                  <a:schemeClr val="tx2"/>
                </a:solidFill>
              </a:rPr>
              <a:t> (</a:t>
            </a:r>
            <a:r>
              <a:rPr lang="ru-RU" sz="2000" dirty="0" err="1" smtClean="0">
                <a:solidFill>
                  <a:schemeClr val="tx2"/>
                </a:solidFill>
              </a:rPr>
              <a:t>захисні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зони</a:t>
            </a:r>
            <a:r>
              <a:rPr lang="ru-RU" sz="2000" dirty="0" smtClean="0">
                <a:solidFill>
                  <a:schemeClr val="tx2"/>
                </a:solidFill>
              </a:rPr>
              <a:t>), </a:t>
            </a:r>
            <a:r>
              <a:rPr lang="ru-RU" sz="2000" dirty="0" err="1" smtClean="0">
                <a:solidFill>
                  <a:schemeClr val="tx2"/>
                </a:solidFill>
              </a:rPr>
              <a:t>відновлювані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території</a:t>
            </a:r>
            <a:r>
              <a:rPr lang="ru-RU" sz="2000" dirty="0" smtClean="0">
                <a:solidFill>
                  <a:schemeClr val="tx2"/>
                </a:solidFill>
              </a:rPr>
              <a:t> та </a:t>
            </a:r>
            <a:r>
              <a:rPr lang="ru-RU" sz="2000" dirty="0" err="1" smtClean="0">
                <a:solidFill>
                  <a:schemeClr val="tx2"/>
                </a:solidFill>
              </a:rPr>
              <a:t>території</a:t>
            </a:r>
            <a:r>
              <a:rPr lang="ru-RU" sz="2000" dirty="0" smtClean="0">
                <a:solidFill>
                  <a:schemeClr val="tx2"/>
                </a:solidFill>
              </a:rPr>
              <a:t> природного </a:t>
            </a:r>
            <a:r>
              <a:rPr lang="ru-RU" sz="2000" dirty="0" err="1" smtClean="0">
                <a:solidFill>
                  <a:schemeClr val="tx2"/>
                </a:solidFill>
              </a:rPr>
              <a:t>розвитку</a:t>
            </a:r>
            <a:r>
              <a:rPr lang="ru-RU" sz="2000" dirty="0" smtClean="0">
                <a:solidFill>
                  <a:schemeClr val="tx2"/>
                </a:solidFill>
              </a:rPr>
              <a:t>, </a:t>
            </a:r>
            <a:r>
              <a:rPr lang="ru-RU" sz="2000" dirty="0" err="1" smtClean="0">
                <a:solidFill>
                  <a:schemeClr val="tx2"/>
                </a:solidFill>
              </a:rPr>
              <a:t>які</a:t>
            </a:r>
            <a:r>
              <a:rPr lang="ru-RU" sz="2000" dirty="0" smtClean="0">
                <a:solidFill>
                  <a:schemeClr val="tx2"/>
                </a:solidFill>
              </a:rPr>
              <a:t> у </a:t>
            </a:r>
            <a:r>
              <a:rPr lang="ru-RU" sz="2000" dirty="0" err="1" smtClean="0">
                <a:solidFill>
                  <a:schemeClr val="tx2"/>
                </a:solidFill>
              </a:rPr>
              <a:t>своїй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неперервній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єдності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створюють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екомережу</a:t>
            </a:r>
            <a:r>
              <a:rPr lang="ru-RU" sz="2000" dirty="0" smtClean="0">
                <a:solidFill>
                  <a:schemeClr val="tx2"/>
                </a:solidFill>
              </a:rPr>
              <a:t>.</a:t>
            </a:r>
            <a:endParaRPr lang="ru-RU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4447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0999" y="1719071"/>
            <a:ext cx="8407893" cy="2862057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err="1"/>
              <a:t>Ключові</a:t>
            </a:r>
            <a:r>
              <a:rPr lang="ru-RU" dirty="0"/>
              <a:t> </a:t>
            </a:r>
            <a:r>
              <a:rPr lang="ru-RU" dirty="0" err="1"/>
              <a:t>природні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 (</a:t>
            </a:r>
            <a:r>
              <a:rPr lang="ru-RU" dirty="0" err="1"/>
              <a:t>природні</a:t>
            </a:r>
            <a:r>
              <a:rPr lang="ru-RU" dirty="0"/>
              <a:t> ядра, ядра </a:t>
            </a:r>
            <a:r>
              <a:rPr lang="ru-RU" dirty="0" err="1"/>
              <a:t>біорізноманіть</a:t>
            </a:r>
            <a:r>
              <a:rPr lang="ru-RU" dirty="0"/>
              <a:t>) - це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збереження</a:t>
            </a:r>
            <a:r>
              <a:rPr lang="ru-RU" dirty="0"/>
              <a:t> </a:t>
            </a:r>
            <a:r>
              <a:rPr lang="ru-RU" dirty="0" err="1"/>
              <a:t>біотичного</a:t>
            </a:r>
            <a:r>
              <a:rPr lang="ru-RU" dirty="0"/>
              <a:t> та ландшафтного </a:t>
            </a:r>
            <a:r>
              <a:rPr lang="ru-RU" dirty="0" err="1"/>
              <a:t>різноманіття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переважно</a:t>
            </a:r>
            <a:r>
              <a:rPr lang="ru-RU" dirty="0"/>
              <a:t> належать до складу систем </a:t>
            </a:r>
            <a:r>
              <a:rPr lang="ru-RU" dirty="0" err="1"/>
              <a:t>природоохоронної</a:t>
            </a:r>
            <a:r>
              <a:rPr lang="ru-RU" dirty="0"/>
              <a:t> </a:t>
            </a:r>
            <a:r>
              <a:rPr lang="ru-RU" dirty="0" err="1"/>
              <a:t>мережі</a:t>
            </a:r>
            <a:r>
              <a:rPr lang="ru-RU" dirty="0"/>
              <a:t>,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важливе</a:t>
            </a:r>
            <a:r>
              <a:rPr lang="ru-RU" dirty="0"/>
              <a:t> </a:t>
            </a:r>
            <a:r>
              <a:rPr lang="ru-RU" dirty="0" err="1"/>
              <a:t>біологічне</a:t>
            </a:r>
            <a:r>
              <a:rPr lang="ru-RU" dirty="0"/>
              <a:t> й </a:t>
            </a:r>
            <a:r>
              <a:rPr lang="ru-RU" dirty="0" err="1"/>
              <a:t>екологічне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. Вони є </a:t>
            </a:r>
            <a:r>
              <a:rPr lang="ru-RU" dirty="0" err="1"/>
              <a:t>вузловими</a:t>
            </a:r>
            <a:r>
              <a:rPr lang="ru-RU" dirty="0"/>
              <a:t> </a:t>
            </a:r>
            <a:r>
              <a:rPr lang="ru-RU" dirty="0" err="1"/>
              <a:t>елементами</a:t>
            </a:r>
            <a:r>
              <a:rPr lang="ru-RU" dirty="0"/>
              <a:t> </a:t>
            </a:r>
            <a:r>
              <a:rPr lang="ru-RU" dirty="0" err="1"/>
              <a:t>екомережі</a:t>
            </a:r>
            <a:r>
              <a:rPr lang="ru-RU" dirty="0"/>
              <a:t> та </a:t>
            </a:r>
            <a:r>
              <a:rPr lang="ru-RU" dirty="0" err="1"/>
              <a:t>їхня</a:t>
            </a:r>
            <a:r>
              <a:rPr lang="ru-RU" dirty="0"/>
              <a:t> </a:t>
            </a:r>
            <a:r>
              <a:rPr lang="ru-RU" dirty="0" err="1"/>
              <a:t>площа</a:t>
            </a:r>
            <a:r>
              <a:rPr lang="ru-RU" dirty="0"/>
              <a:t> не </a:t>
            </a:r>
            <a:r>
              <a:rPr lang="ru-RU" dirty="0" err="1"/>
              <a:t>має</a:t>
            </a:r>
            <a:r>
              <a:rPr lang="ru-RU" dirty="0"/>
              <a:t> бути </a:t>
            </a:r>
            <a:r>
              <a:rPr lang="ru-RU" dirty="0" err="1"/>
              <a:t>меншою</a:t>
            </a:r>
            <a:r>
              <a:rPr lang="ru-RU" dirty="0"/>
              <a:t> 500 га (для </a:t>
            </a:r>
            <a:r>
              <a:rPr lang="ru-RU" dirty="0" err="1"/>
              <a:t>локальних</a:t>
            </a:r>
            <a:r>
              <a:rPr lang="ru-RU" dirty="0"/>
              <a:t>  </a:t>
            </a:r>
            <a:r>
              <a:rPr lang="ru-RU" dirty="0" err="1"/>
              <a:t>природних</a:t>
            </a:r>
            <a:r>
              <a:rPr lang="ru-RU" dirty="0"/>
              <a:t> ядер). У природному </a:t>
            </a:r>
            <a:r>
              <a:rPr lang="ru-RU" dirty="0" err="1"/>
              <a:t>ядрі</a:t>
            </a:r>
            <a:r>
              <a:rPr lang="ru-RU" dirty="0"/>
              <a:t> </a:t>
            </a:r>
            <a:r>
              <a:rPr lang="ru-RU" dirty="0" err="1"/>
              <a:t>розрізняють</a:t>
            </a:r>
            <a:r>
              <a:rPr lang="ru-RU" dirty="0"/>
              <a:t> </a:t>
            </a:r>
            <a:r>
              <a:rPr lang="ru-RU" dirty="0" err="1"/>
              <a:t>біоцентри</a:t>
            </a:r>
            <a:r>
              <a:rPr lang="ru-RU" dirty="0"/>
              <a:t> -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найбільшої</a:t>
            </a:r>
            <a:r>
              <a:rPr lang="ru-RU" dirty="0"/>
              <a:t> </a:t>
            </a:r>
            <a:r>
              <a:rPr lang="ru-RU" dirty="0" err="1"/>
              <a:t>концентрації</a:t>
            </a:r>
            <a:r>
              <a:rPr lang="ru-RU" dirty="0"/>
              <a:t> </a:t>
            </a:r>
            <a:r>
              <a:rPr lang="ru-RU" dirty="0" err="1"/>
              <a:t>біорізноманіття</a:t>
            </a:r>
            <a:r>
              <a:rPr lang="ru-RU" dirty="0"/>
              <a:t> з </a:t>
            </a:r>
            <a:r>
              <a:rPr lang="ru-RU" dirty="0" err="1"/>
              <a:t>високим</a:t>
            </a:r>
            <a:r>
              <a:rPr lang="ru-RU" dirty="0"/>
              <a:t> </a:t>
            </a:r>
            <a:r>
              <a:rPr lang="ru-RU" dirty="0" err="1"/>
              <a:t>ступенем</a:t>
            </a:r>
            <a:r>
              <a:rPr lang="ru-RU" dirty="0"/>
              <a:t> </a:t>
            </a:r>
            <a:r>
              <a:rPr lang="ru-RU" dirty="0" err="1"/>
              <a:t>природності</a:t>
            </a:r>
            <a:r>
              <a:rPr lang="ru-RU" dirty="0"/>
              <a:t>,  </a:t>
            </a:r>
            <a:r>
              <a:rPr lang="ru-RU" dirty="0" err="1"/>
              <a:t>рідкісності</a:t>
            </a:r>
            <a:r>
              <a:rPr lang="ru-RU" dirty="0"/>
              <a:t>.</a:t>
            </a:r>
          </a:p>
        </p:txBody>
      </p:sp>
      <p:pic>
        <p:nvPicPr>
          <p:cNvPr id="4098" name="Picture 2" descr="https://encrypted-tbn2.gstatic.com/images?q=tbn:ANd9GcTxhiKjT9TtHd0Mrc9wLFGaJ5tNmvOX71olQZCx6Pk0rqqo5NwB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919" y="4365104"/>
            <a:ext cx="2755378" cy="2063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7952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err="1"/>
              <a:t>Сполучні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 (</a:t>
            </a:r>
            <a:r>
              <a:rPr lang="ru-RU" dirty="0" err="1"/>
              <a:t>екокоридори</a:t>
            </a:r>
            <a:r>
              <a:rPr lang="ru-RU" dirty="0"/>
              <a:t>) - </a:t>
            </a:r>
            <a:r>
              <a:rPr lang="ru-RU" dirty="0" err="1"/>
              <a:t>лінійні</a:t>
            </a:r>
            <a:r>
              <a:rPr lang="ru-RU" dirty="0"/>
              <a:t> </a:t>
            </a:r>
            <a:r>
              <a:rPr lang="ru-RU" dirty="0" err="1"/>
              <a:t>елементи</a:t>
            </a:r>
            <a:r>
              <a:rPr lang="ru-RU" dirty="0"/>
              <a:t> </a:t>
            </a:r>
            <a:r>
              <a:rPr lang="ru-RU" dirty="0" err="1"/>
              <a:t>екомережі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зв’язують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собою </a:t>
            </a:r>
            <a:r>
              <a:rPr lang="ru-RU" dirty="0" err="1"/>
              <a:t>природні</a:t>
            </a:r>
            <a:r>
              <a:rPr lang="ru-RU" dirty="0"/>
              <a:t> ядра і </a:t>
            </a:r>
            <a:r>
              <a:rPr lang="ru-RU" dirty="0" err="1"/>
              <a:t>забезпечують</a:t>
            </a:r>
            <a:r>
              <a:rPr lang="ru-RU" dirty="0"/>
              <a:t> </a:t>
            </a:r>
            <a:r>
              <a:rPr lang="ru-RU" dirty="0" err="1"/>
              <a:t>надійні</a:t>
            </a:r>
            <a:r>
              <a:rPr lang="ru-RU" dirty="0"/>
              <a:t> </a:t>
            </a:r>
            <a:r>
              <a:rPr lang="ru-RU" dirty="0" err="1"/>
              <a:t>міграційні</a:t>
            </a:r>
            <a:r>
              <a:rPr lang="ru-RU" dirty="0"/>
              <a:t> шляхи. </a:t>
            </a:r>
            <a:r>
              <a:rPr lang="ru-RU" dirty="0" err="1"/>
              <a:t>Здебільшого</a:t>
            </a:r>
            <a:r>
              <a:rPr lang="ru-RU" dirty="0"/>
              <a:t> </a:t>
            </a:r>
            <a:r>
              <a:rPr lang="ru-RU" dirty="0" err="1"/>
              <a:t>їхні</a:t>
            </a:r>
            <a:r>
              <a:rPr lang="ru-RU" dirty="0"/>
              <a:t> </a:t>
            </a:r>
            <a:r>
              <a:rPr lang="ru-RU" dirty="0" err="1"/>
              <a:t>функції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виконувати</a:t>
            </a:r>
            <a:r>
              <a:rPr lang="ru-RU" dirty="0"/>
              <a:t> </a:t>
            </a:r>
            <a:r>
              <a:rPr lang="ru-RU" dirty="0" err="1"/>
              <a:t>горбогірні</a:t>
            </a:r>
            <a:r>
              <a:rPr lang="ru-RU" dirty="0"/>
              <a:t> </a:t>
            </a:r>
            <a:r>
              <a:rPr lang="ru-RU" dirty="0" err="1"/>
              <a:t>заліснені</a:t>
            </a:r>
            <a:r>
              <a:rPr lang="ru-RU" dirty="0"/>
              <a:t> і </a:t>
            </a:r>
            <a:r>
              <a:rPr lang="ru-RU" dirty="0" err="1"/>
              <a:t>залужені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, </a:t>
            </a:r>
            <a:r>
              <a:rPr lang="ru-RU" dirty="0" err="1"/>
              <a:t>долини</a:t>
            </a:r>
            <a:r>
              <a:rPr lang="ru-RU" dirty="0"/>
              <a:t> </a:t>
            </a:r>
            <a:r>
              <a:rPr lang="ru-RU" dirty="0" err="1"/>
              <a:t>річок</a:t>
            </a:r>
            <a:r>
              <a:rPr lang="ru-RU" dirty="0"/>
              <a:t>, </a:t>
            </a:r>
            <a:r>
              <a:rPr lang="ru-RU" dirty="0" err="1"/>
              <a:t>смуги</a:t>
            </a:r>
            <a:r>
              <a:rPr lang="ru-RU" dirty="0"/>
              <a:t> </a:t>
            </a:r>
            <a:r>
              <a:rPr lang="ru-RU" dirty="0" err="1"/>
              <a:t>збереженої</a:t>
            </a:r>
            <a:r>
              <a:rPr lang="ru-RU" dirty="0"/>
              <a:t> </a:t>
            </a:r>
            <a:r>
              <a:rPr lang="ru-RU" dirty="0" err="1"/>
              <a:t>природної</a:t>
            </a:r>
            <a:r>
              <a:rPr lang="ru-RU" dirty="0"/>
              <a:t> </a:t>
            </a:r>
            <a:r>
              <a:rPr lang="ru-RU" dirty="0" err="1"/>
              <a:t>рослинності</a:t>
            </a:r>
            <a:r>
              <a:rPr lang="ru-RU" dirty="0"/>
              <a:t> </a:t>
            </a:r>
            <a:r>
              <a:rPr lang="ru-RU" dirty="0" err="1"/>
              <a:t>завширшки</a:t>
            </a:r>
            <a:r>
              <a:rPr lang="ru-RU" dirty="0"/>
              <a:t> не </a:t>
            </a:r>
            <a:r>
              <a:rPr lang="ru-RU" dirty="0" err="1"/>
              <a:t>менше</a:t>
            </a:r>
            <a:r>
              <a:rPr lang="ru-RU" dirty="0"/>
              <a:t> 500 м (для </a:t>
            </a:r>
            <a:r>
              <a:rPr lang="ru-RU" dirty="0" err="1"/>
              <a:t>локальних</a:t>
            </a:r>
            <a:r>
              <a:rPr lang="ru-RU" dirty="0"/>
              <a:t> </a:t>
            </a:r>
            <a:r>
              <a:rPr lang="ru-RU" dirty="0" err="1"/>
              <a:t>екокоридорів</a:t>
            </a:r>
            <a:r>
              <a:rPr lang="ru-RU" dirty="0"/>
              <a:t>).</a:t>
            </a:r>
          </a:p>
        </p:txBody>
      </p:sp>
      <p:pic>
        <p:nvPicPr>
          <p:cNvPr id="5122" name="Picture 2" descr="http://ua.textreferat.com/images/referats/4396/image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457" y="3645024"/>
            <a:ext cx="4780560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49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0999" y="1719071"/>
            <a:ext cx="8407893" cy="2141977"/>
          </a:xfrm>
        </p:spPr>
        <p:txBody>
          <a:bodyPr/>
          <a:lstStyle/>
          <a:p>
            <a:pPr algn="just"/>
            <a:r>
              <a:rPr lang="ru-RU" dirty="0" err="1"/>
              <a:t>Буферні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 (</a:t>
            </a:r>
            <a:r>
              <a:rPr lang="ru-RU" dirty="0" err="1"/>
              <a:t>захисні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) - </a:t>
            </a:r>
            <a:r>
              <a:rPr lang="ru-RU" dirty="0" err="1"/>
              <a:t>зовнішнє</a:t>
            </a:r>
            <a:r>
              <a:rPr lang="ru-RU" dirty="0"/>
              <a:t> </a:t>
            </a:r>
            <a:r>
              <a:rPr lang="ru-RU" dirty="0" err="1"/>
              <a:t>оточення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ядер та </a:t>
            </a:r>
            <a:r>
              <a:rPr lang="ru-RU" dirty="0" err="1"/>
              <a:t>екокоридорів</a:t>
            </a:r>
            <a:r>
              <a:rPr lang="ru-RU" dirty="0"/>
              <a:t> </a:t>
            </a:r>
            <a:r>
              <a:rPr lang="ru-RU" dirty="0" err="1"/>
              <a:t>охоронними</a:t>
            </a:r>
            <a:r>
              <a:rPr lang="ru-RU" dirty="0"/>
              <a:t> </a:t>
            </a:r>
            <a:r>
              <a:rPr lang="ru-RU" dirty="0" err="1"/>
              <a:t>смугами</a:t>
            </a:r>
            <a:r>
              <a:rPr lang="ru-RU" dirty="0"/>
              <a:t> для </a:t>
            </a:r>
            <a:r>
              <a:rPr lang="ru-RU" dirty="0" err="1"/>
              <a:t>захисту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впливу</a:t>
            </a:r>
            <a:r>
              <a:rPr lang="ru-RU" dirty="0"/>
              <a:t> </a:t>
            </a:r>
            <a:r>
              <a:rPr lang="ru-RU" dirty="0" err="1"/>
              <a:t>негативних</a:t>
            </a:r>
            <a:r>
              <a:rPr lang="ru-RU" dirty="0"/>
              <a:t> </a:t>
            </a:r>
            <a:r>
              <a:rPr lang="ru-RU" dirty="0" err="1"/>
              <a:t>чинників</a:t>
            </a:r>
            <a:r>
              <a:rPr lang="ru-RU" dirty="0"/>
              <a:t>. Вони </a:t>
            </a:r>
            <a:r>
              <a:rPr lang="ru-RU" dirty="0" err="1"/>
              <a:t>виконують</a:t>
            </a:r>
            <a:r>
              <a:rPr lang="ru-RU" dirty="0"/>
              <a:t> </a:t>
            </a:r>
            <a:r>
              <a:rPr lang="ru-RU" dirty="0" err="1"/>
              <a:t>функцію</a:t>
            </a:r>
            <a:r>
              <a:rPr lang="ru-RU" dirty="0"/>
              <a:t> </a:t>
            </a:r>
            <a:r>
              <a:rPr lang="ru-RU" dirty="0" err="1"/>
              <a:t>перехідних</a:t>
            </a:r>
            <a:r>
              <a:rPr lang="ru-RU" dirty="0"/>
              <a:t> </a:t>
            </a:r>
            <a:r>
              <a:rPr lang="ru-RU" dirty="0" err="1"/>
              <a:t>ландшафтів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природними</a:t>
            </a:r>
            <a:r>
              <a:rPr lang="ru-RU" dirty="0"/>
              <a:t> і </a:t>
            </a:r>
            <a:r>
              <a:rPr lang="ru-RU" dirty="0" err="1"/>
              <a:t>господарсько-освоєними</a:t>
            </a:r>
            <a:r>
              <a:rPr lang="ru-RU" dirty="0"/>
              <a:t> й </a:t>
            </a:r>
            <a:r>
              <a:rPr lang="ru-RU" dirty="0" err="1"/>
              <a:t>мають</a:t>
            </a:r>
            <a:r>
              <a:rPr lang="ru-RU" dirty="0"/>
              <a:t> статус </a:t>
            </a:r>
            <a:r>
              <a:rPr lang="ru-RU" dirty="0" err="1"/>
              <a:t>територій</a:t>
            </a:r>
            <a:r>
              <a:rPr lang="ru-RU" dirty="0"/>
              <a:t> з </a:t>
            </a:r>
            <a:r>
              <a:rPr lang="ru-RU" dirty="0" err="1"/>
              <a:t>регульованим</a:t>
            </a:r>
            <a:r>
              <a:rPr lang="ru-RU" dirty="0"/>
              <a:t> режимом </a:t>
            </a:r>
            <a:r>
              <a:rPr lang="ru-RU" dirty="0" err="1"/>
              <a:t>заповідання</a:t>
            </a:r>
            <a:r>
              <a:rPr lang="ru-RU" dirty="0"/>
              <a:t>.</a:t>
            </a:r>
          </a:p>
        </p:txBody>
      </p:sp>
      <p:sp>
        <p:nvSpPr>
          <p:cNvPr id="4" name="AutoShape 2" descr="data:image/jpeg;base64,/9j/4AAQSkZJRgABAQAAAQABAAD/2wCEAAkGBxQTEhUUExMVFhUWGBwYGBgYGB4dGhwgHBsaGhocGhsYHCggHRwlGxkcIjEhJSorLi4uGB8zODMsNygtLiwBCgoKDg0OGxAQGy4mHyU0LywsLCwsNDQsLDQsLCwsLCwsLCwwMC0sLCwsLCwsLCwsLCwsLCwsLCwsLCwsLCwsLP/AABEIALEBHAMBIgACEQEDEQH/xAAbAAADAAMBAQAAAAAAAAAAAAADBAUBAgYAB//EAEQQAAECBAQDBgQDBwIEBgMAAAECEQADITEEEkFRImFxBROBkaGxMsHR8AZC4RQjM1JicvGCskOiwtIVNFNzkrMWFyT/xAAaAQADAQEBAQAAAAAAAAAAAAABAgMEAAUG/8QAMhEAAgIBAwEHAgUEAwEAAAAAAAECESEDEjFBBBMiMnGB8FFhM0KRscEFodHhQ1LxI//aAAwDAQACEQMRAD8A47FTJfezEyi6VEGWrLlcOwLAsH4qWp0gGPmEzCTo/wAmvCmIPENTu53JcvUu7vBJ851Em52t6RSKzYUElq/x4w7JXQfe8SxMbxrDUt2Ae/zeKsZDmGmBxyV8x+sdBIoxvc+SuXJ45PAqJIGr/fvHTS1Wb+r3p98oTVwzoFJBt/pHq3yjIW6Ujn9TAJa3NxcffrHgvhOjDN5Bz6U6xJDPgPKm1HUfIxUkKCl1NAH+2jnZU3iFbX8Hi92XMHEdyB5B/eO1cKxIlCbMKS2U1swoNy/WsbkVYVJY0+6WH2YQT2qyjxAAA2Ic2INbNYNueUUVYvvMrPTn43NrRmk5RrAVk1Q6uEGl/N6X+/KPJlndJ25m3vCsuZoLAPbb/IEaqxGVVaUc+LRzb6BCJUtNWcg6Gt6/F0hKbjR/xETAm4KQHsCAS7N+kOypwAIAJVrd+fgx9IUxDrHwOxZ2rVmDb8+sdGWcoNG07EpIIUiY1nVLLtpZ6sTblE5WKTlZKwQ4qxG9SD59IYUkkEDhF9aXLU/mPlCWHxKklJLEJUQyrVqaGw+9oZVRzsGrEo0KTycH10/WCrlAJCswcMSBtXz/AFEIrnBwSgUUSAwsTY08Pup8T2WlIBTJPEK6jqFJJAf6QJ0jkPSVKLlWYVB6jcpfZQrURuZ4IBDgOKuagG9OUK9lYopI7tgU0YpdtGDgj/B5Q6JiczqejmxBGopszv4GjRi1ErKRvoN4fEDKM6uENmdV3oAeWpPPRo7fsWUVsvKU71pQlripAbxSI5jDYiUS6pRKnDAE5SEooksHu6ta3ekdr2b2mgyklSkILDhfK3JlMQKEeELp1fIkn0oooSwAjCy0ZSoEAguDUEQDHpJQQCxOv35eMaSZGxa87s9KHbo5peIfa0tYWUlsyxRIFhYOfCOzwUrKCGZj5+ccj+JEK7xiwStXwh1uzMS7Ma1FaRh1uz/m5f7DKVELG4VSiHrUafE1abG/28BTg5ClKyy1OndwOE1FdmZiz+xO1JS0rBzAKSACofCxcB8352y0rs8I4zHEyvyIFiQz5m4jwhiT92iSjPCWA7llme08Xm1ICCQDmpUPYBiH2p7wxJShElKytJmlOdtnZQcNdj1r4xBnSVqZLnhGViQHAOgetCWB82jWaFJQnMTYg28tXIDBn0iz0k4pJk97XKLuLxE1kMUqUVBORIJKWPxVNQoMeQMBx+NCiEBVA/FmIAJrWzOAaF7EXES1YrMFIUlRmKYKUS5alGDCwfwhfG5BJKiCSoFJpQhjlU+pC8rcukHT0Y7la/Q7lmuOnhSXZRUlkuau1GLNUNqIWVLa60g3a7PpGmFnAKmJyggqBD5nrZmIJD2B3hxE4gMoD/UkFhozgsOka3FQwhKXU5NanFwa6O4NH2gcxsxYaUpuHjyZJBFHsT8wa0g/aSk99MUhORBVRLuw0D601j0k6Y6dissh4eTM10FfJonm8bTZoY8w3nFuRuBjDTagx00uaSL7+9PWORwswx1MpTDp9EmE1uToD0iYkpqOg8Bt0eMYqZwljSjeORx5kiEQq1eTdDljaYvgIf8AKPQZ9+sTSyM+DfDTqjx9U/WOmwk4hNgHeh6moaOMws/jHiPFi3qY6+XiSlEohQLAEJU2XfW/+YTtPRCx4IE7EuonVyfV46WRiyUBQpQU2o3jrHGS5v7wP/MH863jp8NPIUoJS9Tcc8ztYa257w3aFhCwKAmJU5VYi1He77XNrUMbEJAUSxZPCCaqsPR/WEpWJOarByxAZ6imkUHWQCkAcJTWzkO97UG3xRhm6KpWLISTxLGUflAAfoQdA7vWN0rVUEJBBYEliATcixuK8oxMmqUggsFJNTq7hNNLu/6wbAzhxKetqUy1L9QQXroYSU3V0PGNms6WACkK/dDKo1Irl1FSQ4VSvxcxCc/iVuhPFUmhLZXeppccoeOUrSpTqDM4CQz5hqasc3jXaJqUkA6qUXyqoSDQFmcvxPCxmc1ROmSkpJTS9FBgq4Z9GZyw1N4oyFKDhCjnBIAAYKatOZCCHapa7wipQAGZ7VD9WJD8vGCfs6lALSUlIJrRnSQa3bkOW7tWU75FSNpk9KFgBwctq8BZl2vYgtyOkYGIIZbuHIAdgLEhnrRQipLwffyQqbmUpJbNVRFRxUSVFOoIoAo0LQGf2b3ZQhWUOFE65WJIJI0LC/8AjO5Rbrr1D6mcNjpiUJStkTHKUkN+VTJUmjgFwGpq0dH2PiUS3EzvCocRWFOC9CSCNQDTnEDDpKaFkuXeoIFxZwUuLHYxfw3ZqwgkoB4mv8QpuWtTqlR0aIScvyIpj8x12E7UCiPhQjLQEh+VNGYvFO8fPpDJSFAslNkgB9Qd9RpuecU8EtaP3iA6RqToWcEcrA1tzgw7S+Hn0ElpHSY+cAgsa/qBHKdpYhZDIyOku6tVfmIcfS8OjtBExwWSpZAL2Iud620jnu1MQkKCHYpqp9Gq+gKqAs2sR1tac2tvHzknJKOJHMrxMyZw58ykqoAo6ahz5GFJuHUkgWJ1obcPgIpJ+B5bH8pUAyQN+bDdzWFcPOzqygZlHW7lwx56U5xeMnyuCCSb+xolCwXWKE5QaUI+EgXbrE7HzSCQTrYWSKNbppFXF4nKpYTUkAA7NqGGuwa/hEFc1xqBQAtRn9orpJvNBlyFxEshlXBubgaDnBZKitJlqBNCElwx111184XTi1igolvT83xX19oJJSFghJ582pttd7iHaaWQrkxhFkTJU85VUYpIdqEBx/SQPN4r4ebhwlpkuUtW6pkwFtPhpEeXhFpQSprksSHIJJentGJSFEOEkjkP+4PD7s46YEcuhzeIxCe5R3aD3oUrOa1BAy0zUYvUCr8o1xiwVLZ2ej1LNStPOMrlBwEEl32Bpdx4+7QKdRShsWj0lRSJqhbil949M+FW3SBFbBgxgybeB+f6RXgpyBklmrcP8o6eWrxNB/y6H7vHLLLBH9ofzMdJJmW2zD5fWF1XwCCHUah9mP8ApK38z6Rp2lRKmpUj1ZPp840CqDQt4fAsOYH2jP4DUCr9WzEjlVq8olHzIeXBpLpNSwux8CDv1EdJMnKKWOXMhAB0olgL/flEBgTJO4U3gQPTeKmJnhLgsakVuD5ac9YTWdtCVRC7NxX75BLF1B35mvvHYFwUpBAzAnlR3cjSqWvHzvDTOJPUe8dpiZpVluyd6Gh20ud4ftUfEhYPBUGGHdlSlBwWanizGpr73h/CLZ0EOlSQQbliK7ab7xPwmLCkZVpSSGDhLkgkEh+Y+xBJctsoUKO76M1GV+a2keZNvKkXX2C41Zobt8Oa4Z8tmB38+UelLbicimVgWcEUJ0J9q7wOZNTqxazV0L60ppXwg3dqAWEggOGsCQwoX6WFL+M3LFFYrqGmTQhIcq0QAg11DEijl33jTG4dgnKFd4cxBehFOJyWSPJy13MI9nzmWGqHI4aUPw0DEtyrFlKVMFEZ5ZuEkvUMSyQQoNpcHVojOTgxtqaycp2gvMoFg4oomtnFCfcG5jOHxholSMwZimrFxoBvy+UNzcNLmLKMpTqlbkKDkllZndieVhA5uGyll5QBWhu2jgVc7g+zad6qiDwdB+HMcUEJTLAGZlAslYcPmUCWNGteH+3cHxy5g4ctyKuKk0sNa3roxid2OgKykAOlRIUl3Ls9Xcgk1Bd2FYs4o8OXKFWJDOzM1CdwI85y/wDutuPqNfhE50xxdIFgQLjodYN2b2kpKkgssEgBXgdxTh15kXhFMzKGAs9gafSPYXCrLd3pX+rM+bVgzJIfnG/X05Op1n7E4TrB0ndygs8KRVw3OulNbwVMqWA6XvZzQX8Q7+Kn1iFh8QonKp3QH2BFw2xFKRRkYunPZvvzfSFpS8VCtuJQWtEqTMmKKUilcrmpa3jpHFdpzCQlaHYACuUEirULFyR9Y6XGTZS0hU1VA1i3Nm3fx6RyWOlrWUgyyhIQClLXBoCASdAS/I0tGdxblb6CyoQxc5JDl5YUXYAm2lajrA8OpSMxcrLEOgsKkMaitjQMannGJksqWhICiAbkguokEuah+Qer0qYHiMAZSSXLTA8sM5OVRFjUb+MXUFVEtr5AmZ3jpYPQG4Oo99YWwahLJCgoJsQPGvyfTnB+z8QA4UjPnF7lwH0FRTrUMdYnrnhJKUEqlvR9diRTlpFoxeY9Btrjls9Mnpd3IADWs/8Aa1HOsWOx8Pk4u7KnTmUo/C17kDRtdoHhVoS6jdBBFQ+4KqFwCPaHcL2omXLZZeYpzTIQAfhSAoFm+3eJ6km1SR21dWSsVOQoqMsEMHKSpR66NfeE5naIQwqKfldtrA0tD03GZndWQlOVgkiju1DV2tEOYtRNAlhS0X0oJ8k6RJRNAmrW1H4UvTYVbbTnHpx4jTX6Qadh2mEAWPpu3T3gU0Op+f38o9NNPKLRQoUNDGHdvvb9DHk3Ou8ekP6/X6Q7eCiRrMknNLDPQDyLNFvOznmW8LD0ESMesslWrv519x6xQQoKc1uOnEKGv2wic7aQY8joXp4eHGfHTyhTGTP3NR+YOel/l6wwldNlMHOtyg+qj6Qh2wvgAsxdt+Ft4WHmOn5RvFzmXLT/AChtrnKz82fxjoZmFKnJFCFMSRQULjxYPHG46dVC9QlLtZ3UQOjPHYZ1LRMIUQpQF3qkO48y7f0iJdptKLQI5s4TDKqk8x7iO7PaDlYTRLggVoTSwNv884+eSy7DciL+BnKSpWcPXKDd2JLEgt+b2jR2qG7JKDOpQVJCVMyXyMLjQ3FARXVn2pDaVaFRYC92Y/e0SMHPUSBoWuRRqD4iH+nlD6gA4S4Yk0Z2ZmOXUM1jUvHl6iLobxyAlPAioqCSWSbBxtVvGCyceyQwQ4ABdme75alnSxLGvOJqsWSlQNkgMq5Fw5AuCLi9B47YFAUaZXLAOQMzlwAT031EQcfD4iibT8I6V52y+AsNgA/xVrpdosISQAoOKkqpRwQGLOxBTQ31FYgp7NUl16h1MWFRUu4CU+NOcW+zlLUkAhSSwVlpUGimDULh3DCtGEZtZqsM0ReMieKljOFFwVBg9eF1KzJsNq82owguKQ6UugKAY5lqATUBgFFjdrD2aMd6hMxSVS092ksCXC6ghJdTkWqNTsL4xi1B+4zlIOcpWkqCkkA5szkWq1NbxyttEtSlHwg+xzlUXpQUqQ1Wo4tS1KWMdDikZkXJI9+lfR45bBzyFArJAd/hHEDzDPeKmJ7XWEcCmqGLCoNxV2+bwZaOpLUTiQjONUzBWQ4c+wPmOl4Lg8SxByuUm2Z36tRokifmNXIf36Uggm1etKltnrTWker0pkDrDOQtIKUpBBdTOQaGldsxZ94xJAsXpZ3cPsL/AOIlyMrEhVdGFT918BpA8Pi1BWVwQf5r2q5HnGCUZO0mUSXUtzJCCpJJYJqw1LUUTd6mnjCOKlzMRMKTwypaQlwGJBDsCNnetK62gGZRWUOyWcOKs9xDP7RlBe3Rt4zO4fmsE3FkDA4QJziYoIKSChT1Aar3BuHrsWhHtMqmKKgpOWpATRJGuVIILUB2JLw3jiVKCRmKiqrOpmoOHpcCnnCi05SQWFdr6eGnmIrGb5GUU48EOal8o4SXNXZNq06j9IVRLYlxS29Wala1h7GB3y0JP23i3lCyXc0c/YjdF4ITeQCVtr5awWSt0lwSXDHb5ajyjWZLYAEWJseVmGr601gOJxFAwp1+UPV8ExfFFRWmtFAh9WoS+x584IUelAw8rxuZbgHMKaawNhr7RXdhBcgPaGGIKS4bOaDpT1+9BPmEuovQG3Voq9oS1BMsKTUkaXAo+1x5xDmk5yNyfaNOjlGiqMiYyqUgkoO/j7P84Wmiu8M4K42zfR/QxZrAU8nsaugDhmCqXsB7Q12Yp0EciD4PX1hSeClYPJx9PD5wz2US5dtT1FAem8LJeA5PxFY2elnqN1JV7JJ8TCWPsvmhw3Lfy9YdlIzIIVegPg4J8FHTaEu0i4JvQg6XZ/UvEYclJcA8eCcOVG4SgmlyZhCfRz4846eVOP7MnMUChpmAJGYt1JYX0jnsVMSJExJLEpSG6Al/B2p/L0cWGmkoS9215X9YXVhvivsycnRBlLZjsx8o6mRMHdlbpCiokoFw5H8zUdWrO1I5XLSKq8XISsKBVMC2Mx0sxDAZc3VXmI060d1Eoujo5cssVBi1n1cWrQE38ukU8LMJyl1B1NcON+Tbt7mJGGUZikgepv8AZo/OK8zD6SylVSP7S5urXQ+NHEeTq/RmihrHpaWpXeg5qgKIf8oLeVQ2orE0S0pKHFDXNVqC7D+o/oIqS1gpZRBUCGYPsQ78jc6wnLOaZwhjZLObGlHZqtbWrxCDaTTKJYTHk4sFLKS5UwNa7OD5BPzipI7RVLBSoPQgUKVAqINcoYp6660MQTKKVNUZfhGpqTYkhuIfbu2MQ+YlLnUKDvsaM1WIiM4Ra+wm92MpU9WAVm1c0oyeLSjubEQ+ku6UBk6LcsneltG8YSkSnAJUkqzUrYHkWpT/ABWHg8pPFMBU2gZVCaA0LAm93iMuaQ/euPoTe1E8AKpiSRRieKjBmD7UennCC54ymlL/AEpB+1sShbOguBlcG7ChPPrE2VNDOQ7A3j09C9iszTq8D37RQ5Uu16AGNpc4KoQ27fbQkjFk6AE1dg33a8FRP1aoq4/w0WeAFbDOClIYObkNcdRUQ7NSLnL1NA+xNWeJGGVnUnvFhN2t18LxWUkJAfNwjR/V9DoYw60tslbF9RxeJCU5QCwFjUjfK0T8VOJFKZd2AOtISxOIIUFOCOtH6H9bxMxPaanKV6WIp7cjpGeGi2xCogKKnDMzEaVADeZb/EKzCAg2De3J+gibhO0jnFSCzBra63sTBzMMwHqeI2a70i3dOLzwX05isidxAMnkS9Lmja2gc2YkKDVSN/TWNsTJyKslxWrAvUNzenlCs6dQJYM2zX57xpUU8oVtO0YmqTUVDkaU+2jEwpSGFzX6UI1vcwBEtRrSh2+QhqYqu5J+/CKNVgm4iWKLAkAFqv7tzjKSNhWtedo1xfwqFwRt4tyheXPLCmkVjG44E4DdpKqgncnyoPeJCpd1NuPL9Yp9pfltqxHUfT1icpQY6Rp0V4TUAnAX+7wTCh3Glf19AIWnGo6iGcIb/d3f3fwi78oE8m2KBccq+f1Pyg/ZaRnKacjyNPvrHpOVRVmFL1tbYQJE3KsXLEpcG4NmpSnuYTlUHh2dBOk/ucwPxOOnEx9VJibjAcpfnatDflb2igJn/wDOsagFvMEkf/EekRxPBSOQU9xensbRGCY8mbYyS0tJ2LHf8gr0LCNMBiwAoLcgpcVIIVV+u/gYZmoCpaWVQhSjTmXHP4UxIY/Ex/y7h4qkpRaZKYCUHIB1MaT5eUkbEiDYccQg3bEsCZSxANS/K/g/jFt3iom0XOyVEpSU3Es+idOdRFjA4opNS5pQGlee4B2iN2HMAQguQQkgN4isenY9SdGYg2Ylti5pHm6mnvk0VT6nZCcgKSrPlOUuzO/ShBNn94XmUKakFxd2cjQJL+RbV4VJV3ktQUkJ1USczbHKT1DXdW1GM6QsvThSTcOGIN6i/wAXSkYNlGpPG0c7QwWdOcFTpuxHV3FwHAJd6DYwpLl5uIJLKpqxbqQx5fWKckkJJCwpJBo9CltWtRXKwuKRIQJeZUuWtSJ1SlMzhJLg925ygLbQ0ppokLaaF1IpP1KMueAxFB8Ie1RqLsNuYih2jh1qS4ILU5kaHx+UczJnEllJY7b79LRcVj1S0pWiqCOIPbWnkdbFucTnCUZJx5JWmqZC7QBQQFJUmlxY9HhfDzC1XLu334xt2tPQo8JVS71fzDjxhKSsixcPHp6abhnkg6sqSSkEZmHXTwH1g8lGZQqyajMK9NeYiflepNTS/tFXB4JKRUnwLb8umsT1JqKuwbqMLncQSbPlepFgH6UHmYoYjhDGYSALAuDZmBYh+cJp7PKjVwxDVBLADQa8njOLOVLBNeZ/7tLbxmnJSpJnN3wI4vErCSbOaVL/AOP0hAEKDqU3NnArZ/lWC4qYlrk6tt8olLvUkbUjTpwtCjkjBlSxlUHFTfKB1IqeVfdqv7YAJnCCC5KUsmgLJBLVNKs9DEaVjEIBCcxJF9OnnGcNjwKpSHdROpqzX6e8dPTlLlBToNi0FIA4Q4rZ+W7dInrmmu9/SNp0w3NT+lB97QpLnOS/2Pv2i+nDAyHJWItz8y43g0xVBs966mkJ6JL6QRnBfYhuhcQHFDeobHF0rDAMksx5e8S8IpkB+eh35GHMPJmLByoUczpDAmrC5DteKPZXYM4S+OXMBcsHIp008eUHdHTg02SbSRE7VnOtVXCQANruWhAB/EE+zGPImOoknW+uv1jRfy+RjbGO1UWT6gcQKpHMw3hyzU5ffWEZRJX0H37w4l9738LffOHlxQE8h5IoATuxPP8AX0eFJRyqc0b3FK+PzhuTT4jYW60PjCZqT1f78fnCx6hfQvLnfuph3SQ//wAhr90iTnYOToaeIb0g6F/uVXLpr1f0q0IpVwswrSu31pCwjQ8mHROBSlLWBB8aBzzLRpKnsWoW0Z7sa7/UCANxUOwd6coZMvMxYUvQ1Ad/Jvu0UpIldmiZWVYq4+RD+x5iNO1FOUn+mGkSWUxrQt5aU2Lxr2zhSlEhRbjQ4bkE+ta/bra3oEuBnsaacouQDXx5RaWnNIWQRwg/lqwJNC9NI5/sNdWNiI67s/CCYmYH1IZ90g7VEYu0tRlZo0q22RMdOWhKDUFK7VYuCQ4erEQv38yYp3OZTB9gNBsAPSHe2p4WgNpJlK8VMfZXrG3YmEK8wDOJaleAyuR4D1gqSjp7mgS+3zoPdjzpsp0lQypVQkdcwHUa843x3aXeAOkApASCLkAUfShD2uYkzp5BI3+cZCn5RF6Vy3sh3kqroMHFqDOSW0bSsU5mKSJYBPCfhJcFNHajG1NvaIal73+9o2M46GjW6f5gy0lKhtxtiFvQl+heBSphsfSloBmqzPBpagkbPfXpF6pUKV8IQWqQ9qRQlzMlwGGnPeIvZRXmGVJV0BP+2LE7sjELNJKh/cwH/ORGDW2qVSar1FeRuT2o7AMkHYB63sIT7Unj8x4vsbiHsD+E5zgqWhDNuo+AZt9TFSf+HJJAMybMI2DJ/wBzxievoQlh/oBKkcHMLlgnR6wJOEzXj6RK/D2FS/7oKP8AUpRVYmxo0PIkIl/AhKBbhSkN5QX/AFSK8ifz9Q8Hy+R2HOXREmZ1yn1Noew/4QxJBDIl81KD/wDI8fQe/r8RA66+UBmYoDUueXl6Qkv6nrPhIXccjJ/AaiQV4lIbRKSdN1EN5Q7J/BGHSHXMmqNNUpH+1/WLeYk8IUoGxa/R/vnGFqY1Ia9deXrEpds7TL836JA3SomyuwMIgN3b9VK+vzjE6TJlBxJQHtwBRPga6dbbw6lRIAzHKKtUgWcgClonzJT5lJIrYmu5BAppqd4bTcpPxyb9wJWstgRj5qkjIhCQalyoDXk7AiwJalNYGvFTyXcD+1S2PMOfsvDmFWCyQ6iAz1sG5V8f5YYTKSXJRKd/zOD/ALhGjeovynbPofG5Km6RstdBAgwDRsurDc+W8fT1ksmMYJFyaPttp99IKVCATJjn72oPQRiYlgKudfv08ISreRm0uA2bnGik0f75wJIa8EALXvtBqjuQuHVwLHInxp+nlCk401p7/SH8Ij4gbMSeTBnpCmJR3bFJcHe/MFhoX8vCOi/EGXBqurUUC1X8LcP3vu1Ilg3bS/O7tVi3PlCKBlOnv6j7tFDCoIYgil6ixdm1/wAQZCIaXKYBTlwWVRwK1L7NTnztGO0yZsuRLQhRVKCgQK0JBBoHahvygZWp0sfG1wNNhT1gmGxCpa84oQRRmB5dDtyERafPVcfsNzg17O7InuCJK2cac/vpHbJ/DoUMvegJ7xK0liTwpF+R5Vh/B4hE1OdJmsEArYWIYF2NGe+td4ckJzkHMWJIdw7WqDqzbCm8eP2jtWrJ8VRpjGKVZOflfgwVfEApLJVSraMSacIF9ooYb8KyElJTMmApcDjAIFi7XBA1iknDgup/god03qwOjVaoYQU4RRFCCE+tHoHBs28ZZ9o1nhyYKj0J6/wlhtVqB5qEaL/CmFFc8wtpmGutorYLsxS+ELHGMwcNQA0pUjw/LAe5USWStgKm55vSlol3mr/3YstOKJ//AOKYVX55334QaV+GMK35lNoVD5AcodVOAAQQCom7A6WJJBAoennG07CkBwQ5NCku4q5YsfAfKO7zW4c2Du40DHYWE/8ARQTS5fT+5vt4YkYGSkcMuUnohP0v1O0ISJwq5Li5Y9W4uew5GDnCTcxLZk5nQWcMRQUBdx0vCShN+aT92w93FlJM0CgUCNQCNL/KMoW6vi4bvyq1vKEZmHJIB+J8pDGpqWpVyK201FYFJAPColKlXQSxZrk6FzS5vSJdwqB3ceB1Y4rGlXIIva+nOPLWkcIST5ZdLfekKTpACAQokkfyqVWwzVpWlIHNegdXwuQpQGUj+4UppDLRB3UR/wDaQ+XKoWLAs7s2m2sZ7xILFQ1er66NfSJuGVnmAU4QzlJ4nIu2x5xVJVLBACwcoLBDoU9xua1e96QJaNHPTj1FRMc1MYDBg19XNfVhSttYHPQlKASupNnYoD6b6abwYz0mXYgFw+QGgrQu2dzVgKKg939BO6ibSU3AJcgsGZxUUDvvZxA0JClHLYua3ser2baNhKQm8wIcAsQp2UHG1ehIpaPSpRUWBzpAISAakVqACObaNoY7aN3aeEBmndLJL0DEO7aafesDXgkqISQSRRISXAAqfhLMOR35wQTACAvMFBnSaEMKhKqt0IFri0EmBJD5piVFgQklRKdQQAKatUUvDpOPAHp9CWZKEkFK1hvhIXq1WLeB6QFOCQaqUpR1JZ/QRRkEMrLMUkIDh0gPoRmAoWo5jKsCFspHelJGkh/UFnim+S6id2z5gPwtiGK1yyhLkBTOCQWYMWIpeB4rscyFLCgQpNGUliNix0Lhj9Y+iqGdJllWfKeF85CXoaZggOprsKijmNMX2YtCnWJZpmUVKANAyQVBWb4QwD+Ueqv6hK/F+hoelFLB80wuBVNWhKEqJmKyILFidgbWqYr/AIi7AVhZndE5jlCywIbQP7+Md/iO10rRLSCtEwAfmUoJZhQkvmNQHB/M16wO1MMFrUsyynMS+ZLOzB/veDHts5TTapZx9wPTW3GWcfI7OVMBLUTc0ap63+kbI7PqWUCBz+sd3gpBOHCVLQiWKZSASQaEUdQF6lqGGJfYuEUJaZaiJxzA3KPzXdiKW5it4Mu31d8fb+QKCaVf3OZ7F/DSlS+8nqMqUp0AkMS+qcwZvEOHPV5PZWElpWmZLSVg5QskkLNCzFylJY8SRfM1QIex3ZXdMJq3SFKZD5rCwDhqkAEgM9aRonCSFJYqWkkWWUqSerJzAPsYk+0bvFudfY5ySpdTm8d+HZCUJMiapSyWKVkBLcqPf38ICMApKkpIyqLtmaxFXarM9WuDSOoVNQxAky7moBDAvZ63ZnsHEdF2V2PKmYbvDLQlQPGZqeEh7pOUkHQ3t5mXbnpRuVv/AGCK3S+h87ndlqTlEwFCSXCmdxQk0NWcQ3O/DZzoSibKUhRpMUcqU1/OC+U+fnHQ4eZmVnMuUAEtkJ/dFmAORKa+t68q2IOHVKNpYy5lJQRlJcEFlAkKHJhVqu8dLtk7S/8AP8jRjasj4Ts5WDJKgogipACkl7EEFmAap+cYlzkLZkm35wA1bOosVcvCuhe00IzhUubMAI/PlUCFBmbNUPunUNWJE+SpZrLNNEgAJchnA+EmlKP4wkfH4pPIbrHT51Oqmqw6MqQnvK8UzvFB9WICrUasR0TuNQlZs6iAQmpOji9WSK1vAMOkSwTnBUqwUAd7VYV/xD0nEz0ysiCMhSGOUh3LEU+y0TUVFYd+pzXirgaVjVTXQmc+4CMpOVgxFweVbGBDvk8BWEpJZJKjldRc8KQas94kSMCossqShIF6t4MC9D92PRYBbypkslJSspZVi78IKXfTdhTpCzio8AUW3n9xLETijMmaQFBTFQ+FQFnAFxWtL2hg92ZaVIUksKsk8J1GZgdXYgC8ScRIKlkDNQGlBavTw6QTBYJUwEp4XNQ9C24FjQMdWNo5qKVtjbHxVlP9nmBPfpStSAalTU8yQQ7U/p8YzhseUyXCZXXPUl6nJUPpYctIiLxygjJmXm1SGahYauaUfakMdk41OZQKUZilhnbKTSn91Q31Mc9PGSf5qKA7R4hmKquSE1HUCgffqYxjFZFcIASofEuWEKGhbcauCQXgfZs8EqLISEnMRlzBJoMwIrYbgUgc7GJKkhUx1kkBLOk1sW4gDQvzhVDOA7Ww5xi1J/dqmMlkvmOwISGNKJvGkidTOVpzfmzZibgPwgt8SQOcNT1cIBaXL4mTKUSXYsl1JOouN7XMI9k4pSHdSwGGUB3JpbctoXvaAkqdDuFJJ8lCRjEkKQSlYJcrIVYtmzF7Asd7w72kUjuinWjylcIobXb00tHPYjHJXnLcQ1JZV6USwcM0Yk4haipJVVi+dTAUDgPrZgPrC9z1C7jhlMJUpJUuTmcFIIBLDysz1L/TdU0rlBOQUVVTHONWdut6XiPhsfMDpKktYA1B6Ju30g8zErDhglQU4YMoM2oqA9coNfCO7t2JTfQqyylVZYzlLfEXArxfCcrOLjlaJ2JTOSVTFZcoLFWa9qcJc35WhWVNKVsFJSWqTxDcMADemnhpHsTihMBRl1cqB9GNP8QVpuL+w+2Mq3BUYsTVOmWUgNRJJq9SNakw9K7RmLCiqSCUJFUpyqAIISUgEt5aC0LYXFiUFZSpAqOBsxf+oh2FbHUbQth5yu8dK1OQaqJJbVzV4LjfQM3BOoqgkhU5KgrjNylIqaXPCXcHyg5xSFVJAOrqLnR6mMDs4OONJ2LgDdThRBAvWrtaJ+KQnMctR08dHejF+cdtTYrTjbsv9p4yXOmKIQSFBKVJynOcrl0scwfMnQWjK8LgyAUz5qSUvlzAliwOYVqeup2iOmQVFKlqUhJe3m2+0T1BKTQKIJYKPxeXziMdLG2LeDnJ1wWezcSmWslKgSLqUW5BtRQ3A3pD+Ixf7UoZ5iEtd0vmBIfK9zfaF8HicIUDvJQQaAtmq+rJNA+tLw32nKkSpL93OcqKQskpY1LOxpTVyac4nJrem4u+FwNslhG/aPYspUt5ZUkkvxAAFNyCkJdzcAtbSJP/AIbNcSUsr4VZglsj7L1DH59Vuxe2O5npWRMWgOFamqSG5gPbaHu2e1pE6dL7lU6WklXeJ7t6snLwqPCGoWDHTeGS1YS28qrv6fydCMJPOBCf3feZUkLUnhzEulwwo+4FYwqeFpCilID5TkSA169We8UcLj5UktPkoULZ0pcGp/IaJLFv8xMGKzMJfCCuoU2VjyLuG5c6RWLb6e4mppRV5odnqIIXKQUpYMaHNSrKTTQgi4jEvtgzAUTFLIUeKoHJOl6+0T5XaEyWVAJT3ZCgUDNkJoCpOY5gaeDwsrFJWrhSUDYl2sDpXbwhlpt8r3JOdcFTEmUFHuirKAzu7FqKu9z4Q72X2T3i0GaAlJH8QFJFDQEPqx8dIjpxocS2yocZlA1L3UTsx26xYQmQZQWpS0Ek5QSVJUxYaOKVpziepuiqz68hj5s8FPtOeZIeSEzAkjiolIoRxIQocZOoAHQxKxs9c0Su8kLSqmSaVKGZ6/EaM5vdtYVxeLlpKkqlhqDg0S/E4GvO9njdfailJEpBJlMSlCz8KgCzE1YXA5GBCLSuvf4ys1Or6AsJg0TFNMXlWATnUryScutCxflpDGH7RMhZUck2WlLcSVEJSAlmGYsAwArpE6cqmchYd+EKSSS6SOE1IBN/WGJGLyjuzKKkfmEw5V6EhxUWsdtotJN85X0wPp28L3+r+fcXnSQspmJACVgKcKK2HjWmxJNL7b9nj94lArUvmOUCxJcaMKO9hSNMRMQFHu0TEJYZAWdlAOwAAb2c7wad3OVwSkuQpIqm4JKWqAwar6eLOTqiclU8dCgpMsoVKQFKIGZMxK3KS+yRlKfWkSlYhUsVljMKpVmJWnmWUMpNL7CGsERMUiXJUp8zAqCRmYOTQ/5MXlYjEyUCTOk503C0gEAOGzJ+H0HjEHNwdc39Xn1/0NLOEv7HKCRnJUVBJympetidLv6PG+Ewqh8KgpNjViXtQdfQvtFXFY/uZjnCS2LpUgoooB3CafF0di3OEU45KSFoUygqhysoMxq5q1ta84spzawhdnVg8LLSDxPTMAHI0Ic03g+EwiiApMpai9VMrflUivI2MCxHaKlKSVrcAFlMH62d/wBYcwv4vEg90JIUGuTV8rPVw3Te5hZvVauCt+p0X1Nl4gELTOlkFVEZSUqCv6mF7DzpElltLAIJljKCRsoq3rU2h7tDttM0hKpbCocuXDkgUAa5tSA4ee9qgmgAO1bVNjHQ3RWVQ+9p4YVZ74kql1mKqcwSwowSMrMwsXd7h3Cc3DFCiFIKRzAOjM7VeC9+7KIIaiWper9atTlvBsXiyopcumgJZkgAijn9L9YbdJMW7y+QX/iDFK1Jlkg8LpBDGwLXAFne0bd73hKlZQXDDKAl6vxFrbfSAYiQUB1JDUA4gbudzGknAqWOF1XNA5ozlgLBvUwbjViy3bsjq5RlFigEljmfcCwGvUwBMuYVBKFADMMoJZLk0zFvWN5KAkjjuo7ht79RzoXgnaE1KiChai1gsJLAbLBqXFKU5QqbHc3L2GZ3ZsuQsGfKUsGxSXRcaghTvvCuOCSkKloygVdyD0aztSjViecSpSSBNUp/6lENrT/LwzOxyyG7vLTwUd0gixOlY7ZJNN5fzoOtjTUsPoJmaQWU4AuoB3+nnFXD9rIb+FKPNWZBs1pasul4S/aAElKykbuHKSWuBzDnakelFKg4zX0S8NKmsogty4KWP7QK0JAlolgDMVpCS9tg4rpf2iahMtWU5jlqC7VJrTpzv5QTBTJHdLEyWsqLZSCwG5Db83vFCT2XLxEsGSZqDShAUKNqSGeu94ha08O0vr8tmh6UpLclgQlzWyBOThLJUokqHNtfE7axXxnassploUlLoTUIUPiAq7ixYE+VYgDEmStQWkFgxIrlNwedW84CMVnckhId3sxcC+rQ0tHc02CeulFbeSnh8UpZ/hrmINCE1KA9wDo+gY1vATPWlaqBAByqYnXQFTk6wlgMaJbEoStJJCkqdyOWgqLt5CM4xGZboKEoYsFEgjVna1Ip3dSqsDwtrdF5+fYbxUxJdgE0JBqSGNlBTiz1gMh3dVHoltGaoOzvXSAyMEEyyuZMSV0DCrVY/CSDf0hnHyFHKkEaJCg5JvcB2FCbD1jvCvCmS1t2pLczVcwpckEoJDhzVjcl6crfETBk9wVZZYWVEEJq+howFeLW5eHcP2QUuAXUkDKshwVdDV6vGv7YcMrNkSV14mF1Bi7dRfnEu8UsRywz0lp5bwxif+E8UpIKUJLPTMAqupSogCmj+EScV2ZNkq/eMlVWTmBLUcMCSBXWKUz8Vz5iVJzIQFB1FIUF12USfNnhLNKyrV3i+8oRmDuadXJ1P9UdB6qxOvZEdsJ4RjBrRxJU1eQKgGd0uQxBOhf5rDMCQZoOU5hrq5UEE+z1jGYJIClAuAxDlIYGhGXmDfrB0SigFISlVQSTUVrtfhe8V49wylqQSUcfezfBzFS+PvKkmhok1BsOWaGMTiVzQpS0jOoZXYWcUNNhd3oBtChnBKgQ5NCQ1OYDDrU6ERgTgSxoT/LSrvtT6QjVvdQneS6sLhEzE8OQLSSwzJcbsCQwYuRW5hVUskkZMpuACSGqSamwgwlEIUsrcBmANWL18G21MKy8SZdc1QxFahifv6w6u3Q2smqTCcaQTnCaMCAC4cguLDxGsN4LtkhRVmyqypBdZ/KGKmoQCMzAEAOw2hqT+IJygEMlQSScwS6jSpUQHNzsSbmJ05KHNAujGjVNhtATbtTX6HW3HD4NZ2HSQ6SsqIdyoZQOah1pa1tStOw89ZQSoJDuVAuQAXIYk1NddfCM4uTMW2WYrm9GdxxGrW9YXm9nLSVBa1IJysHqQaveg0fpvF4Olyi+i4RqU3x8yxuagBiHUwSkJAYM/wARrTW23kSfJ4gBKYHiFSXFMuZIAKSG39IzhZ0tJyqchwGJajMdbmpB5CKPZ3biEKOaW4AZ2csCWKhqXN30iM5zXlVglOF3DFkpUhmBSwBqOYJd/bw8ypWQyUqFGNgSGr4VrDmP7RlzSCiSilSohmbcAtVgajSEDPSGUkhQU9xYuCQYCcpLKMzxlMbSVTCCMyyLlhauXQXo5Lu14V7sg0D1Yuwq4e+tIodidqTZMtSykKlfCSo1F6AGrOrp6wfHY3DzEiYFEKA+FJGY1diAKAH3ie+cZVWPqisdJNWnn7gl50tkSkZk8YzOkCosVnKWcEe0IrnBJKUTEHbKTsNbCo39o0/aCrVTk0q/3p5xk8NXbdIo/Ub+GsUSrkZ6kGrd2CmTcrkV5kO9Ku43316Rth5E+bITNKe8GZ1lJSClxmAIGjWppyg2IQSm4LXAIe+xr5dYDJxy0EKlnu1W7xLhfi5YuNxvDqVrHIjk06lYGThFlXBKJDAKyuQHAaug08Lw1iE5VHMhSRlYizsD4MT9Yc7W7fnz1oK1gJSAQMt6ByaEOSDZrtzhLF4pc5ICwHS9RwggszCvEHfxO0KnN1u/cbzK08gcFIJOfIVAHgTXiOlhXo0M47DY5SnVh18sqCQ3+gNBpP4gOHfLKSVS3CQxLgsMxdyDbX9av/7NCaLwi3/pU4/27vEtR9o3XDTT9/8AY9JKoun1Obw38NMd12T/AAj/AHx6PRPtf8mjR/CXv+5xPb38Uf3GImHtM6/SMR6N+h+Gvb9zzNT8SXzqOJ0/ug/4h/jJ/tPsY9HoK869GaY/hk7s3+Cj+4+xi7h7joqPR6B2jl+4ZeeJ0fZVj/7h/wBsqIfb/wDFT0Hzj0ejzdH8UPaPK/X+SbJsrp8jBcJ8f+lcej0bpdTFDzIXxfwp6/OOg/Ij7/kj0eietxH3Nmjz7CU6/gn2MI4q56f9Jj0eg6fJm1PM/UYX8J/0/wDVEztX4PP3Mej0U0vMW1/MvT+WdX2d/A8T/wDWYW7G/ieP/VHo9GR8SNUfPD0Qt218KvH/AGw5+LPhl/8Atj2RHo9Dx5h7mJ8S+dTmMZYdIqYb4R1V7Jj0ejVqeVBXLEV/m/tH+8Roj4U9Ve4j0ehunz6ESvO/8mv/AEe6YhYb4f8ASfcxmPQmh5Zev8I06nK9P8lPBfxZf9w94odvf+YV/b/1JjEeiMvxF6B/4X6/wTZn8Qf2n3VAv+Mj+4e4j0ei0f4A/wAvzqG7Q+I+HsI7b8JfAv8At+Rj0ejH2v8ACQ2j1OHnf8T+3/thXA/AOqv9xj0ejfHy/PoKuX86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ata:image/jpeg;base64,/9j/4AAQSkZJRgABAQAAAQABAAD/2wCEAAkGBxQTEhUUExMVFhUWGBwYGBgYGB4dGhwgHBsaGhocGhsYHCggHRwlGxkcIjEhJSorLi4uGB8zODMsNygtLiwBCgoKDg0OGxAQGy4mHyU0LywsLCwsNDQsLDQsLCwsLCwsLCwwMC0sLCwsLCwsLCwsLCwsLCwsLCwsLCwsLCwsLP/AABEIALEBHAMBIgACEQEDEQH/xAAbAAADAAMBAQAAAAAAAAAAAAADBAUBAgYAB//EAEQQAAECBAQDBgQDBwIEBgMAAAECEQADITEEEkFRImFxBROBkaGxMsHR8AZC4RQjM1JicvGCskOiwtIVNFNzkrMWFyT/xAAaAQADAQEBAQAAAAAAAAAAAAABAgMEAAUG/8QAMhEAAgIBAwEHAgUEAwEAAAAAAAECESEDEjFBBBMiMnGB8FFhM0KRscEFodHhQ1LxI//aAAwDAQACEQMRAD8A47FTJfezEyi6VEGWrLlcOwLAsH4qWp0gGPmEzCTo/wAmvCmIPENTu53JcvUu7vBJ851Em52t6RSKzYUElq/x4w7JXQfe8SxMbxrDUt2Ae/zeKsZDmGmBxyV8x+sdBIoxvc+SuXJ45PAqJIGr/fvHTS1Wb+r3p98oTVwzoFJBt/pHq3yjIW6Ujn9TAJa3NxcffrHgvhOjDN5Bz6U6xJDPgPKm1HUfIxUkKCl1NAH+2jnZU3iFbX8Hi92XMHEdyB5B/eO1cKxIlCbMKS2U1swoNy/WsbkVYVJY0+6WH2YQT2qyjxAAA2Ic2INbNYNueUUVYvvMrPTn43NrRmk5RrAVk1Q6uEGl/N6X+/KPJlndJ25m3vCsuZoLAPbb/IEaqxGVVaUc+LRzb6BCJUtNWcg6Gt6/F0hKbjR/xETAm4KQHsCAS7N+kOypwAIAJVrd+fgx9IUxDrHwOxZ2rVmDb8+sdGWcoNG07EpIIUiY1nVLLtpZ6sTblE5WKTlZKwQ4qxG9SD59IYUkkEDhF9aXLU/mPlCWHxKklJLEJUQyrVqaGw+9oZVRzsGrEo0KTycH10/WCrlAJCswcMSBtXz/AFEIrnBwSgUUSAwsTY08Pup8T2WlIBTJPEK6jqFJJAf6QJ0jkPSVKLlWYVB6jcpfZQrURuZ4IBDgOKuagG9OUK9lYopI7tgU0YpdtGDgj/B5Q6JiczqejmxBGopszv4GjRi1ErKRvoN4fEDKM6uENmdV3oAeWpPPRo7fsWUVsvKU71pQlripAbxSI5jDYiUS6pRKnDAE5SEooksHu6ta3ekdr2b2mgyklSkILDhfK3JlMQKEeELp1fIkn0oooSwAjCy0ZSoEAguDUEQDHpJQQCxOv35eMaSZGxa87s9KHbo5peIfa0tYWUlsyxRIFhYOfCOzwUrKCGZj5+ccj+JEK7xiwStXwh1uzMS7Ma1FaRh1uz/m5f7DKVELG4VSiHrUafE1abG/28BTg5ClKyy1OndwOE1FdmZiz+xO1JS0rBzAKSACofCxcB8352y0rs8I4zHEyvyIFiQz5m4jwhiT92iSjPCWA7llme08Xm1ICCQDmpUPYBiH2p7wxJShElKytJmlOdtnZQcNdj1r4xBnSVqZLnhGViQHAOgetCWB82jWaFJQnMTYg28tXIDBn0iz0k4pJk97XKLuLxE1kMUqUVBORIJKWPxVNQoMeQMBx+NCiEBVA/FmIAJrWzOAaF7EXES1YrMFIUlRmKYKUS5alGDCwfwhfG5BJKiCSoFJpQhjlU+pC8rcukHT0Y7la/Q7lmuOnhSXZRUlkuau1GLNUNqIWVLa60g3a7PpGmFnAKmJyggqBD5nrZmIJD2B3hxE4gMoD/UkFhozgsOka3FQwhKXU5NanFwa6O4NH2gcxsxYaUpuHjyZJBFHsT8wa0g/aSk99MUhORBVRLuw0D601j0k6Y6dissh4eTM10FfJonm8bTZoY8w3nFuRuBjDTagx00uaSL7+9PWORwswx1MpTDp9EmE1uToD0iYkpqOg8Bt0eMYqZwljSjeORx5kiEQq1eTdDljaYvgIf8AKPQZ9+sTSyM+DfDTqjx9U/WOmwk4hNgHeh6moaOMws/jHiPFi3qY6+XiSlEohQLAEJU2XfW/+YTtPRCx4IE7EuonVyfV46WRiyUBQpQU2o3jrHGS5v7wP/MH863jp8NPIUoJS9Tcc8ztYa257w3aFhCwKAmJU5VYi1He77XNrUMbEJAUSxZPCCaqsPR/WEpWJOarByxAZ6imkUHWQCkAcJTWzkO97UG3xRhm6KpWLISTxLGUflAAfoQdA7vWN0rVUEJBBYEliATcixuK8oxMmqUggsFJNTq7hNNLu/6wbAzhxKetqUy1L9QQXroYSU3V0PGNms6WACkK/dDKo1Irl1FSQ4VSvxcxCc/iVuhPFUmhLZXeppccoeOUrSpTqDM4CQz5hqasc3jXaJqUkA6qUXyqoSDQFmcvxPCxmc1ROmSkpJTS9FBgq4Z9GZyw1N4oyFKDhCjnBIAAYKatOZCCHapa7wipQAGZ7VD9WJD8vGCfs6lALSUlIJrRnSQa3bkOW7tWU75FSNpk9KFgBwctq8BZl2vYgtyOkYGIIZbuHIAdgLEhnrRQipLwffyQqbmUpJbNVRFRxUSVFOoIoAo0LQGf2b3ZQhWUOFE65WJIJI0LC/8AjO5Rbrr1D6mcNjpiUJStkTHKUkN+VTJUmjgFwGpq0dH2PiUS3EzvCocRWFOC9CSCNQDTnEDDpKaFkuXeoIFxZwUuLHYxfw3ZqwgkoB4mv8QpuWtTqlR0aIScvyIpj8x12E7UCiPhQjLQEh+VNGYvFO8fPpDJSFAslNkgB9Qd9RpuecU8EtaP3iA6RqToWcEcrA1tzgw7S+Hn0ElpHSY+cAgsa/qBHKdpYhZDIyOku6tVfmIcfS8OjtBExwWSpZAL2Iud620jnu1MQkKCHYpqp9Gq+gKqAs2sR1tac2tvHzknJKOJHMrxMyZw58ykqoAo6ahz5GFJuHUkgWJ1obcPgIpJ+B5bH8pUAyQN+bDdzWFcPOzqygZlHW7lwx56U5xeMnyuCCSb+xolCwXWKE5QaUI+EgXbrE7HzSCQTrYWSKNbppFXF4nKpYTUkAA7NqGGuwa/hEFc1xqBQAtRn9orpJvNBlyFxEshlXBubgaDnBZKitJlqBNCElwx111184XTi1igolvT83xX19oJJSFghJ582pttd7iHaaWQrkxhFkTJU85VUYpIdqEBx/SQPN4r4ebhwlpkuUtW6pkwFtPhpEeXhFpQSprksSHIJJentGJSFEOEkjkP+4PD7s46YEcuhzeIxCe5R3aD3oUrOa1BAy0zUYvUCr8o1xiwVLZ2ej1LNStPOMrlBwEEl32Bpdx4+7QKdRShsWj0lRSJqhbil949M+FW3SBFbBgxgybeB+f6RXgpyBklmrcP8o6eWrxNB/y6H7vHLLLBH9ofzMdJJmW2zD5fWF1XwCCHUah9mP8ApK38z6Rp2lRKmpUj1ZPp840CqDQt4fAsOYH2jP4DUCr9WzEjlVq8olHzIeXBpLpNSwux8CDv1EdJMnKKWOXMhAB0olgL/flEBgTJO4U3gQPTeKmJnhLgsakVuD5ac9YTWdtCVRC7NxX75BLF1B35mvvHYFwUpBAzAnlR3cjSqWvHzvDTOJPUe8dpiZpVluyd6Gh20ud4ftUfEhYPBUGGHdlSlBwWanizGpr73h/CLZ0EOlSQQbliK7ab7xPwmLCkZVpSSGDhLkgkEh+Y+xBJctsoUKO76M1GV+a2keZNvKkXX2C41Zobt8Oa4Z8tmB38+UelLbicimVgWcEUJ0J9q7wOZNTqxazV0L60ppXwg3dqAWEggOGsCQwoX6WFL+M3LFFYrqGmTQhIcq0QAg11DEijl33jTG4dgnKFd4cxBehFOJyWSPJy13MI9nzmWGqHI4aUPw0DEtyrFlKVMFEZ5ZuEkvUMSyQQoNpcHVojOTgxtqaycp2gvMoFg4oomtnFCfcG5jOHxholSMwZimrFxoBvy+UNzcNLmLKMpTqlbkKDkllZndieVhA5uGyll5QBWhu2jgVc7g+zad6qiDwdB+HMcUEJTLAGZlAslYcPmUCWNGteH+3cHxy5g4ctyKuKk0sNa3roxid2OgKykAOlRIUl3Ls9Xcgk1Bd2FYs4o8OXKFWJDOzM1CdwI85y/wDutuPqNfhE50xxdIFgQLjodYN2b2kpKkgssEgBXgdxTh15kXhFMzKGAs9gafSPYXCrLd3pX+rM+bVgzJIfnG/X05Op1n7E4TrB0ndygs8KRVw3OulNbwVMqWA6XvZzQX8Q7+Kn1iFh8QonKp3QH2BFw2xFKRRkYunPZvvzfSFpS8VCtuJQWtEqTMmKKUilcrmpa3jpHFdpzCQlaHYACuUEirULFyR9Y6XGTZS0hU1VA1i3Nm3fx6RyWOlrWUgyyhIQClLXBoCASdAS/I0tGdxblb6CyoQxc5JDl5YUXYAm2lajrA8OpSMxcrLEOgsKkMaitjQMannGJksqWhICiAbkguokEuah+Qer0qYHiMAZSSXLTA8sM5OVRFjUb+MXUFVEtr5AmZ3jpYPQG4Oo99YWwahLJCgoJsQPGvyfTnB+z8QA4UjPnF7lwH0FRTrUMdYnrnhJKUEqlvR9diRTlpFoxeY9Btrjls9Mnpd3IADWs/8Aa1HOsWOx8Pk4u7KnTmUo/C17kDRtdoHhVoS6jdBBFQ+4KqFwCPaHcL2omXLZZeYpzTIQAfhSAoFm+3eJ6km1SR21dWSsVOQoqMsEMHKSpR66NfeE5naIQwqKfldtrA0tD03GZndWQlOVgkiju1DV2tEOYtRNAlhS0X0oJ8k6RJRNAmrW1H4UvTYVbbTnHpx4jTX6Qadh2mEAWPpu3T3gU0Op+f38o9NNPKLRQoUNDGHdvvb9DHk3Ou8ekP6/X6Q7eCiRrMknNLDPQDyLNFvOznmW8LD0ESMesslWrv519x6xQQoKc1uOnEKGv2wic7aQY8joXp4eHGfHTyhTGTP3NR+YOel/l6wwldNlMHOtyg+qj6Qh2wvgAsxdt+Ft4WHmOn5RvFzmXLT/AChtrnKz82fxjoZmFKnJFCFMSRQULjxYPHG46dVC9QlLtZ3UQOjPHYZ1LRMIUQpQF3qkO48y7f0iJdptKLQI5s4TDKqk8x7iO7PaDlYTRLggVoTSwNv884+eSy7DciL+BnKSpWcPXKDd2JLEgt+b2jR2qG7JKDOpQVJCVMyXyMLjQ3FARXVn2pDaVaFRYC92Y/e0SMHPUSBoWuRRqD4iH+nlD6gA4S4Yk0Z2ZmOXUM1jUvHl6iLobxyAlPAioqCSWSbBxtVvGCyceyQwQ4ABdme75alnSxLGvOJqsWSlQNkgMq5Fw5AuCLi9B47YFAUaZXLAOQMzlwAT031EQcfD4iibT8I6V52y+AsNgA/xVrpdosISQAoOKkqpRwQGLOxBTQ31FYgp7NUl16h1MWFRUu4CU+NOcW+zlLUkAhSSwVlpUGimDULh3DCtGEZtZqsM0ReMieKljOFFwVBg9eF1KzJsNq82owguKQ6UugKAY5lqATUBgFFjdrD2aMd6hMxSVS092ksCXC6ghJdTkWqNTsL4xi1B+4zlIOcpWkqCkkA5szkWq1NbxyttEtSlHwg+xzlUXpQUqQ1Wo4tS1KWMdDikZkXJI9+lfR45bBzyFArJAd/hHEDzDPeKmJ7XWEcCmqGLCoNxV2+bwZaOpLUTiQjONUzBWQ4c+wPmOl4Lg8SxByuUm2Z36tRokifmNXIf36Uggm1etKltnrTWker0pkDrDOQtIKUpBBdTOQaGldsxZ94xJAsXpZ3cPsL/AOIlyMrEhVdGFT918BpA8Pi1BWVwQf5r2q5HnGCUZO0mUSXUtzJCCpJJYJqw1LUUTd6mnjCOKlzMRMKTwypaQlwGJBDsCNnetK62gGZRWUOyWcOKs9xDP7RlBe3Rt4zO4fmsE3FkDA4QJziYoIKSChT1Aar3BuHrsWhHtMqmKKgpOWpATRJGuVIILUB2JLw3jiVKCRmKiqrOpmoOHpcCnnCi05SQWFdr6eGnmIrGb5GUU48EOal8o4SXNXZNq06j9IVRLYlxS29Wala1h7GB3y0JP23i3lCyXc0c/YjdF4ITeQCVtr5awWSt0lwSXDHb5ajyjWZLYAEWJseVmGr601gOJxFAwp1+UPV8ExfFFRWmtFAh9WoS+x584IUelAw8rxuZbgHMKaawNhr7RXdhBcgPaGGIKS4bOaDpT1+9BPmEuovQG3Voq9oS1BMsKTUkaXAo+1x5xDmk5yNyfaNOjlGiqMiYyqUgkoO/j7P84Wmiu8M4K42zfR/QxZrAU8nsaugDhmCqXsB7Q12Yp0EciD4PX1hSeClYPJx9PD5wz2US5dtT1FAem8LJeA5PxFY2elnqN1JV7JJ8TCWPsvmhw3Lfy9YdlIzIIVegPg4J8FHTaEu0i4JvQg6XZ/UvEYclJcA8eCcOVG4SgmlyZhCfRz4846eVOP7MnMUChpmAJGYt1JYX0jnsVMSJExJLEpSG6Al/B2p/L0cWGmkoS9215X9YXVhvivsycnRBlLZjsx8o6mRMHdlbpCiokoFw5H8zUdWrO1I5XLSKq8XISsKBVMC2Mx0sxDAZc3VXmI060d1Eoujo5cssVBi1n1cWrQE38ukU8LMJyl1B1NcON+Tbt7mJGGUZikgepv8AZo/OK8zD6SylVSP7S5urXQ+NHEeTq/RmihrHpaWpXeg5qgKIf8oLeVQ2orE0S0pKHFDXNVqC7D+o/oIqS1gpZRBUCGYPsQ78jc6wnLOaZwhjZLObGlHZqtbWrxCDaTTKJYTHk4sFLKS5UwNa7OD5BPzipI7RVLBSoPQgUKVAqINcoYp6660MQTKKVNUZfhGpqTYkhuIfbu2MQ+YlLnUKDvsaM1WIiM4Ra+wm92MpU9WAVm1c0oyeLSjubEQ+ku6UBk6LcsneltG8YSkSnAJUkqzUrYHkWpT/ABWHg8pPFMBU2gZVCaA0LAm93iMuaQ/euPoTe1E8AKpiSRRieKjBmD7UennCC54ymlL/AEpB+1sShbOguBlcG7ChPPrE2VNDOQ7A3j09C9iszTq8D37RQ5Uu16AGNpc4KoQ27fbQkjFk6AE1dg33a8FRP1aoq4/w0WeAFbDOClIYObkNcdRUQ7NSLnL1NA+xNWeJGGVnUnvFhN2t18LxWUkJAfNwjR/V9DoYw60tslbF9RxeJCU5QCwFjUjfK0T8VOJFKZd2AOtISxOIIUFOCOtH6H9bxMxPaanKV6WIp7cjpGeGi2xCogKKnDMzEaVADeZb/EKzCAg2De3J+gibhO0jnFSCzBra63sTBzMMwHqeI2a70i3dOLzwX05isidxAMnkS9Lmja2gc2YkKDVSN/TWNsTJyKslxWrAvUNzenlCs6dQJYM2zX57xpUU8oVtO0YmqTUVDkaU+2jEwpSGFzX6UI1vcwBEtRrSh2+QhqYqu5J+/CKNVgm4iWKLAkAFqv7tzjKSNhWtedo1xfwqFwRt4tyheXPLCmkVjG44E4DdpKqgncnyoPeJCpd1NuPL9Yp9pfltqxHUfT1icpQY6Rp0V4TUAnAX+7wTCh3Glf19AIWnGo6iGcIb/d3f3fwi78oE8m2KBccq+f1Pyg/ZaRnKacjyNPvrHpOVRVmFL1tbYQJE3KsXLEpcG4NmpSnuYTlUHh2dBOk/ucwPxOOnEx9VJibjAcpfnatDflb2igJn/wDOsagFvMEkf/EekRxPBSOQU9xensbRGCY8mbYyS0tJ2LHf8gr0LCNMBiwAoLcgpcVIIVV+u/gYZmoCpaWVQhSjTmXHP4UxIY/Ex/y7h4qkpRaZKYCUHIB1MaT5eUkbEiDYccQg3bEsCZSxANS/K/g/jFt3iom0XOyVEpSU3Es+idOdRFjA4opNS5pQGlee4B2iN2HMAQguQQkgN4isenY9SdGYg2Ylti5pHm6mnvk0VT6nZCcgKSrPlOUuzO/ShBNn94XmUKakFxd2cjQJL+RbV4VJV3ktQUkJ1USczbHKT1DXdW1GM6QsvThSTcOGIN6i/wAXSkYNlGpPG0c7QwWdOcFTpuxHV3FwHAJd6DYwpLl5uIJLKpqxbqQx5fWKckkJJCwpJBo9CltWtRXKwuKRIQJeZUuWtSJ1SlMzhJLg925ygLbQ0ppokLaaF1IpP1KMueAxFB8Ie1RqLsNuYih2jh1qS4ILU5kaHx+UczJnEllJY7b79LRcVj1S0pWiqCOIPbWnkdbFucTnCUZJx5JWmqZC7QBQQFJUmlxY9HhfDzC1XLu334xt2tPQo8JVS71fzDjxhKSsixcPHp6abhnkg6sqSSkEZmHXTwH1g8lGZQqyajMK9NeYiflepNTS/tFXB4JKRUnwLb8umsT1JqKuwbqMLncQSbPlepFgH6UHmYoYjhDGYSALAuDZmBYh+cJp7PKjVwxDVBLADQa8njOLOVLBNeZ/7tLbxmnJSpJnN3wI4vErCSbOaVL/AOP0hAEKDqU3NnArZ/lWC4qYlrk6tt8olLvUkbUjTpwtCjkjBlSxlUHFTfKB1IqeVfdqv7YAJnCCC5KUsmgLJBLVNKs9DEaVjEIBCcxJF9OnnGcNjwKpSHdROpqzX6e8dPTlLlBToNi0FIA4Q4rZ+W7dInrmmu9/SNp0w3NT+lB97QpLnOS/2Pv2i+nDAyHJWItz8y43g0xVBs966mkJ6JL6QRnBfYhuhcQHFDeobHF0rDAMksx5e8S8IpkB+eh35GHMPJmLByoUczpDAmrC5DteKPZXYM4S+OXMBcsHIp008eUHdHTg02SbSRE7VnOtVXCQANruWhAB/EE+zGPImOoknW+uv1jRfy+RjbGO1UWT6gcQKpHMw3hyzU5ffWEZRJX0H37w4l9738LffOHlxQE8h5IoATuxPP8AX0eFJRyqc0b3FK+PzhuTT4jYW60PjCZqT1f78fnCx6hfQvLnfuph3SQ//wAhr90iTnYOToaeIb0g6F/uVXLpr1f0q0IpVwswrSu31pCwjQ8mHROBSlLWBB8aBzzLRpKnsWoW0Z7sa7/UCANxUOwd6coZMvMxYUvQ1Ad/Jvu0UpIldmiZWVYq4+RD+x5iNO1FOUn+mGkSWUxrQt5aU2Lxr2zhSlEhRbjQ4bkE+ta/bra3oEuBnsaacouQDXx5RaWnNIWQRwg/lqwJNC9NI5/sNdWNiI67s/CCYmYH1IZ90g7VEYu0tRlZo0q22RMdOWhKDUFK7VYuCQ4erEQv38yYp3OZTB9gNBsAPSHe2p4WgNpJlK8VMfZXrG3YmEK8wDOJaleAyuR4D1gqSjp7mgS+3zoPdjzpsp0lQypVQkdcwHUa843x3aXeAOkApASCLkAUfShD2uYkzp5BI3+cZCn5RF6Vy3sh3kqroMHFqDOSW0bSsU5mKSJYBPCfhJcFNHajG1NvaIal73+9o2M46GjW6f5gy0lKhtxtiFvQl+heBSphsfSloBmqzPBpagkbPfXpF6pUKV8IQWqQ9qRQlzMlwGGnPeIvZRXmGVJV0BP+2LE7sjELNJKh/cwH/ORGDW2qVSar1FeRuT2o7AMkHYB63sIT7Unj8x4vsbiHsD+E5zgqWhDNuo+AZt9TFSf+HJJAMybMI2DJ/wBzxievoQlh/oBKkcHMLlgnR6wJOEzXj6RK/D2FS/7oKP8AUpRVYmxo0PIkIl/AhKBbhSkN5QX/AFSK8ifz9Q8Hy+R2HOXREmZ1yn1Noew/4QxJBDIl81KD/wDI8fQe/r8RA66+UBmYoDUueXl6Qkv6nrPhIXccjJ/AaiQV4lIbRKSdN1EN5Q7J/BGHSHXMmqNNUpH+1/WLeYk8IUoGxa/R/vnGFqY1Ia9deXrEpds7TL836JA3SomyuwMIgN3b9VK+vzjE6TJlBxJQHtwBRPga6dbbw6lRIAzHKKtUgWcgClonzJT5lJIrYmu5BAppqd4bTcpPxyb9wJWstgRj5qkjIhCQalyoDXk7AiwJalNYGvFTyXcD+1S2PMOfsvDmFWCyQ6iAz1sG5V8f5YYTKSXJRKd/zOD/ALhGjeovynbPofG5Km6RstdBAgwDRsurDc+W8fT1ksmMYJFyaPttp99IKVCATJjn72oPQRiYlgKudfv08ISreRm0uA2bnGik0f75wJIa8EALXvtBqjuQuHVwLHInxp+nlCk401p7/SH8Ij4gbMSeTBnpCmJR3bFJcHe/MFhoX8vCOi/EGXBqurUUC1X8LcP3vu1Ilg3bS/O7tVi3PlCKBlOnv6j7tFDCoIYgil6ixdm1/wAQZCIaXKYBTlwWVRwK1L7NTnztGO0yZsuRLQhRVKCgQK0JBBoHahvygZWp0sfG1wNNhT1gmGxCpa84oQRRmB5dDtyERafPVcfsNzg17O7InuCJK2cac/vpHbJ/DoUMvegJ7xK0liTwpF+R5Vh/B4hE1OdJmsEArYWIYF2NGe+td4ckJzkHMWJIdw7WqDqzbCm8eP2jtWrJ8VRpjGKVZOflfgwVfEApLJVSraMSacIF9ooYb8KyElJTMmApcDjAIFi7XBA1iknDgup/god03qwOjVaoYQU4RRFCCE+tHoHBs28ZZ9o1nhyYKj0J6/wlhtVqB5qEaL/CmFFc8wtpmGutorYLsxS+ELHGMwcNQA0pUjw/LAe5USWStgKm55vSlol3mr/3YstOKJ//AOKYVX55334QaV+GMK35lNoVD5AcodVOAAQQCom7A6WJJBAoennG07CkBwQ5NCku4q5YsfAfKO7zW4c2Du40DHYWE/8ARQTS5fT+5vt4YkYGSkcMuUnohP0v1O0ISJwq5Li5Y9W4uew5GDnCTcxLZk5nQWcMRQUBdx0vCShN+aT92w93FlJM0CgUCNQCNL/KMoW6vi4bvyq1vKEZmHJIB+J8pDGpqWpVyK201FYFJAPColKlXQSxZrk6FzS5vSJdwqB3ceB1Y4rGlXIIva+nOPLWkcIST5ZdLfekKTpACAQokkfyqVWwzVpWlIHNegdXwuQpQGUj+4UppDLRB3UR/wDaQ+XKoWLAs7s2m2sZ7xILFQ1er66NfSJuGVnmAU4QzlJ4nIu2x5xVJVLBACwcoLBDoU9xua1e96QJaNHPTj1FRMc1MYDBg19XNfVhSttYHPQlKASupNnYoD6b6abwYz0mXYgFw+QGgrQu2dzVgKKg939BO6ibSU3AJcgsGZxUUDvvZxA0JClHLYua3ser2baNhKQm8wIcAsQp2UHG1ehIpaPSpRUWBzpAISAakVqACObaNoY7aN3aeEBmndLJL0DEO7aafesDXgkqISQSRRISXAAqfhLMOR35wQTACAvMFBnSaEMKhKqt0IFri0EmBJD5piVFgQklRKdQQAKatUUvDpOPAHp9CWZKEkFK1hvhIXq1WLeB6QFOCQaqUpR1JZ/QRRkEMrLMUkIDh0gPoRmAoWo5jKsCFspHelJGkh/UFnim+S6id2z5gPwtiGK1yyhLkBTOCQWYMWIpeB4rscyFLCgQpNGUliNix0Lhj9Y+iqGdJllWfKeF85CXoaZggOprsKijmNMX2YtCnWJZpmUVKANAyQVBWb4QwD+Ueqv6hK/F+hoelFLB80wuBVNWhKEqJmKyILFidgbWqYr/AIi7AVhZndE5jlCywIbQP7+Md/iO10rRLSCtEwAfmUoJZhQkvmNQHB/M16wO1MMFrUsyynMS+ZLOzB/veDHts5TTapZx9wPTW3GWcfI7OVMBLUTc0ap63+kbI7PqWUCBz+sd3gpBOHCVLQiWKZSASQaEUdQF6lqGGJfYuEUJaZaiJxzA3KPzXdiKW5it4Mu31d8fb+QKCaVf3OZ7F/DSlS+8nqMqUp0AkMS+qcwZvEOHPV5PZWElpWmZLSVg5QskkLNCzFylJY8SRfM1QIex3ZXdMJq3SFKZD5rCwDhqkAEgM9aRonCSFJYqWkkWWUqSerJzAPsYk+0bvFudfY5ySpdTm8d+HZCUJMiapSyWKVkBLcqPf38ICMApKkpIyqLtmaxFXarM9WuDSOoVNQxAky7moBDAvZ63ZnsHEdF2V2PKmYbvDLQlQPGZqeEh7pOUkHQ3t5mXbnpRuVv/AGCK3S+h87ndlqTlEwFCSXCmdxQk0NWcQ3O/DZzoSibKUhRpMUcqU1/OC+U+fnHQ4eZmVnMuUAEtkJ/dFmAORKa+t68q2IOHVKNpYy5lJQRlJcEFlAkKHJhVqu8dLtk7S/8AP8jRjasj4Ts5WDJKgogipACkl7EEFmAap+cYlzkLZkm35wA1bOosVcvCuhe00IzhUubMAI/PlUCFBmbNUPunUNWJE+SpZrLNNEgAJchnA+EmlKP4wkfH4pPIbrHT51Oqmqw6MqQnvK8UzvFB9WICrUasR0TuNQlZs6iAQmpOji9WSK1vAMOkSwTnBUqwUAd7VYV/xD0nEz0ysiCMhSGOUh3LEU+y0TUVFYd+pzXirgaVjVTXQmc+4CMpOVgxFweVbGBDvk8BWEpJZJKjldRc8KQas94kSMCossqShIF6t4MC9D92PRYBbypkslJSspZVi78IKXfTdhTpCzio8AUW3n9xLETijMmaQFBTFQ+FQFnAFxWtL2hg92ZaVIUksKsk8J1GZgdXYgC8ScRIKlkDNQGlBavTw6QTBYJUwEp4XNQ9C24FjQMdWNo5qKVtjbHxVlP9nmBPfpStSAalTU8yQQ7U/p8YzhseUyXCZXXPUl6nJUPpYctIiLxygjJmXm1SGahYauaUfakMdk41OZQKUZilhnbKTSn91Q31Mc9PGSf5qKA7R4hmKquSE1HUCgffqYxjFZFcIASofEuWEKGhbcauCQXgfZs8EqLISEnMRlzBJoMwIrYbgUgc7GJKkhUx1kkBLOk1sW4gDQvzhVDOA7Ww5xi1J/dqmMlkvmOwISGNKJvGkidTOVpzfmzZibgPwgt8SQOcNT1cIBaXL4mTKUSXYsl1JOouN7XMI9k4pSHdSwGGUB3JpbctoXvaAkqdDuFJJ8lCRjEkKQSlYJcrIVYtmzF7Asd7w72kUjuinWjylcIobXb00tHPYjHJXnLcQ1JZV6USwcM0Yk4haipJVVi+dTAUDgPrZgPrC9z1C7jhlMJUpJUuTmcFIIBLDysz1L/TdU0rlBOQUVVTHONWdut6XiPhsfMDpKktYA1B6Ju30g8zErDhglQU4YMoM2oqA9coNfCO7t2JTfQqyylVZYzlLfEXArxfCcrOLjlaJ2JTOSVTFZcoLFWa9qcJc35WhWVNKVsFJSWqTxDcMADemnhpHsTihMBRl1cqB9GNP8QVpuL+w+2Mq3BUYsTVOmWUgNRJJq9SNakw9K7RmLCiqSCUJFUpyqAIISUgEt5aC0LYXFiUFZSpAqOBsxf+oh2FbHUbQth5yu8dK1OQaqJJbVzV4LjfQM3BOoqgkhU5KgrjNylIqaXPCXcHyg5xSFVJAOrqLnR6mMDs4OONJ2LgDdThRBAvWrtaJ+KQnMctR08dHejF+cdtTYrTjbsv9p4yXOmKIQSFBKVJynOcrl0scwfMnQWjK8LgyAUz5qSUvlzAliwOYVqeup2iOmQVFKlqUhJe3m2+0T1BKTQKIJYKPxeXziMdLG2LeDnJ1wWezcSmWslKgSLqUW5BtRQ3A3pD+Ixf7UoZ5iEtd0vmBIfK9zfaF8HicIUDvJQQaAtmq+rJNA+tLw32nKkSpL93OcqKQskpY1LOxpTVyac4nJrem4u+FwNslhG/aPYspUt5ZUkkvxAAFNyCkJdzcAtbSJP/AIbNcSUsr4VZglsj7L1DH59Vuxe2O5npWRMWgOFamqSG5gPbaHu2e1pE6dL7lU6WklXeJ7t6snLwqPCGoWDHTeGS1YS28qrv6fydCMJPOBCf3feZUkLUnhzEulwwo+4FYwqeFpCilID5TkSA169We8UcLj5UktPkoULZ0pcGp/IaJLFv8xMGKzMJfCCuoU2VjyLuG5c6RWLb6e4mppRV5odnqIIXKQUpYMaHNSrKTTQgi4jEvtgzAUTFLIUeKoHJOl6+0T5XaEyWVAJT3ZCgUDNkJoCpOY5gaeDwsrFJWrhSUDYl2sDpXbwhlpt8r3JOdcFTEmUFHuirKAzu7FqKu9z4Q72X2T3i0GaAlJH8QFJFDQEPqx8dIjpxocS2yocZlA1L3UTsx26xYQmQZQWpS0Ek5QSVJUxYaOKVpziepuiqz68hj5s8FPtOeZIeSEzAkjiolIoRxIQocZOoAHQxKxs9c0Su8kLSqmSaVKGZ6/EaM5vdtYVxeLlpKkqlhqDg0S/E4GvO9njdfailJEpBJlMSlCz8KgCzE1YXA5GBCLSuvf4ys1Or6AsJg0TFNMXlWATnUryScutCxflpDGH7RMhZUck2WlLcSVEJSAlmGYsAwArpE6cqmchYd+EKSSS6SOE1IBN/WGJGLyjuzKKkfmEw5V6EhxUWsdtotJN85X0wPp28L3+r+fcXnSQspmJACVgKcKK2HjWmxJNL7b9nj94lArUvmOUCxJcaMKO9hSNMRMQFHu0TEJYZAWdlAOwAAb2c7wad3OVwSkuQpIqm4JKWqAwar6eLOTqiclU8dCgpMsoVKQFKIGZMxK3KS+yRlKfWkSlYhUsVljMKpVmJWnmWUMpNL7CGsERMUiXJUp8zAqCRmYOTQ/5MXlYjEyUCTOk503C0gEAOGzJ+H0HjEHNwdc39Xn1/0NLOEv7HKCRnJUVBJympetidLv6PG+Ewqh8KgpNjViXtQdfQvtFXFY/uZjnCS2LpUgoooB3CafF0di3OEU45KSFoUygqhysoMxq5q1ta84spzawhdnVg8LLSDxPTMAHI0Ic03g+EwiiApMpai9VMrflUivI2MCxHaKlKSVrcAFlMH62d/wBYcwv4vEg90JIUGuTV8rPVw3Te5hZvVauCt+p0X1Nl4gELTOlkFVEZSUqCv6mF7DzpElltLAIJljKCRsoq3rU2h7tDttM0hKpbCocuXDkgUAa5tSA4ee9qgmgAO1bVNjHQ3RWVQ+9p4YVZ74kql1mKqcwSwowSMrMwsXd7h3Cc3DFCiFIKRzAOjM7VeC9+7KIIaiWper9atTlvBsXiyopcumgJZkgAijn9L9YbdJMW7y+QX/iDFK1Jlkg8LpBDGwLXAFne0bd73hKlZQXDDKAl6vxFrbfSAYiQUB1JDUA4gbudzGknAqWOF1XNA5ozlgLBvUwbjViy3bsjq5RlFigEljmfcCwGvUwBMuYVBKFADMMoJZLk0zFvWN5KAkjjuo7ht79RzoXgnaE1KiChai1gsJLAbLBqXFKU5QqbHc3L2GZ3ZsuQsGfKUsGxSXRcaghTvvCuOCSkKloygVdyD0aztSjViecSpSSBNUp/6lENrT/LwzOxyyG7vLTwUd0gixOlY7ZJNN5fzoOtjTUsPoJmaQWU4AuoB3+nnFXD9rIb+FKPNWZBs1pasul4S/aAElKykbuHKSWuBzDnakelFKg4zX0S8NKmsogty4KWP7QK0JAlolgDMVpCS9tg4rpf2iahMtWU5jlqC7VJrTpzv5QTBTJHdLEyWsqLZSCwG5Db83vFCT2XLxEsGSZqDShAUKNqSGeu94ha08O0vr8tmh6UpLclgQlzWyBOThLJUokqHNtfE7axXxnassploUlLoTUIUPiAq7ixYE+VYgDEmStQWkFgxIrlNwedW84CMVnckhId3sxcC+rQ0tHc02CeulFbeSnh8UpZ/hrmINCE1KA9wDo+gY1vATPWlaqBAByqYnXQFTk6wlgMaJbEoStJJCkqdyOWgqLt5CM4xGZboKEoYsFEgjVna1Ip3dSqsDwtrdF5+fYbxUxJdgE0JBqSGNlBTiz1gMh3dVHoltGaoOzvXSAyMEEyyuZMSV0DCrVY/CSDf0hnHyFHKkEaJCg5JvcB2FCbD1jvCvCmS1t2pLczVcwpckEoJDhzVjcl6crfETBk9wVZZYWVEEJq+howFeLW5eHcP2QUuAXUkDKshwVdDV6vGv7YcMrNkSV14mF1Bi7dRfnEu8UsRywz0lp5bwxif+E8UpIKUJLPTMAqupSogCmj+EScV2ZNkq/eMlVWTmBLUcMCSBXWKUz8Vz5iVJzIQFB1FIUF12USfNnhLNKyrV3i+8oRmDuadXJ1P9UdB6qxOvZEdsJ4RjBrRxJU1eQKgGd0uQxBOhf5rDMCQZoOU5hrq5UEE+z1jGYJIClAuAxDlIYGhGXmDfrB0SigFISlVQSTUVrtfhe8V49wylqQSUcfezfBzFS+PvKkmhok1BsOWaGMTiVzQpS0jOoZXYWcUNNhd3oBtChnBKgQ5NCQ1OYDDrU6ERgTgSxoT/LSrvtT6QjVvdQneS6sLhEzE8OQLSSwzJcbsCQwYuRW5hVUskkZMpuACSGqSamwgwlEIUsrcBmANWL18G21MKy8SZdc1QxFahifv6w6u3Q2smqTCcaQTnCaMCAC4cguLDxGsN4LtkhRVmyqypBdZ/KGKmoQCMzAEAOw2hqT+IJygEMlQSScwS6jSpUQHNzsSbmJ05KHNAujGjVNhtATbtTX6HW3HD4NZ2HSQ6SsqIdyoZQOah1pa1tStOw89ZQSoJDuVAuQAXIYk1NddfCM4uTMW2WYrm9GdxxGrW9YXm9nLSVBa1IJysHqQaveg0fpvF4Olyi+i4RqU3x8yxuagBiHUwSkJAYM/wARrTW23kSfJ4gBKYHiFSXFMuZIAKSG39IzhZ0tJyqchwGJajMdbmpB5CKPZ3biEKOaW4AZ2csCWKhqXN30iM5zXlVglOF3DFkpUhmBSwBqOYJd/bw8ypWQyUqFGNgSGr4VrDmP7RlzSCiSilSohmbcAtVgajSEDPSGUkhQU9xYuCQYCcpLKMzxlMbSVTCCMyyLlhauXQXo5Lu14V7sg0D1Yuwq4e+tIodidqTZMtSykKlfCSo1F6AGrOrp6wfHY3DzEiYFEKA+FJGY1diAKAH3ie+cZVWPqisdJNWnn7gl50tkSkZk8YzOkCosVnKWcEe0IrnBJKUTEHbKTsNbCo39o0/aCrVTk0q/3p5xk8NXbdIo/Ub+GsUSrkZ6kGrd2CmTcrkV5kO9Ku43316Rth5E+bITNKe8GZ1lJSClxmAIGjWppyg2IQSm4LXAIe+xr5dYDJxy0EKlnu1W7xLhfi5YuNxvDqVrHIjk06lYGThFlXBKJDAKyuQHAaug08Lw1iE5VHMhSRlYizsD4MT9Yc7W7fnz1oK1gJSAQMt6ByaEOSDZrtzhLF4pc5ICwHS9RwggszCvEHfxO0KnN1u/cbzK08gcFIJOfIVAHgTXiOlhXo0M47DY5SnVh18sqCQ3+gNBpP4gOHfLKSVS3CQxLgsMxdyDbX9av/7NCaLwi3/pU4/27vEtR9o3XDTT9/8AY9JKoun1Obw38NMd12T/AAj/AHx6PRPtf8mjR/CXv+5xPb38Uf3GImHtM6/SMR6N+h+Gvb9zzNT8SXzqOJ0/ug/4h/jJ/tPsY9HoK869GaY/hk7s3+Cj+4+xi7h7joqPR6B2jl+4ZeeJ0fZVj/7h/wBsqIfb/wDFT0Hzj0ejzdH8UPaPK/X+SbJsrp8jBcJ8f+lcej0bpdTFDzIXxfwp6/OOg/Ij7/kj0eietxH3Nmjz7CU6/gn2MI4q56f9Jj0eg6fJm1PM/UYX8J/0/wDVEztX4PP3Mej0U0vMW1/MvT+WdX2d/A8T/wDWYW7G/ieP/VHo9GR8SNUfPD0Qt218KvH/AGw5+LPhl/8Atj2RHo9Dx5h7mJ8S+dTmMZYdIqYb4R1V7Jj0ejVqeVBXLEV/m/tH+8Roj4U9Ve4j0ehunz6ESvO/8mv/AEe6YhYb4f8ASfcxmPQmh5Zev8I06nK9P8lPBfxZf9w94odvf+YV/b/1JjEeiMvxF6B/4X6/wTZn8Qf2n3VAv+Mj+4e4j0ei0f4A/wAvzqG7Q+I+HsI7b8JfAv8At+Rj0ejH2v8ACQ2j1OHnf8T+3/thXA/AOqv9xj0ejfHy/PoKuX86n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0" name="Picture 6" descr="http://oformi.net/uploads/gallery/main/11/032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26" y="3928729"/>
            <a:ext cx="3934471" cy="2459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img1.liveinternet.ru/images/attach/c/2/67/544/67544706_priroda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3056"/>
            <a:ext cx="3921671" cy="2459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78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174</TotalTime>
  <Words>786</Words>
  <Application>Microsoft Office PowerPoint</Application>
  <PresentationFormat>Экран (4:3)</PresentationFormat>
  <Paragraphs>37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Сетка</vt:lpstr>
      <vt:lpstr>Уявлення про екомережі</vt:lpstr>
      <vt:lpstr>Поняття екомережі</vt:lpstr>
      <vt:lpstr>Презентация PowerPoint</vt:lpstr>
      <vt:lpstr>Презентация PowerPoint</vt:lpstr>
      <vt:lpstr>Презентация PowerPoint</vt:lpstr>
      <vt:lpstr>Основні структурні елементи екомережі.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Висовки: </vt:lpstr>
      <vt:lpstr>Дякую за увагу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Уявлення про екомережі</dc:title>
  <dc:creator>User</dc:creator>
  <cp:lastModifiedBy>User</cp:lastModifiedBy>
  <cp:revision>10</cp:revision>
  <dcterms:created xsi:type="dcterms:W3CDTF">2014-12-08T16:37:09Z</dcterms:created>
  <dcterms:modified xsi:type="dcterms:W3CDTF">2014-12-11T16:31:52Z</dcterms:modified>
</cp:coreProperties>
</file>