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108"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D4DE04A-4692-4037-8908-0FF2F276E5E0}" type="datetimeFigureOut">
              <a:rPr lang="ru-RU" smtClean="0"/>
              <a:t>28.01.2014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1275066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D4DE04A-4692-4037-8908-0FF2F276E5E0}" type="datetimeFigureOut">
              <a:rPr lang="ru-RU" smtClean="0"/>
              <a:t>28.01.2014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299031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D4DE04A-4692-4037-8908-0FF2F276E5E0}" type="datetimeFigureOut">
              <a:rPr lang="ru-RU" smtClean="0"/>
              <a:t>28.01.2014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901683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D4DE04A-4692-4037-8908-0FF2F276E5E0}" type="datetimeFigureOut">
              <a:rPr lang="ru-RU" smtClean="0"/>
              <a:t>28.01.2014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260285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D4DE04A-4692-4037-8908-0FF2F276E5E0}" type="datetimeFigureOut">
              <a:rPr lang="ru-RU" smtClean="0"/>
              <a:t>28.01.2014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3604251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D4DE04A-4692-4037-8908-0FF2F276E5E0}" type="datetimeFigureOut">
              <a:rPr lang="ru-RU" smtClean="0"/>
              <a:t>28.01.2014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234794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D4DE04A-4692-4037-8908-0FF2F276E5E0}" type="datetimeFigureOut">
              <a:rPr lang="ru-RU" smtClean="0"/>
              <a:t>28.01.2014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204327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D4DE04A-4692-4037-8908-0FF2F276E5E0}" type="datetimeFigureOut">
              <a:rPr lang="ru-RU" smtClean="0"/>
              <a:t>28.01.2014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177270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D4DE04A-4692-4037-8908-0FF2F276E5E0}" type="datetimeFigureOut">
              <a:rPr lang="ru-RU" smtClean="0"/>
              <a:t>28.01.2014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397470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D4DE04A-4692-4037-8908-0FF2F276E5E0}" type="datetimeFigureOut">
              <a:rPr lang="ru-RU" smtClean="0"/>
              <a:t>28.01.2014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1829344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D4DE04A-4692-4037-8908-0FF2F276E5E0}" type="datetimeFigureOut">
              <a:rPr lang="ru-RU" smtClean="0"/>
              <a:t>28.01.2014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813DBD-CAB3-437B-B46D-A8BE400129C2}" type="slidenum">
              <a:rPr lang="ru-RU" smtClean="0"/>
              <a:t>‹#›</a:t>
            </a:fld>
            <a:endParaRPr lang="ru-RU"/>
          </a:p>
        </p:txBody>
      </p:sp>
    </p:spTree>
    <p:extLst>
      <p:ext uri="{BB962C8B-B14F-4D97-AF65-F5344CB8AC3E}">
        <p14:creationId xmlns:p14="http://schemas.microsoft.com/office/powerpoint/2010/main" val="329811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DE04A-4692-4037-8908-0FF2F276E5E0}" type="datetimeFigureOut">
              <a:rPr lang="ru-RU" smtClean="0"/>
              <a:t>28.01.2014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813DBD-CAB3-437B-B46D-A8BE400129C2}" type="slidenum">
              <a:rPr lang="ru-RU" smtClean="0"/>
              <a:t>‹#›</a:t>
            </a:fld>
            <a:endParaRPr lang="ru-RU"/>
          </a:p>
        </p:txBody>
      </p:sp>
    </p:spTree>
    <p:extLst>
      <p:ext uri="{BB962C8B-B14F-4D97-AF65-F5344CB8AC3E}">
        <p14:creationId xmlns:p14="http://schemas.microsoft.com/office/powerpoint/2010/main" val="323029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Гололёд!!!</a:t>
            </a:r>
            <a:endParaRPr lang="ru-RU" dirty="0"/>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2956" y="0"/>
            <a:ext cx="2179044" cy="1748077"/>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781550"/>
            <a:ext cx="2471964" cy="2076450"/>
          </a:xfrm>
          <a:prstGeom prst="rect">
            <a:avLst/>
          </a:prstGeom>
        </p:spPr>
      </p:pic>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39007" y="0"/>
            <a:ext cx="5313985" cy="6858000"/>
          </a:xfrm>
          <a:prstGeom prst="rect">
            <a:avLst/>
          </a:prstGeom>
        </p:spPr>
      </p:pic>
    </p:spTree>
    <p:extLst>
      <p:ext uri="{BB962C8B-B14F-4D97-AF65-F5344CB8AC3E}">
        <p14:creationId xmlns:p14="http://schemas.microsoft.com/office/powerpoint/2010/main" val="172687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750"/>
                                        <p:tgtEl>
                                          <p:spTgt spid="4"/>
                                        </p:tgtEl>
                                      </p:cBhvr>
                                    </p:animEffect>
                                    <p:anim calcmode="lin" valueType="num">
                                      <p:cBhvr>
                                        <p:cTn id="8" dur="1750" fill="hold"/>
                                        <p:tgtEl>
                                          <p:spTgt spid="4"/>
                                        </p:tgtEl>
                                        <p:attrNameLst>
                                          <p:attrName>ppt_w</p:attrName>
                                        </p:attrNameLst>
                                      </p:cBhvr>
                                      <p:tavLst>
                                        <p:tav tm="0" fmla="#ppt_w*sin(2.5*pi*$)">
                                          <p:val>
                                            <p:fltVal val="0"/>
                                          </p:val>
                                        </p:tav>
                                        <p:tav tm="100000">
                                          <p:val>
                                            <p:fltVal val="1"/>
                                          </p:val>
                                        </p:tav>
                                      </p:tavLst>
                                    </p:anim>
                                    <p:anim calcmode="lin" valueType="num">
                                      <p:cBhvr>
                                        <p:cTn id="9" dur="1750" fill="hold"/>
                                        <p:tgtEl>
                                          <p:spTgt spid="4"/>
                                        </p:tgtEl>
                                        <p:attrNameLst>
                                          <p:attrName>ppt_h</p:attrName>
                                        </p:attrNameLst>
                                      </p:cBhvr>
                                      <p:tavLst>
                                        <p:tav tm="0">
                                          <p:val>
                                            <p:strVal val="#ppt_h"/>
                                          </p:val>
                                        </p:tav>
                                        <p:tav tm="100000">
                                          <p:val>
                                            <p:strVal val="#ppt_h"/>
                                          </p:val>
                                        </p:tav>
                                      </p:tavLst>
                                    </p:anim>
                                  </p:childTnLst>
                                </p:cTn>
                              </p:par>
                            </p:childTnLst>
                          </p:cTn>
                        </p:par>
                        <p:par>
                          <p:cTn id="10" fill="hold">
                            <p:stCondLst>
                              <p:cond delay="1750"/>
                            </p:stCondLst>
                            <p:childTnLst>
                              <p:par>
                                <p:cTn id="11" presetID="31"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par>
                          <p:cTn id="17" fill="hold">
                            <p:stCondLst>
                              <p:cond delay="2750"/>
                            </p:stCondLst>
                            <p:childTnLst>
                              <p:par>
                                <p:cTn id="18" presetID="53" presetClass="entr" presetSubtype="16"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4000" fill="hold"/>
                                        <p:tgtEl>
                                          <p:spTgt spid="6"/>
                                        </p:tgtEl>
                                        <p:attrNameLst>
                                          <p:attrName>ppt_w</p:attrName>
                                        </p:attrNameLst>
                                      </p:cBhvr>
                                      <p:tavLst>
                                        <p:tav tm="0">
                                          <p:val>
                                            <p:fltVal val="0"/>
                                          </p:val>
                                        </p:tav>
                                        <p:tav tm="100000">
                                          <p:val>
                                            <p:strVal val="#ppt_w"/>
                                          </p:val>
                                        </p:tav>
                                      </p:tavLst>
                                    </p:anim>
                                    <p:anim calcmode="lin" valueType="num">
                                      <p:cBhvr>
                                        <p:cTn id="21" dur="4000" fill="hold"/>
                                        <p:tgtEl>
                                          <p:spTgt spid="6"/>
                                        </p:tgtEl>
                                        <p:attrNameLst>
                                          <p:attrName>ppt_h</p:attrName>
                                        </p:attrNameLst>
                                      </p:cBhvr>
                                      <p:tavLst>
                                        <p:tav tm="0">
                                          <p:val>
                                            <p:fltVal val="0"/>
                                          </p:val>
                                        </p:tav>
                                        <p:tav tm="100000">
                                          <p:val>
                                            <p:strVal val="#ppt_h"/>
                                          </p:val>
                                        </p:tav>
                                      </p:tavLst>
                                    </p:anim>
                                    <p:animEffect transition="in" filter="fade">
                                      <p:cBhvr>
                                        <p:cTn id="22" dur="4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5648325" cy="1128713"/>
          </a:xfrm>
        </p:spPr>
        <p:txBody>
          <a:bodyPr/>
          <a:lstStyle/>
          <a:p>
            <a:r>
              <a:rPr lang="ru-RU" dirty="0" smtClean="0"/>
              <a:t>Гололед и гололедица</a:t>
            </a:r>
            <a:endParaRPr lang="ru-RU" dirty="0"/>
          </a:p>
        </p:txBody>
      </p:sp>
      <p:sp>
        <p:nvSpPr>
          <p:cNvPr id="3" name="Объект 2"/>
          <p:cNvSpPr>
            <a:spLocks noGrp="1"/>
          </p:cNvSpPr>
          <p:nvPr>
            <p:ph idx="1"/>
          </p:nvPr>
        </p:nvSpPr>
        <p:spPr>
          <a:xfrm>
            <a:off x="0" y="1247775"/>
            <a:ext cx="7181850" cy="4857750"/>
          </a:xfrm>
        </p:spPr>
        <p:txBody>
          <a:bodyPr>
            <a:normAutofit lnSpcReduction="10000"/>
          </a:bodyPr>
          <a:lstStyle/>
          <a:p>
            <a:r>
              <a:rPr lang="ru-RU" sz="2000" b="0" i="0" dirty="0" smtClean="0">
                <a:solidFill>
                  <a:srgbClr val="222222"/>
                </a:solidFill>
                <a:effectLst/>
                <a:latin typeface="Trebuchet MS" panose="020B0603020202020204" pitchFamily="34" charset="0"/>
              </a:rPr>
              <a:t>Гололед – слой плотного льда, образовавшийся на поверхности земли, тротуарах, проезжей части улицы и на деревьях, проводах, при замерзании воды. Гололеду обычно сопутствуют близкая к нулю температура воздуха, высокая влажность, ветер. Толщина льда при гололеде может достигать нескольких сантиметров. Гололёд — редкое явление природы по сравнению с гололедицей — скользкой дорогой.</a:t>
            </a:r>
          </a:p>
          <a:p>
            <a:r>
              <a:rPr lang="ru-RU" sz="2000" dirty="0" smtClean="0"/>
              <a:t>Гололедица – это лед или слой снега, утрамбованный до твердого состояния, который образует скользкую поверхность. Гололедица возникает там, где перед заморозками стояла вода, или там, где вследствие движения транспорта либо большого количества пешеходов выпавший снег уплотняется. Чаще всего это происходит на проезжей части дорог и тротуарах. </a:t>
            </a:r>
          </a:p>
          <a:p>
            <a:r>
              <a:rPr lang="ru-RU" sz="2000" dirty="0" smtClean="0"/>
              <a:t>Гололед и гололедица являются причинами чрезвычайных ситуаций. Чрезвычайными они могут быть не только для пешеходов, но и для транспорта.</a:t>
            </a:r>
            <a:endParaRPr lang="ru-RU" sz="2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0075" y="223836"/>
            <a:ext cx="3486150" cy="2614613"/>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7101" y="3310068"/>
            <a:ext cx="4724400" cy="2919282"/>
          </a:xfrm>
          <a:prstGeom prst="rect">
            <a:avLst/>
          </a:prstGeom>
        </p:spPr>
      </p:pic>
    </p:spTree>
    <p:extLst>
      <p:ext uri="{BB962C8B-B14F-4D97-AF65-F5344CB8AC3E}">
        <p14:creationId xmlns:p14="http://schemas.microsoft.com/office/powerpoint/2010/main" val="390257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1000"/>
                                        <p:tgtEl>
                                          <p:spTgt spid="3">
                                            <p:txEl>
                                              <p:pRg st="0" end="0"/>
                                            </p:txEl>
                                          </p:spTgt>
                                        </p:tgtEl>
                                      </p:cBhvr>
                                    </p:animEffect>
                                  </p:childTnLst>
                                </p:cTn>
                              </p:par>
                            </p:childTnLst>
                          </p:cTn>
                        </p:par>
                        <p:par>
                          <p:cTn id="12" fill="hold">
                            <p:stCondLst>
                              <p:cond delay="15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1000"/>
                                        <p:tgtEl>
                                          <p:spTgt spid="3">
                                            <p:txEl>
                                              <p:pRg st="1" end="1"/>
                                            </p:txEl>
                                          </p:spTgt>
                                        </p:tgtEl>
                                      </p:cBhvr>
                                    </p:animEffect>
                                  </p:childTnLst>
                                </p:cTn>
                              </p:par>
                            </p:childTnLst>
                          </p:cTn>
                        </p:par>
                        <p:par>
                          <p:cTn id="16" fill="hold">
                            <p:stCondLst>
                              <p:cond delay="2500"/>
                            </p:stCondLst>
                            <p:childTnLst>
                              <p:par>
                                <p:cTn id="17" presetID="14"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1000"/>
                                        <p:tgtEl>
                                          <p:spTgt spid="3">
                                            <p:txEl>
                                              <p:pRg st="2" end="2"/>
                                            </p:txEl>
                                          </p:spTgt>
                                        </p:tgtEl>
                                      </p:cBhvr>
                                    </p:animEffect>
                                  </p:childTnLst>
                                </p:cTn>
                              </p:par>
                            </p:childTnLst>
                          </p:cTn>
                        </p:par>
                        <p:par>
                          <p:cTn id="20" fill="hold">
                            <p:stCondLst>
                              <p:cond delay="3500"/>
                            </p:stCondLst>
                            <p:childTnLst>
                              <p:par>
                                <p:cTn id="21" presetID="8" presetClass="entr" presetSubtype="16"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amond(in)">
                                      <p:cBhvr>
                                        <p:cTn id="23" dur="2000"/>
                                        <p:tgtEl>
                                          <p:spTgt spid="4"/>
                                        </p:tgtEl>
                                      </p:cBhvr>
                                    </p:animEffect>
                                  </p:childTnLst>
                                </p:cTn>
                              </p:par>
                            </p:childTnLst>
                          </p:cTn>
                        </p:par>
                        <p:par>
                          <p:cTn id="24" fill="hold">
                            <p:stCondLst>
                              <p:cond delay="5500"/>
                            </p:stCondLst>
                            <p:childTnLst>
                              <p:par>
                                <p:cTn id="25" presetID="16" presetClass="entr" presetSubtype="21"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50" y="2295525"/>
            <a:ext cx="11049000" cy="1876425"/>
          </a:xfrm>
        </p:spPr>
        <p:txBody>
          <a:bodyPr>
            <a:normAutofit/>
          </a:bodyPr>
          <a:lstStyle/>
          <a:p>
            <a:r>
              <a:rPr lang="ru-RU" sz="2000" b="0" i="0" dirty="0" smtClean="0">
                <a:solidFill>
                  <a:srgbClr val="222222"/>
                </a:solidFill>
                <a:effectLst/>
                <a:latin typeface="Trebuchet MS" panose="020B0603020202020204" pitchFamily="34" charset="0"/>
              </a:rPr>
              <a:t>При гололеде значительно увеличивается количество уличных травм: ушибы, вывихи и переломы. По данным медиков, в такие дни количество пострадавших увеличивается в 2 раза. Чтобы не попасть в число пострадавших, надо выполнять следующие правила:</a:t>
            </a:r>
            <a:endParaRPr lang="ru-RU" sz="2000" dirty="0"/>
          </a:p>
        </p:txBody>
      </p:sp>
      <p:sp>
        <p:nvSpPr>
          <p:cNvPr id="3" name="Объект 2"/>
          <p:cNvSpPr>
            <a:spLocks noGrp="1"/>
          </p:cNvSpPr>
          <p:nvPr>
            <p:ph idx="1"/>
          </p:nvPr>
        </p:nvSpPr>
        <p:spPr>
          <a:xfrm flipH="1">
            <a:off x="-523875" y="4600574"/>
            <a:ext cx="523875" cy="2257425"/>
          </a:xfrm>
        </p:spPr>
        <p:txBody>
          <a:bodyPr>
            <a:normAutofit/>
          </a:bodyPr>
          <a:lstStyle/>
          <a:p>
            <a:endParaRPr lang="ru-RU" dirty="0"/>
          </a:p>
        </p:txBody>
      </p:sp>
    </p:spTree>
    <p:extLst>
      <p:ext uri="{BB962C8B-B14F-4D97-AF65-F5344CB8AC3E}">
        <p14:creationId xmlns:p14="http://schemas.microsoft.com/office/powerpoint/2010/main" val="1161449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11087100" y="2743201"/>
            <a:ext cx="952500" cy="260350"/>
          </a:xfrm>
        </p:spPr>
        <p:txBody>
          <a:bodyPr>
            <a:normAutofit fontScale="90000"/>
          </a:bodyPr>
          <a:lstStyle/>
          <a:p>
            <a:endParaRPr lang="ru-RU" dirty="0"/>
          </a:p>
        </p:txBody>
      </p:sp>
      <p:sp>
        <p:nvSpPr>
          <p:cNvPr id="3" name="Объект 2"/>
          <p:cNvSpPr>
            <a:spLocks noGrp="1"/>
          </p:cNvSpPr>
          <p:nvPr>
            <p:ph idx="1"/>
          </p:nvPr>
        </p:nvSpPr>
        <p:spPr>
          <a:xfrm>
            <a:off x="152400" y="152400"/>
            <a:ext cx="7591425" cy="5943600"/>
          </a:xfrm>
        </p:spPr>
        <p:txBody>
          <a:bodyPr>
            <a:normAutofit/>
          </a:bodyPr>
          <a:lstStyle/>
          <a:p>
            <a:endParaRPr lang="ru-RU" dirty="0"/>
          </a:p>
        </p:txBody>
      </p:sp>
    </p:spTree>
    <p:extLst>
      <p:ext uri="{BB962C8B-B14F-4D97-AF65-F5344CB8AC3E}">
        <p14:creationId xmlns:p14="http://schemas.microsoft.com/office/powerpoint/2010/main" val="129671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 y="212725"/>
            <a:ext cx="10515600" cy="1325563"/>
          </a:xfrm>
        </p:spPr>
        <p:txBody>
          <a:bodyPr/>
          <a:lstStyle/>
          <a:p>
            <a:pPr marL="228600" lvl="0" indent="-228600">
              <a:spcBef>
                <a:spcPts val="1000"/>
              </a:spcBef>
            </a:pPr>
            <a:r>
              <a:rPr lang="ru-RU" sz="2600" b="1" i="1" dirty="0">
                <a:solidFill>
                  <a:srgbClr val="000000"/>
                </a:solidFill>
                <a:latin typeface="tahoma" panose="020B0604030504040204" pitchFamily="34" charset="0"/>
              </a:rPr>
              <a:t>Перед выходом  из дома:</a:t>
            </a:r>
            <a:r>
              <a:rPr lang="ru-RU" sz="2600" dirty="0">
                <a:solidFill>
                  <a:srgbClr val="000000"/>
                </a:solidFill>
                <a:latin typeface="tahoma" panose="020B0604030504040204" pitchFamily="34" charset="0"/>
              </a:rPr>
              <a:t/>
            </a:r>
            <a:br>
              <a:rPr lang="ru-RU" sz="2600" dirty="0">
                <a:solidFill>
                  <a:srgbClr val="000000"/>
                </a:solidFill>
                <a:latin typeface="tahoma" panose="020B0604030504040204" pitchFamily="34" charset="0"/>
              </a:rPr>
            </a:br>
            <a:endParaRPr lang="ru-RU" dirty="0"/>
          </a:p>
        </p:txBody>
      </p:sp>
      <p:sp>
        <p:nvSpPr>
          <p:cNvPr id="3" name="Объект 2"/>
          <p:cNvSpPr>
            <a:spLocks noGrp="1"/>
          </p:cNvSpPr>
          <p:nvPr>
            <p:ph idx="1"/>
          </p:nvPr>
        </p:nvSpPr>
        <p:spPr>
          <a:xfrm>
            <a:off x="3590925" y="1209675"/>
            <a:ext cx="8601075" cy="4957763"/>
          </a:xfrm>
        </p:spPr>
        <p:txBody>
          <a:bodyPr>
            <a:normAutofit fontScale="92500" lnSpcReduction="20000"/>
          </a:bodyPr>
          <a:lstStyle/>
          <a:p>
            <a:r>
              <a:rPr lang="ru-RU" sz="2600" b="0" i="0" dirty="0" smtClean="0">
                <a:solidFill>
                  <a:srgbClr val="000000"/>
                </a:solidFill>
                <a:effectLst/>
                <a:latin typeface="tahoma" panose="020B0604030504040204" pitchFamily="34" charset="0"/>
              </a:rPr>
              <a:t> смастерите на подошвы и каблуки вашей обуви «</a:t>
            </a:r>
            <a:r>
              <a:rPr lang="ru-RU" sz="2600" b="0" i="0" dirty="0" err="1" smtClean="0">
                <a:solidFill>
                  <a:srgbClr val="000000"/>
                </a:solidFill>
                <a:effectLst/>
                <a:latin typeface="tahoma" panose="020B0604030504040204" pitchFamily="34" charset="0"/>
              </a:rPr>
              <a:t>ледоступы</a:t>
            </a:r>
            <a:r>
              <a:rPr lang="ru-RU" sz="2600" b="0" i="0" dirty="0" smtClean="0">
                <a:solidFill>
                  <a:srgbClr val="000000"/>
                </a:solidFill>
                <a:effectLst/>
                <a:latin typeface="tahoma" panose="020B0604030504040204" pitchFamily="34" charset="0"/>
              </a:rPr>
              <a:t>»;</a:t>
            </a:r>
            <a:br>
              <a:rPr lang="ru-RU" sz="2600" b="0" i="0" dirty="0" smtClean="0">
                <a:solidFill>
                  <a:srgbClr val="000000"/>
                </a:solidFill>
                <a:effectLst/>
                <a:latin typeface="tahoma" panose="020B0604030504040204" pitchFamily="34" charset="0"/>
              </a:rPr>
            </a:br>
            <a:r>
              <a:rPr lang="ru-RU" sz="2600" b="0" i="0" dirty="0" smtClean="0">
                <a:solidFill>
                  <a:srgbClr val="000000"/>
                </a:solidFill>
                <a:effectLst/>
                <a:latin typeface="tahoma" panose="020B0604030504040204" pitchFamily="34" charset="0"/>
              </a:rPr>
              <a:t> </a:t>
            </a:r>
          </a:p>
          <a:p>
            <a:r>
              <a:rPr lang="ru-RU" sz="2600" b="0" i="0" dirty="0" smtClean="0">
                <a:solidFill>
                  <a:srgbClr val="000000"/>
                </a:solidFill>
                <a:effectLst/>
                <a:latin typeface="tahoma" panose="020B0604030504040204" pitchFamily="34" charset="0"/>
              </a:rPr>
              <a:t>прикрепите на каблук перед выходом кусочек поролона (по размерам каблука) или лейкопластыря;</a:t>
            </a:r>
            <a:br>
              <a:rPr lang="ru-RU" sz="2600" b="0" i="0" dirty="0" smtClean="0">
                <a:solidFill>
                  <a:srgbClr val="000000"/>
                </a:solidFill>
                <a:effectLst/>
                <a:latin typeface="tahoma" panose="020B0604030504040204" pitchFamily="34" charset="0"/>
              </a:rPr>
            </a:br>
            <a:endParaRPr lang="ru-RU" sz="2600" b="0" i="0" dirty="0" smtClean="0">
              <a:solidFill>
                <a:srgbClr val="000000"/>
              </a:solidFill>
              <a:effectLst/>
              <a:latin typeface="tahoma" panose="020B0604030504040204" pitchFamily="34" charset="0"/>
            </a:endParaRPr>
          </a:p>
          <a:p>
            <a:r>
              <a:rPr lang="ru-RU" sz="2600" b="0" i="0" dirty="0" smtClean="0">
                <a:solidFill>
                  <a:srgbClr val="000000"/>
                </a:solidFill>
                <a:effectLst/>
                <a:latin typeface="tahoma" panose="020B0604030504040204" pitchFamily="34" charset="0"/>
              </a:rPr>
              <a:t> наклейте лейкопластырь или изоляционную ленту на сухую подошву и каблук (крест-накрест) и  перед выходом натрите песком ;</a:t>
            </a:r>
            <a:br>
              <a:rPr lang="ru-RU" sz="2600" b="0" i="0" dirty="0" smtClean="0">
                <a:solidFill>
                  <a:srgbClr val="000000"/>
                </a:solidFill>
                <a:effectLst/>
                <a:latin typeface="tahoma" panose="020B0604030504040204" pitchFamily="34" charset="0"/>
              </a:rPr>
            </a:br>
            <a:r>
              <a:rPr lang="ru-RU" sz="2600" b="0" i="0" dirty="0" smtClean="0">
                <a:solidFill>
                  <a:srgbClr val="000000"/>
                </a:solidFill>
                <a:effectLst/>
                <a:latin typeface="tahoma" panose="020B0604030504040204" pitchFamily="34" charset="0"/>
              </a:rPr>
              <a:t> </a:t>
            </a:r>
          </a:p>
          <a:p>
            <a:r>
              <a:rPr lang="ru-RU" sz="2600" b="0" i="0" dirty="0" smtClean="0">
                <a:solidFill>
                  <a:srgbClr val="000000"/>
                </a:solidFill>
                <a:effectLst/>
                <a:latin typeface="tahoma" panose="020B0604030504040204" pitchFamily="34" charset="0"/>
              </a:rPr>
              <a:t>натрите наждачной бумагой подошву перед выходом, а лучше прикрепите его на подошву (от воды песчинки наждачной бумаги рано или поздно осыпаются);</a:t>
            </a:r>
            <a:br>
              <a:rPr lang="ru-RU" sz="2600" b="0" i="0" dirty="0" smtClean="0">
                <a:solidFill>
                  <a:srgbClr val="000000"/>
                </a:solidFill>
                <a:effectLst/>
                <a:latin typeface="tahoma" panose="020B0604030504040204" pitchFamily="34" charset="0"/>
              </a:rPr>
            </a:br>
            <a:endParaRPr lang="ru-RU" sz="2600" b="0" i="0" dirty="0" smtClean="0">
              <a:solidFill>
                <a:srgbClr val="000000"/>
              </a:solidFill>
              <a:effectLst/>
              <a:latin typeface="tahoma" panose="020B0604030504040204" pitchFamily="34" charset="0"/>
            </a:endParaRPr>
          </a:p>
          <a:p>
            <a:r>
              <a:rPr lang="ru-RU" sz="2600" b="0" i="0" dirty="0" smtClean="0">
                <a:solidFill>
                  <a:srgbClr val="000000"/>
                </a:solidFill>
                <a:effectLst/>
                <a:latin typeface="tahoma" panose="020B0604030504040204" pitchFamily="34" charset="0"/>
              </a:rPr>
              <a:t> намажьте на подошву клей типа «Момент» и поставьте обувь на песок, после чего смело выходите на улицу</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990725"/>
            <a:ext cx="3048000" cy="3048000"/>
          </a:xfrm>
          <a:prstGeom prst="rect">
            <a:avLst/>
          </a:prstGeom>
        </p:spPr>
      </p:pic>
    </p:spTree>
    <p:extLst>
      <p:ext uri="{BB962C8B-B14F-4D97-AF65-F5344CB8AC3E}">
        <p14:creationId xmlns:p14="http://schemas.microsoft.com/office/powerpoint/2010/main" val="153929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675" y="0"/>
            <a:ext cx="7991475" cy="53975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228600" lvl="0" indent="-228600">
              <a:spcBef>
                <a:spcPts val="1000"/>
              </a:spcBef>
            </a:pPr>
            <a:r>
              <a:rPr lang="ru-RU" sz="2400" b="1" i="1" dirty="0">
                <a:solidFill>
                  <a:srgbClr val="000000"/>
                </a:solidFill>
                <a:latin typeface="tahoma" panose="020B0604030504040204" pitchFamily="34" charset="0"/>
              </a:rPr>
              <a:t>Как можно уменьшить риск травм в гололед</a:t>
            </a:r>
            <a:r>
              <a:rPr lang="ru-RU" sz="2400" b="1" i="1" dirty="0" smtClean="0">
                <a:solidFill>
                  <a:srgbClr val="000000"/>
                </a:solidFill>
                <a:latin typeface="tahoma" panose="020B0604030504040204" pitchFamily="34" charset="0"/>
              </a:rPr>
              <a:t>:</a:t>
            </a:r>
            <a:endParaRPr lang="ru-RU" sz="7200" dirty="0"/>
          </a:p>
        </p:txBody>
      </p:sp>
      <p:sp>
        <p:nvSpPr>
          <p:cNvPr id="3" name="Объект 2"/>
          <p:cNvSpPr>
            <a:spLocks noGrp="1"/>
          </p:cNvSpPr>
          <p:nvPr>
            <p:ph idx="1"/>
          </p:nvPr>
        </p:nvSpPr>
        <p:spPr>
          <a:xfrm>
            <a:off x="266700" y="977900"/>
            <a:ext cx="11258550" cy="5880100"/>
          </a:xfrm>
        </p:spPr>
        <p:txBody>
          <a:bodyPr>
            <a:normAutofit/>
          </a:bodyPr>
          <a:lstStyle/>
          <a:p>
            <a:endParaRPr lang="ru-RU" b="0" i="0" dirty="0" smtClean="0">
              <a:solidFill>
                <a:srgbClr val="000000"/>
              </a:solidFill>
              <a:effectLst/>
              <a:latin typeface="tahoma" panose="020B0604030504040204" pitchFamily="34" charset="0"/>
            </a:endParaRPr>
          </a:p>
        </p:txBody>
      </p:sp>
    </p:spTree>
    <p:extLst>
      <p:ext uri="{BB962C8B-B14F-4D97-AF65-F5344CB8AC3E}">
        <p14:creationId xmlns:p14="http://schemas.microsoft.com/office/powerpoint/2010/main" val="1439007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0" dirty="0" smtClean="0">
                <a:solidFill>
                  <a:srgbClr val="003333"/>
                </a:solidFill>
                <a:effectLst/>
                <a:latin typeface="Arial" panose="020B0604020202020204" pitchFamily="34" charset="0"/>
              </a:rPr>
              <a:t>Требования безопасности для водителей в период гололёда на дорогах</a:t>
            </a:r>
            <a:br>
              <a:rPr lang="ru-RU" b="1" i="0" dirty="0" smtClean="0">
                <a:solidFill>
                  <a:srgbClr val="003333"/>
                </a:solidFill>
                <a:effectLst/>
                <a:latin typeface="Arial" panose="020B0604020202020204" pitchFamily="34" charset="0"/>
              </a:rPr>
            </a:br>
            <a:endParaRPr lang="ru-RU" dirty="0"/>
          </a:p>
        </p:txBody>
      </p:sp>
      <p:sp>
        <p:nvSpPr>
          <p:cNvPr id="3" name="Объект 2"/>
          <p:cNvSpPr>
            <a:spLocks noGrp="1"/>
          </p:cNvSpPr>
          <p:nvPr>
            <p:ph idx="1"/>
          </p:nvPr>
        </p:nvSpPr>
        <p:spPr>
          <a:xfrm>
            <a:off x="171450" y="1543050"/>
            <a:ext cx="11182350" cy="4938713"/>
          </a:xfrm>
        </p:spPr>
        <p:txBody>
          <a:bodyPr>
            <a:normAutofit fontScale="55000" lnSpcReduction="20000"/>
          </a:bodyPr>
          <a:lstStyle/>
          <a:p>
            <a:pPr marL="514350" indent="-514350">
              <a:buAutoNum type="arabicPeriod"/>
            </a:pPr>
            <a:r>
              <a:rPr lang="ru-RU" b="0" i="0" dirty="0" smtClean="0">
                <a:solidFill>
                  <a:srgbClr val="000000"/>
                </a:solidFill>
                <a:effectLst/>
                <a:latin typeface="Arial" panose="020B0604020202020204" pitchFamily="34" charset="0"/>
              </a:rPr>
              <a:t>При передвижении по гололеду будьте предельно внимательными, не отвлекайтесь на посторонние дела (разговоры по мобильному телефону и др.).</a:t>
            </a:r>
            <a:r>
              <a:rPr lang="ru-RU" dirty="0" smtClean="0"/>
              <a:t/>
            </a:r>
            <a:br>
              <a:rPr lang="ru-RU" dirty="0" smtClean="0"/>
            </a:br>
            <a:endParaRPr lang="ru-RU" dirty="0" smtClean="0"/>
          </a:p>
          <a:p>
            <a:pPr marL="514350" indent="-514350">
              <a:buAutoNum type="arabicPeriod"/>
            </a:pPr>
            <a:r>
              <a:rPr lang="ru-RU" b="0" i="0" dirty="0" smtClean="0">
                <a:solidFill>
                  <a:srgbClr val="000000"/>
                </a:solidFill>
                <a:effectLst/>
                <a:latin typeface="Arial" panose="020B0604020202020204" pitchFamily="34" charset="0"/>
              </a:rPr>
              <a:t>Всегда смотрите перед собой под ноги, наступайте на полную ступню, ноги должны быть расслаблены и слегка согнуты в коленях.</a:t>
            </a:r>
            <a:r>
              <a:rPr lang="ru-RU" dirty="0" smtClean="0"/>
              <a:t/>
            </a:r>
            <a:br>
              <a:rPr lang="ru-RU" dirty="0" smtClean="0"/>
            </a:br>
            <a:endParaRPr lang="ru-RU" dirty="0" smtClean="0"/>
          </a:p>
          <a:p>
            <a:pPr marL="514350" indent="-514350">
              <a:buAutoNum type="arabicPeriod"/>
            </a:pPr>
            <a:r>
              <a:rPr lang="ru-RU" b="0" i="0" dirty="0" smtClean="0">
                <a:solidFill>
                  <a:srgbClr val="000000"/>
                </a:solidFill>
                <a:effectLst/>
                <a:latin typeface="Arial" panose="020B0604020202020204" pitchFamily="34" charset="0"/>
              </a:rPr>
              <a:t>Следует обратить внимание женщин на правильный выбор обуви (обувь на каблуках, на платформе, это практически стопроцентная гарантия оказаться в лучшем случае на приеме у травматолога). Обувь должна быть на ровной подошве, выполненной из нескользящего материала с нанесением рифлёного узора. Можно прибегнуть к народным средствам защиты от падения на гололеде (наклеить пластырь или наждачную бумагу на подошву и т.д.). В любом спортивном магазине можно приобрести специальные приспособления на обувь для ходьбы по гололеду, которые более надежны и долговечны.</a:t>
            </a:r>
            <a:r>
              <a:rPr lang="ru-RU" dirty="0" smtClean="0"/>
              <a:t/>
            </a:r>
            <a:br>
              <a:rPr lang="ru-RU" dirty="0" smtClean="0"/>
            </a:br>
            <a:endParaRPr lang="ru-RU" dirty="0" smtClean="0"/>
          </a:p>
          <a:p>
            <a:pPr marL="514350" indent="-514350">
              <a:buAutoNum type="arabicPeriod"/>
            </a:pPr>
            <a:r>
              <a:rPr lang="ru-RU" b="0" i="0" dirty="0" smtClean="0">
                <a:solidFill>
                  <a:srgbClr val="000000"/>
                </a:solidFill>
                <a:effectLst/>
                <a:latin typeface="Arial" panose="020B0604020202020204" pitchFamily="34" charset="0"/>
              </a:rPr>
              <a:t> Не держите руки в карманах, это позволит Вам удержать равновесие на гололеде.</a:t>
            </a:r>
            <a:r>
              <a:rPr lang="ru-RU" dirty="0" smtClean="0"/>
              <a:t/>
            </a:r>
            <a:br>
              <a:rPr lang="ru-RU" dirty="0" smtClean="0"/>
            </a:br>
            <a:endParaRPr lang="ru-RU" dirty="0" smtClean="0"/>
          </a:p>
          <a:p>
            <a:pPr marL="514350" indent="-514350">
              <a:buAutoNum type="arabicPeriod"/>
            </a:pPr>
            <a:r>
              <a:rPr lang="ru-RU" b="0" i="0" dirty="0" smtClean="0">
                <a:solidFill>
                  <a:srgbClr val="000000"/>
                </a:solidFill>
                <a:effectLst/>
                <a:latin typeface="Arial" panose="020B0604020202020204" pitchFamily="34" charset="0"/>
              </a:rPr>
              <a:t>Проезжую часть переходите с особой бдительностью, под прямым углом и не в коем случае не перебегайте дорогу перед приближающимся транспортным средством.</a:t>
            </a:r>
            <a:r>
              <a:rPr lang="ru-RU" dirty="0" smtClean="0"/>
              <a:t/>
            </a:r>
            <a:br>
              <a:rPr lang="ru-RU" dirty="0" smtClean="0"/>
            </a:br>
            <a:endParaRPr lang="ru-RU" dirty="0" smtClean="0"/>
          </a:p>
          <a:p>
            <a:pPr marL="514350" indent="-514350">
              <a:buAutoNum type="arabicPeriod"/>
            </a:pPr>
            <a:r>
              <a:rPr lang="ru-RU" b="0" i="0" dirty="0" smtClean="0">
                <a:solidFill>
                  <a:srgbClr val="000000"/>
                </a:solidFill>
                <a:effectLst/>
                <a:latin typeface="Arial" panose="020B0604020202020204" pitchFamily="34" charset="0"/>
              </a:rPr>
              <a:t>Помните, что тротуары, остановки городского транспорта, ступеньки при входе в магазины, метро, даже крыльцо собственного дома – это места, где чаще всего падают люди.</a:t>
            </a:r>
            <a:r>
              <a:rPr lang="ru-RU" dirty="0" smtClean="0"/>
              <a:t/>
            </a:r>
            <a:br>
              <a:rPr lang="ru-RU" dirty="0" smtClean="0"/>
            </a:br>
            <a:endParaRPr lang="ru-RU" dirty="0" smtClean="0"/>
          </a:p>
          <a:p>
            <a:pPr marL="514350" indent="-514350">
              <a:buAutoNum type="arabicPeriod"/>
            </a:pPr>
            <a:r>
              <a:rPr lang="ru-RU" b="0" i="0" dirty="0" smtClean="0">
                <a:solidFill>
                  <a:srgbClr val="000000"/>
                </a:solidFill>
                <a:effectLst/>
                <a:latin typeface="Arial" panose="020B0604020202020204" pitchFamily="34" charset="0"/>
              </a:rPr>
              <a:t>При выходе на улицу, продумайте наиболее безопасный маршрут передвижения. Не проходите под балконами, по </a:t>
            </a:r>
            <a:r>
              <a:rPr lang="ru-RU" b="0" i="0" dirty="0" err="1" smtClean="0">
                <a:solidFill>
                  <a:srgbClr val="000000"/>
                </a:solidFill>
                <a:effectLst/>
                <a:latin typeface="Arial" panose="020B0604020202020204" pitchFamily="34" charset="0"/>
              </a:rPr>
              <a:t>отмостке</a:t>
            </a:r>
            <a:r>
              <a:rPr lang="ru-RU" b="0" i="0" dirty="0" smtClean="0">
                <a:solidFill>
                  <a:srgbClr val="000000"/>
                </a:solidFill>
                <a:effectLst/>
                <a:latin typeface="Arial" panose="020B0604020202020204" pitchFamily="34" charset="0"/>
              </a:rPr>
              <a:t> вдоль зданий, обращайте внимание на образовавшиеся сосульки по маршруту Вашего передвижения.</a:t>
            </a:r>
            <a:endParaRPr lang="ru-RU" dirty="0"/>
          </a:p>
        </p:txBody>
      </p:sp>
    </p:spTree>
    <p:extLst>
      <p:ext uri="{BB962C8B-B14F-4D97-AF65-F5344CB8AC3E}">
        <p14:creationId xmlns:p14="http://schemas.microsoft.com/office/powerpoint/2010/main" val="3605226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lvl="0"/>
            <a:endParaRPr lang="ru-RU" sz="1800" dirty="0">
              <a:solidFill>
                <a:prstClr val="black"/>
              </a:solidFill>
            </a:endParaRPr>
          </a:p>
          <a:p>
            <a:endParaRPr lang="ru-RU" dirty="0"/>
          </a:p>
        </p:txBody>
      </p:sp>
    </p:spTree>
    <p:extLst>
      <p:ext uri="{BB962C8B-B14F-4D97-AF65-F5344CB8AC3E}">
        <p14:creationId xmlns:p14="http://schemas.microsoft.com/office/powerpoint/2010/main" val="761833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196</Words>
  <Application>Microsoft Office PowerPoint</Application>
  <PresentationFormat>Широкоэкранный</PresentationFormat>
  <Paragraphs>21</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tahoma</vt:lpstr>
      <vt:lpstr>Trebuchet MS</vt:lpstr>
      <vt:lpstr>Тема Office</vt:lpstr>
      <vt:lpstr>Гололёд!!!</vt:lpstr>
      <vt:lpstr>Гололед и гололедица</vt:lpstr>
      <vt:lpstr>При гололеде значительно увеличивается количество уличных травм: ушибы, вывихи и переломы. По данным медиков, в такие дни количество пострадавших увеличивается в 2 раза. Чтобы не попасть в число пострадавших, надо выполнять следующие правила:</vt:lpstr>
      <vt:lpstr>Презентация PowerPoint</vt:lpstr>
      <vt:lpstr>Перед выходом  из дома: </vt:lpstr>
      <vt:lpstr>Как можно уменьшить риск травм в гололед:</vt:lpstr>
      <vt:lpstr>Требования безопасности для водителей в период гололёда на дорогах </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Гололёд!!!</dc:title>
  <dc:creator>Elen</dc:creator>
  <cp:lastModifiedBy>Elen</cp:lastModifiedBy>
  <cp:revision>6</cp:revision>
  <dcterms:created xsi:type="dcterms:W3CDTF">2014-01-28T14:30:53Z</dcterms:created>
  <dcterms:modified xsi:type="dcterms:W3CDTF">2014-01-28T15:10:15Z</dcterms:modified>
</cp:coreProperties>
</file>