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85A205-E286-428B-8177-2E2101ABF4B0}" type="datetimeFigureOut">
              <a:rPr lang="ru-RU" smtClean="0"/>
              <a:t>16.12.2013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A3EC403-203F-40C2-978F-3A68EE6855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785926"/>
            <a:ext cx="8286808" cy="1470025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ринку землі в Україні. Проблеми формування та напрями подальшого розвитку.</a:t>
            </a:r>
            <a:endParaRPr lang="uk-UA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857232"/>
            <a:ext cx="6400800" cy="17526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Презентація </a:t>
            </a:r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економіки за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емою: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7166"/>
            <a:ext cx="8786842" cy="678661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Національним</a:t>
            </a:r>
            <a:r>
              <a:rPr lang="ru-RU" dirty="0" smtClean="0"/>
              <a:t> </a:t>
            </a:r>
            <a:r>
              <a:rPr lang="ru-RU" dirty="0" smtClean="0"/>
              <a:t>планом </a:t>
            </a:r>
            <a:r>
              <a:rPr lang="ru-RU" dirty="0" err="1" smtClean="0"/>
              <a:t>дій</a:t>
            </a:r>
            <a:r>
              <a:rPr lang="ru-RU" dirty="0" smtClean="0"/>
              <a:t> на 2013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реформ на 2010 – 2014 роки “</a:t>
            </a:r>
            <a:r>
              <a:rPr lang="ru-RU" dirty="0" err="1" smtClean="0"/>
              <a:t>Заможне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, </a:t>
            </a:r>
            <a:r>
              <a:rPr lang="ru-RU" dirty="0" err="1" smtClean="0"/>
              <a:t>конкурентоспроможна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, </a:t>
            </a:r>
            <a:r>
              <a:rPr lang="ru-RU" dirty="0" err="1" smtClean="0"/>
              <a:t>ефективна</a:t>
            </a:r>
            <a:r>
              <a:rPr lang="ru-RU" dirty="0" smtClean="0"/>
              <a:t> держава”, </a:t>
            </a:r>
            <a:r>
              <a:rPr lang="ru-RU" dirty="0" err="1" smtClean="0"/>
              <a:t>затверджена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smtClean="0"/>
              <a:t>12 </a:t>
            </a:r>
            <a:r>
              <a:rPr lang="ru-RU" dirty="0" err="1" smtClean="0"/>
              <a:t>березня</a:t>
            </a:r>
            <a:r>
              <a:rPr lang="ru-RU" dirty="0" smtClean="0"/>
              <a:t> 2013 року № 128/2013, </a:t>
            </a:r>
            <a:r>
              <a:rPr lang="ru-RU" dirty="0" err="1" smtClean="0"/>
              <a:t>передбачено</a:t>
            </a:r>
            <a:r>
              <a:rPr lang="ru-RU" dirty="0" smtClean="0"/>
              <a:t>:</a:t>
            </a:r>
          </a:p>
          <a:p>
            <a:pPr algn="just">
              <a:buNone/>
            </a:pP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прозорий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земель, </a:t>
            </a:r>
            <a:endParaRPr lang="ru-RU" dirty="0" smtClean="0"/>
          </a:p>
          <a:p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ефективний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обороту земель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ru-RU" dirty="0" err="1" smtClean="0"/>
              <a:t>визначити</a:t>
            </a:r>
            <a:r>
              <a:rPr lang="ru-RU" dirty="0" smtClean="0"/>
              <a:t> коло </a:t>
            </a:r>
            <a:r>
              <a:rPr lang="ru-RU" dirty="0" err="1" smtClean="0"/>
              <a:t>набувачів</a:t>
            </a:r>
            <a:r>
              <a:rPr lang="ru-RU" dirty="0" smtClean="0"/>
              <a:t> прав </a:t>
            </a:r>
            <a:r>
              <a:rPr lang="ru-RU" dirty="0" err="1" smtClean="0"/>
              <a:t>власності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endParaRPr lang="ru-RU" dirty="0" smtClean="0"/>
          </a:p>
          <a:p>
            <a:pPr>
              <a:lnSpc>
                <a:spcPct val="110000"/>
              </a:lnSpc>
            </a:pP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прозорість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сільськогосподарськими</a:t>
            </a:r>
            <a:r>
              <a:rPr lang="ru-RU" dirty="0" smtClean="0"/>
              <a:t> землями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врегулювати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граничних</a:t>
            </a:r>
            <a:r>
              <a:rPr lang="ru-RU" dirty="0" smtClean="0"/>
              <a:t> </a:t>
            </a:r>
            <a:r>
              <a:rPr lang="ru-RU" dirty="0" err="1" smtClean="0"/>
              <a:t>площ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</a:p>
          <a:p>
            <a:pPr>
              <a:lnSpc>
                <a:spcPct val="110000"/>
              </a:lnSpc>
            </a:pPr>
            <a:r>
              <a:rPr lang="ru-RU" dirty="0" err="1" smtClean="0"/>
              <a:t>зняття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землекористування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30352"/>
            <a:ext cx="9144000" cy="4187952"/>
          </a:xfrm>
        </p:spPr>
        <p:txBody>
          <a:bodyPr/>
          <a:lstStyle/>
          <a:p>
            <a:r>
              <a:rPr lang="ru-RU" dirty="0" err="1" smtClean="0"/>
              <a:t>Якщо</a:t>
            </a:r>
            <a:r>
              <a:rPr lang="ru-RU" dirty="0" smtClean="0"/>
              <a:t> на ринку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земель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мораторій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обмежує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виключно</a:t>
            </a:r>
            <a:r>
              <a:rPr lang="ru-RU" dirty="0" smtClean="0"/>
              <a:t> </a:t>
            </a:r>
            <a:r>
              <a:rPr lang="ru-RU" dirty="0" err="1" smtClean="0"/>
              <a:t>орендою</a:t>
            </a:r>
            <a:r>
              <a:rPr lang="ru-RU" dirty="0" smtClean="0"/>
              <a:t> та </a:t>
            </a:r>
            <a:r>
              <a:rPr lang="ru-RU" dirty="0" err="1" smtClean="0"/>
              <a:t>успадкуванням</a:t>
            </a:r>
            <a:r>
              <a:rPr lang="ru-RU" dirty="0" smtClean="0"/>
              <a:t>, то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несільськогосподарських</a:t>
            </a:r>
            <a:r>
              <a:rPr lang="ru-RU" dirty="0" smtClean="0"/>
              <a:t> земель активно </a:t>
            </a:r>
            <a:r>
              <a:rPr lang="ru-RU" dirty="0" err="1" smtClean="0"/>
              <a:t>розвивається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20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на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форм </a:t>
            </a:r>
            <a:r>
              <a:rPr lang="ru-RU" dirty="0" err="1" smtClean="0"/>
              <a:t>цивільно-правових</a:t>
            </a:r>
            <a:r>
              <a:rPr lang="ru-RU" dirty="0" smtClean="0"/>
              <a:t> </a:t>
            </a:r>
            <a:r>
              <a:rPr lang="ru-RU" dirty="0" err="1" smtClean="0"/>
              <a:t>угод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7170" name="Picture 2" descr="D:\Test\Desktop\70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714752"/>
            <a:ext cx="3071834" cy="2430683"/>
          </a:xfrm>
          <a:prstGeom prst="rect">
            <a:avLst/>
          </a:prstGeom>
          <a:noFill/>
        </p:spPr>
      </p:pic>
      <p:pic>
        <p:nvPicPr>
          <p:cNvPr id="7171" name="Picture 3" descr="D:\Test\Desktop\4JKT_25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48152" y="3643314"/>
            <a:ext cx="4291611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183880" cy="3143272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/>
              <a:t>Виконала:</a:t>
            </a:r>
          </a:p>
          <a:p>
            <a:pPr algn="ctr">
              <a:buNone/>
            </a:pPr>
            <a:r>
              <a:rPr lang="uk-UA" dirty="0" smtClean="0"/>
              <a:t>у</a:t>
            </a:r>
            <a:r>
              <a:rPr lang="uk-UA" dirty="0" smtClean="0"/>
              <a:t>чениця 11-А класу</a:t>
            </a:r>
          </a:p>
          <a:p>
            <a:pPr algn="ctr">
              <a:buNone/>
            </a:pPr>
            <a:r>
              <a:rPr lang="uk-UA" dirty="0" smtClean="0"/>
              <a:t>ХСШ №155</a:t>
            </a:r>
          </a:p>
          <a:p>
            <a:pPr algn="ctr">
              <a:buNone/>
            </a:pPr>
            <a:r>
              <a:rPr lang="uk-UA" dirty="0" err="1" smtClean="0"/>
              <a:t>Татарінцева</a:t>
            </a:r>
            <a:r>
              <a:rPr lang="uk-UA" dirty="0" smtClean="0"/>
              <a:t> Юлія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928670"/>
            <a:ext cx="4929222" cy="685804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Україна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володіє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значним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земельним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потенціалом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становить 5,7 %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території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Європи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60,3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гектарів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70 %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становлять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угіддя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найкращою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світі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родючістю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Test\Desktop\zeml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1" y="3714752"/>
            <a:ext cx="3800467" cy="1830668"/>
          </a:xfrm>
          <a:prstGeom prst="rect">
            <a:avLst/>
          </a:prstGeom>
          <a:noFill/>
        </p:spPr>
      </p:pic>
      <p:pic>
        <p:nvPicPr>
          <p:cNvPr id="1027" name="Picture 3" descr="D:\Test\Desktop\uazem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000108"/>
            <a:ext cx="385765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Test\Desktop\zemfond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42918"/>
            <a:ext cx="8146439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3880" cy="1051560"/>
          </a:xfrm>
        </p:spPr>
        <p:txBody>
          <a:bodyPr/>
          <a:lstStyle/>
          <a:p>
            <a:r>
              <a:rPr lang="uk-UA" dirty="0" smtClean="0"/>
              <a:t>Формування ринку землі.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183880" cy="418795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Реформування земельних відносин в Україні розпочалося у 1991 році. Відбулися докорінні зміни форм власності на землю, розв’язано проблему забезпечення громадян земельними ділянками, введено плату за землекористування, створено передумови формування ринку землі.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4187952"/>
          </a:xfrm>
        </p:spPr>
        <p:txBody>
          <a:bodyPr>
            <a:normAutofit/>
          </a:bodyPr>
          <a:lstStyle/>
          <a:p>
            <a:r>
              <a:rPr lang="ru-RU" sz="1900" b="1" dirty="0" err="1" smtClean="0"/>
              <a:t>Земельний</a:t>
            </a:r>
            <a:r>
              <a:rPr lang="ru-RU" sz="1900" b="1" dirty="0" smtClean="0"/>
              <a:t> кодекс </a:t>
            </a:r>
            <a:r>
              <a:rPr lang="ru-RU" sz="1900" b="1" dirty="0" err="1" smtClean="0"/>
              <a:t>України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був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прийнятий</a:t>
            </a:r>
            <a:r>
              <a:rPr lang="ru-RU" sz="1900" b="1" dirty="0" smtClean="0"/>
              <a:t> в </a:t>
            </a:r>
            <a:r>
              <a:rPr lang="ru-RU" sz="1900" b="1" dirty="0" err="1" smtClean="0"/>
              <a:t>жовтні</a:t>
            </a:r>
            <a:r>
              <a:rPr lang="ru-RU" sz="1900" b="1" dirty="0" smtClean="0"/>
              <a:t> 2001 року. </a:t>
            </a:r>
            <a:endParaRPr lang="ru-RU" sz="1900" b="1" dirty="0" smtClean="0"/>
          </a:p>
          <a:p>
            <a:r>
              <a:rPr lang="ru-RU" sz="1900" b="1" dirty="0" smtClean="0"/>
              <a:t>В </a:t>
            </a:r>
            <a:r>
              <a:rPr lang="ru-RU" sz="1900" b="1" dirty="0" err="1" smtClean="0"/>
              <a:t>ході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земельної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реформи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в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Україні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переважна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більшість</a:t>
            </a:r>
            <a:r>
              <a:rPr lang="ru-RU" sz="1900" b="1" dirty="0" smtClean="0"/>
              <a:t> селян </a:t>
            </a:r>
            <a:r>
              <a:rPr lang="ru-RU" sz="1900" b="1" dirty="0" err="1" smtClean="0"/>
              <a:t>отримала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державні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акти</a:t>
            </a:r>
            <a:r>
              <a:rPr lang="ru-RU" sz="1900" b="1" dirty="0" smtClean="0"/>
              <a:t> на </a:t>
            </a:r>
            <a:r>
              <a:rPr lang="ru-RU" sz="1900" b="1" dirty="0" err="1" smtClean="0"/>
              <a:t>земельні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ділянки</a:t>
            </a:r>
            <a:r>
              <a:rPr lang="ru-RU" sz="1900" b="1" dirty="0" smtClean="0"/>
              <a:t>. </a:t>
            </a:r>
            <a:endParaRPr lang="ru-RU" sz="1900" b="1" dirty="0" smtClean="0"/>
          </a:p>
          <a:p>
            <a:r>
              <a:rPr lang="ru-RU" sz="1900" b="1" dirty="0" err="1" smtClean="0"/>
              <a:t>Лише</a:t>
            </a:r>
            <a:r>
              <a:rPr lang="ru-RU" sz="1900" b="1" dirty="0" smtClean="0"/>
              <a:t> 10 % земель </a:t>
            </a:r>
            <a:r>
              <a:rPr lang="ru-RU" sz="1900" b="1" dirty="0" err="1" smtClean="0"/>
              <a:t>сільськогосподарського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призначення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належить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місцевим</a:t>
            </a:r>
            <a:r>
              <a:rPr lang="ru-RU" sz="1900" b="1" dirty="0" smtClean="0"/>
              <a:t> радам.</a:t>
            </a:r>
            <a:endParaRPr lang="ru-RU" sz="1900" b="1" dirty="0"/>
          </a:p>
        </p:txBody>
      </p:sp>
      <p:pic>
        <p:nvPicPr>
          <p:cNvPr id="3074" name="Picture 2" descr="D:\Test\Desktop\asigurare-ag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500306"/>
            <a:ext cx="4929222" cy="3321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02" y="428604"/>
            <a:ext cx="8643998" cy="1051560"/>
          </a:xfrm>
        </p:spPr>
        <p:txBody>
          <a:bodyPr>
            <a:noAutofit/>
          </a:bodyPr>
          <a:lstStyle/>
          <a:p>
            <a:r>
              <a:rPr lang="ru-RU" sz="2500" dirty="0" err="1" smtClean="0"/>
              <a:t>Ч</a:t>
            </a:r>
            <a:r>
              <a:rPr lang="ru-RU" sz="2500" dirty="0" err="1" smtClean="0"/>
              <a:t>инники</a:t>
            </a:r>
            <a:r>
              <a:rPr lang="ru-RU" sz="2500" dirty="0" smtClean="0"/>
              <a:t>, </a:t>
            </a:r>
            <a:r>
              <a:rPr lang="ru-RU" sz="2500" dirty="0" err="1" smtClean="0"/>
              <a:t>які</a:t>
            </a:r>
            <a:r>
              <a:rPr lang="ru-RU" sz="2500" dirty="0" smtClean="0"/>
              <a:t> </a:t>
            </a:r>
            <a:r>
              <a:rPr lang="ru-RU" sz="2500" dirty="0" err="1" smtClean="0"/>
              <a:t>стримують</a:t>
            </a:r>
            <a:r>
              <a:rPr lang="ru-RU" sz="2500" dirty="0" smtClean="0"/>
              <a:t> </a:t>
            </a:r>
            <a:r>
              <a:rPr lang="ru-RU" sz="2500" dirty="0" err="1" smtClean="0"/>
              <a:t>розвиток</a:t>
            </a:r>
            <a:r>
              <a:rPr lang="ru-RU" sz="2500" dirty="0" smtClean="0"/>
              <a:t> </a:t>
            </a:r>
            <a:r>
              <a:rPr lang="ru-RU" sz="2500" dirty="0" smtClean="0"/>
              <a:t>ринку </a:t>
            </a:r>
            <a:r>
              <a:rPr lang="ru-RU" sz="2500" dirty="0" err="1" smtClean="0"/>
              <a:t>сільськогосподарських</a:t>
            </a:r>
            <a:r>
              <a:rPr lang="ru-RU" sz="2500" dirty="0" smtClean="0"/>
              <a:t> </a:t>
            </a:r>
            <a:r>
              <a:rPr lang="ru-RU" sz="2500" dirty="0" smtClean="0"/>
              <a:t>земель в </a:t>
            </a:r>
            <a:r>
              <a:rPr lang="ru-RU" sz="2500" dirty="0" err="1" smtClean="0"/>
              <a:t>Україні</a:t>
            </a:r>
            <a:r>
              <a:rPr lang="ru-RU" sz="2500" dirty="0" smtClean="0"/>
              <a:t>:</a:t>
            </a:r>
            <a:endParaRPr lang="ru-RU" sz="2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43050"/>
            <a:ext cx="8501122" cy="4187952"/>
          </a:xfrm>
        </p:spPr>
        <p:txBody>
          <a:bodyPr>
            <a:normAutofit/>
          </a:bodyPr>
          <a:lstStyle/>
          <a:p>
            <a:r>
              <a:rPr lang="ru-RU" sz="2000" b="1" dirty="0" err="1" smtClean="0"/>
              <a:t>відсутність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дієвих</a:t>
            </a:r>
            <a:r>
              <a:rPr lang="ru-RU" sz="2000" b="1" dirty="0" smtClean="0"/>
              <a:t> методик </a:t>
            </a:r>
            <a:r>
              <a:rPr lang="ru-RU" sz="2000" b="1" dirty="0" err="1" smtClean="0"/>
              <a:t>оцінки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вартості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сільськогосподарських</a:t>
            </a:r>
            <a:r>
              <a:rPr lang="ru-RU" sz="2000" b="1" dirty="0" smtClean="0"/>
              <a:t> земель;</a:t>
            </a:r>
          </a:p>
          <a:p>
            <a:r>
              <a:rPr lang="ru-RU" sz="2000" b="1" dirty="0" err="1" smtClean="0"/>
              <a:t>недостатність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досвіду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функціонування</a:t>
            </a:r>
            <a:r>
              <a:rPr lang="ru-RU" sz="2000" b="1" dirty="0" smtClean="0"/>
              <a:t> ринку </a:t>
            </a:r>
            <a:r>
              <a:rPr lang="ru-RU" sz="2000" b="1" dirty="0" err="1" smtClean="0"/>
              <a:t>землі</a:t>
            </a:r>
            <a:r>
              <a:rPr lang="ru-RU" sz="2000" b="1" dirty="0" smtClean="0"/>
              <a:t>;</a:t>
            </a:r>
          </a:p>
          <a:p>
            <a:r>
              <a:rPr lang="ru-RU" sz="2000" b="1" dirty="0" err="1" smtClean="0"/>
              <a:t>неефективність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системи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реєстрації</a:t>
            </a:r>
            <a:r>
              <a:rPr lang="ru-RU" sz="2000" b="1" dirty="0" smtClean="0"/>
              <a:t> прав </a:t>
            </a:r>
            <a:r>
              <a:rPr lang="ru-RU" sz="2000" b="1" dirty="0" err="1" smtClean="0"/>
              <a:t>власності</a:t>
            </a:r>
            <a:r>
              <a:rPr lang="ru-RU" sz="2000" b="1" dirty="0" smtClean="0"/>
              <a:t> на землю та </a:t>
            </a:r>
            <a:r>
              <a:rPr lang="ru-RU" sz="2000" b="1" dirty="0" err="1" smtClean="0"/>
              <a:t>інше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нерухоме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майно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досвіду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її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ведення</a:t>
            </a:r>
            <a:r>
              <a:rPr lang="ru-RU" sz="2000" b="1" dirty="0" smtClean="0"/>
              <a:t>;</a:t>
            </a:r>
          </a:p>
          <a:p>
            <a:r>
              <a:rPr lang="ru-RU" sz="2000" b="1" dirty="0" err="1" smtClean="0"/>
              <a:t>переважання</a:t>
            </a:r>
            <a:r>
              <a:rPr lang="ru-RU" sz="2000" b="1" dirty="0" smtClean="0"/>
              <a:t> </a:t>
            </a:r>
            <a:r>
              <a:rPr lang="ru-RU" sz="2000" b="1" dirty="0" smtClean="0"/>
              <a:t>на ринку </a:t>
            </a:r>
            <a:r>
              <a:rPr lang="ru-RU" sz="2000" b="1" dirty="0" err="1" smtClean="0"/>
              <a:t>оренди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землі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правонаступників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колективних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підприємств</a:t>
            </a:r>
            <a:r>
              <a:rPr lang="ru-RU" sz="2000" b="1" dirty="0" smtClean="0"/>
              <a:t>;</a:t>
            </a:r>
          </a:p>
          <a:p>
            <a:r>
              <a:rPr lang="ru-RU" sz="2000" b="1" dirty="0" err="1" smtClean="0"/>
              <a:t>неефективна</a:t>
            </a:r>
            <a:r>
              <a:rPr lang="ru-RU" sz="2000" b="1" dirty="0" smtClean="0"/>
              <a:t> </a:t>
            </a:r>
            <a:r>
              <a:rPr lang="ru-RU" sz="2000" b="1" dirty="0" smtClean="0"/>
              <a:t>структура </a:t>
            </a:r>
            <a:r>
              <a:rPr lang="ru-RU" sz="2000" b="1" dirty="0" err="1" smtClean="0"/>
              <a:t>власників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земельних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паїв</a:t>
            </a:r>
            <a:r>
              <a:rPr lang="ru-RU" sz="2000" b="1" dirty="0" smtClean="0"/>
              <a:t>;</a:t>
            </a:r>
          </a:p>
          <a:p>
            <a:r>
              <a:rPr lang="ru-RU" sz="2000" b="1" dirty="0" err="1" smtClean="0"/>
              <a:t>низький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рівень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орендної</a:t>
            </a:r>
            <a:r>
              <a:rPr lang="ru-RU" sz="2000" b="1" dirty="0" smtClean="0"/>
              <a:t> </a:t>
            </a:r>
            <a:r>
              <a:rPr lang="ru-RU" sz="2000" b="1" dirty="0" smtClean="0"/>
              <a:t>плати;</a:t>
            </a:r>
          </a:p>
          <a:p>
            <a:r>
              <a:rPr lang="ru-RU" sz="2000" b="1" dirty="0" err="1" smtClean="0"/>
              <a:t>переважання</a:t>
            </a:r>
            <a:r>
              <a:rPr lang="ru-RU" sz="2000" b="1" dirty="0" smtClean="0"/>
              <a:t> </a:t>
            </a:r>
            <a:r>
              <a:rPr lang="ru-RU" sz="2000" b="1" dirty="0" smtClean="0"/>
              <a:t>на ринку </a:t>
            </a:r>
            <a:r>
              <a:rPr lang="ru-RU" sz="2000" b="1" dirty="0" err="1" smtClean="0"/>
              <a:t>короткострокових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договорів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оренди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землі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286388"/>
            <a:ext cx="8183880" cy="1160164"/>
          </a:xfrm>
        </p:spPr>
        <p:txBody>
          <a:bodyPr>
            <a:noAutofit/>
          </a:bodyPr>
          <a:lstStyle/>
          <a:p>
            <a:r>
              <a:rPr lang="ru-RU" sz="1800" dirty="0" smtClean="0"/>
              <a:t>Структура </a:t>
            </a:r>
            <a:r>
              <a:rPr lang="ru-RU" sz="1800" dirty="0" err="1" smtClean="0"/>
              <a:t>договорів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оренди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земельних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паїв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за </a:t>
            </a:r>
            <a:r>
              <a:rPr lang="ru-RU" sz="1800" dirty="0" err="1" smtClean="0"/>
              <a:t>рівнем</a:t>
            </a:r>
            <a:r>
              <a:rPr lang="ru-RU" sz="1800" dirty="0" smtClean="0"/>
              <a:t> </a:t>
            </a:r>
            <a:r>
              <a:rPr lang="ru-RU" sz="1800" dirty="0" err="1" smtClean="0"/>
              <a:t>орендної</a:t>
            </a:r>
            <a:r>
              <a:rPr lang="ru-RU" sz="1800" dirty="0" smtClean="0"/>
              <a:t> плати в 2006 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, тис. шт. та %.</a:t>
            </a:r>
            <a:endParaRPr lang="ru-RU" sz="1800" dirty="0"/>
          </a:p>
        </p:txBody>
      </p:sp>
      <p:pic>
        <p:nvPicPr>
          <p:cNvPr id="4098" name="Picture 2" descr="D:\Test\Documents\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290"/>
            <a:ext cx="7385934" cy="49293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429264"/>
            <a:ext cx="8183880" cy="10515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Структура </a:t>
            </a:r>
            <a:r>
              <a:rPr lang="ru-RU" sz="1800" dirty="0" err="1" smtClean="0"/>
              <a:t>договорів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оренди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земельних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паїв</a:t>
            </a:r>
            <a:r>
              <a:rPr lang="ru-RU" sz="1800" dirty="0" smtClean="0"/>
              <a:t> в </a:t>
            </a:r>
            <a:r>
              <a:rPr lang="ru-RU" sz="1800" dirty="0" err="1" smtClean="0"/>
              <a:t>Україні</a:t>
            </a:r>
            <a:r>
              <a:rPr lang="ru-RU" sz="1800" dirty="0" smtClean="0"/>
              <a:t> за </a:t>
            </a:r>
            <a:r>
              <a:rPr lang="ru-RU" sz="1800" dirty="0" err="1" smtClean="0"/>
              <a:t>терміном</a:t>
            </a:r>
            <a:r>
              <a:rPr lang="ru-RU" sz="1800" dirty="0" smtClean="0"/>
              <a:t> </a:t>
            </a:r>
            <a:r>
              <a:rPr lang="ru-RU" sz="1800" dirty="0" err="1" smtClean="0"/>
              <a:t>дії</a:t>
            </a:r>
            <a:r>
              <a:rPr lang="ru-RU" sz="1800" dirty="0" smtClean="0"/>
              <a:t> станом на 1 </a:t>
            </a:r>
            <a:r>
              <a:rPr lang="ru-RU" sz="1800" dirty="0" err="1" smtClean="0"/>
              <a:t>січня</a:t>
            </a:r>
            <a:r>
              <a:rPr lang="ru-RU" sz="1800" dirty="0" smtClean="0"/>
              <a:t> 2007 року, тис. </a:t>
            </a:r>
            <a:r>
              <a:rPr lang="ru-RU" sz="1800" dirty="0" err="1" smtClean="0"/>
              <a:t>договорів</a:t>
            </a:r>
            <a:endParaRPr lang="ru-RU" sz="1800" dirty="0"/>
          </a:p>
        </p:txBody>
      </p:sp>
      <p:pic>
        <p:nvPicPr>
          <p:cNvPr id="5122" name="Picture 2" descr="D:\Test\Documents\image0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290"/>
            <a:ext cx="8358995" cy="4929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Сучасний стан ринку землі.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зайняла</a:t>
            </a:r>
            <a:r>
              <a:rPr lang="ru-RU" dirty="0" smtClean="0"/>
              <a:t> 10-е </a:t>
            </a:r>
            <a:r>
              <a:rPr lang="ru-RU" dirty="0" err="1" smtClean="0"/>
              <a:t>місце</a:t>
            </a:r>
            <a:r>
              <a:rPr lang="ru-RU" dirty="0" smtClean="0"/>
              <a:t> в списку </a:t>
            </a:r>
            <a:r>
              <a:rPr lang="ru-RU" dirty="0" err="1" smtClean="0"/>
              <a:t>найпривабливіших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для </a:t>
            </a:r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потенційним</a:t>
            </a:r>
            <a:r>
              <a:rPr lang="ru-RU" dirty="0" smtClean="0"/>
              <a:t> </a:t>
            </a:r>
            <a:r>
              <a:rPr lang="ru-RU" dirty="0" err="1" smtClean="0"/>
              <a:t>обсягом</a:t>
            </a:r>
            <a:r>
              <a:rPr lang="ru-RU" dirty="0" smtClean="0"/>
              <a:t> продажу 1,2 </a:t>
            </a:r>
            <a:r>
              <a:rPr lang="ru-RU" dirty="0" err="1" smtClean="0"/>
              <a:t>мільйона</a:t>
            </a:r>
            <a:r>
              <a:rPr lang="ru-RU" dirty="0" smtClean="0"/>
              <a:t> га.</a:t>
            </a:r>
            <a:endParaRPr lang="ru-RU" dirty="0"/>
          </a:p>
        </p:txBody>
      </p:sp>
      <p:pic>
        <p:nvPicPr>
          <p:cNvPr id="6147" name="Picture 3" descr="D:\Test\Desktop\Аграри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487585"/>
            <a:ext cx="3857651" cy="29416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543</TotalTime>
  <Words>393</Words>
  <Application>Microsoft Office PowerPoint</Application>
  <PresentationFormat>Экран (4:3)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Особливості ринку землі в Україні. Проблеми формування та напрями подальшого розвитку.</vt:lpstr>
      <vt:lpstr>Слайд 2</vt:lpstr>
      <vt:lpstr>Слайд 3</vt:lpstr>
      <vt:lpstr>Формування ринку землі.</vt:lpstr>
      <vt:lpstr>Слайд 5</vt:lpstr>
      <vt:lpstr>Чинники, які стримують розвиток ринку сільськогосподарських земель в Україні:</vt:lpstr>
      <vt:lpstr>Структура договорів оренди земельних паїв в Україні за рівнем орендної плати в 2006 році, тис. шт. та %.</vt:lpstr>
      <vt:lpstr>Структура договорів з оренди земельних паїв в Україні за терміном дії станом на 1 січня 2007 року, тис. договорів</vt:lpstr>
      <vt:lpstr>Сучасний стан ринку землі.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ринку землі в Україні. Проблеми формування та напрями подальшого розвитку.</dc:title>
  <dc:creator>Admin</dc:creator>
  <cp:lastModifiedBy>Admin</cp:lastModifiedBy>
  <cp:revision>15</cp:revision>
  <dcterms:created xsi:type="dcterms:W3CDTF">2013-12-16T20:46:17Z</dcterms:created>
  <dcterms:modified xsi:type="dcterms:W3CDTF">2013-12-17T05:49:43Z</dcterms:modified>
</cp:coreProperties>
</file>